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 id="2147483649" r:id="rId2"/>
    <p:sldMasterId id="2147483650" r:id="rId3"/>
  </p:sldMasterIdLst>
  <p:notesMasterIdLst>
    <p:notesMasterId r:id="rId124"/>
  </p:notesMasterIdLst>
  <p:handoutMasterIdLst>
    <p:handoutMasterId r:id="rId125"/>
  </p:handoutMasterIdLst>
  <p:sldIdLst>
    <p:sldId id="256" r:id="rId4"/>
    <p:sldId id="257" r:id="rId5"/>
    <p:sldId id="258" r:id="rId6"/>
    <p:sldId id="345" r:id="rId7"/>
    <p:sldId id="259" r:id="rId8"/>
    <p:sldId id="260" r:id="rId9"/>
    <p:sldId id="261" r:id="rId10"/>
    <p:sldId id="262" r:id="rId11"/>
    <p:sldId id="263" r:id="rId12"/>
    <p:sldId id="264" r:id="rId13"/>
    <p:sldId id="265" r:id="rId14"/>
    <p:sldId id="266" r:id="rId15"/>
    <p:sldId id="391" r:id="rId16"/>
    <p:sldId id="268" r:id="rId17"/>
    <p:sldId id="368" r:id="rId18"/>
    <p:sldId id="369" r:id="rId19"/>
    <p:sldId id="373" r:id="rId20"/>
    <p:sldId id="272" r:id="rId21"/>
    <p:sldId id="273" r:id="rId22"/>
    <p:sldId id="274" r:id="rId23"/>
    <p:sldId id="275" r:id="rId24"/>
    <p:sldId id="276" r:id="rId25"/>
    <p:sldId id="277" r:id="rId26"/>
    <p:sldId id="278" r:id="rId27"/>
    <p:sldId id="367" r:id="rId28"/>
    <p:sldId id="386" r:id="rId29"/>
    <p:sldId id="401" r:id="rId30"/>
    <p:sldId id="347" r:id="rId31"/>
    <p:sldId id="279" r:id="rId32"/>
    <p:sldId id="280" r:id="rId33"/>
    <p:sldId id="281" r:id="rId34"/>
    <p:sldId id="282" r:id="rId35"/>
    <p:sldId id="283" r:id="rId36"/>
    <p:sldId id="284" r:id="rId37"/>
    <p:sldId id="285" r:id="rId38"/>
    <p:sldId id="286" r:id="rId39"/>
    <p:sldId id="287" r:id="rId40"/>
    <p:sldId id="288" r:id="rId41"/>
    <p:sldId id="352" r:id="rId42"/>
    <p:sldId id="353" r:id="rId43"/>
    <p:sldId id="354" r:id="rId44"/>
    <p:sldId id="392" r:id="rId45"/>
    <p:sldId id="355" r:id="rId46"/>
    <p:sldId id="356" r:id="rId47"/>
    <p:sldId id="294" r:id="rId48"/>
    <p:sldId id="295" r:id="rId49"/>
    <p:sldId id="357" r:id="rId50"/>
    <p:sldId id="358" r:id="rId51"/>
    <p:sldId id="359" r:id="rId52"/>
    <p:sldId id="297" r:id="rId53"/>
    <p:sldId id="346" r:id="rId54"/>
    <p:sldId id="328" r:id="rId55"/>
    <p:sldId id="329" r:id="rId56"/>
    <p:sldId id="330" r:id="rId57"/>
    <p:sldId id="331" r:id="rId58"/>
    <p:sldId id="298" r:id="rId59"/>
    <p:sldId id="299" r:id="rId60"/>
    <p:sldId id="300" r:id="rId61"/>
    <p:sldId id="301" r:id="rId62"/>
    <p:sldId id="302" r:id="rId63"/>
    <p:sldId id="303" r:id="rId64"/>
    <p:sldId id="304" r:id="rId65"/>
    <p:sldId id="342" r:id="rId66"/>
    <p:sldId id="393" r:id="rId67"/>
    <p:sldId id="394" r:id="rId68"/>
    <p:sldId id="395" r:id="rId69"/>
    <p:sldId id="311" r:id="rId70"/>
    <p:sldId id="312" r:id="rId71"/>
    <p:sldId id="313" r:id="rId72"/>
    <p:sldId id="314" r:id="rId73"/>
    <p:sldId id="315" r:id="rId74"/>
    <p:sldId id="316" r:id="rId75"/>
    <p:sldId id="317" r:id="rId76"/>
    <p:sldId id="318" r:id="rId77"/>
    <p:sldId id="396" r:id="rId78"/>
    <p:sldId id="374" r:id="rId79"/>
    <p:sldId id="375" r:id="rId80"/>
    <p:sldId id="376" r:id="rId81"/>
    <p:sldId id="377" r:id="rId82"/>
    <p:sldId id="324" r:id="rId83"/>
    <p:sldId id="363" r:id="rId84"/>
    <p:sldId id="366" r:id="rId85"/>
    <p:sldId id="365" r:id="rId86"/>
    <p:sldId id="364" r:id="rId87"/>
    <p:sldId id="387" r:id="rId88"/>
    <p:sldId id="402" r:id="rId89"/>
    <p:sldId id="325" r:id="rId90"/>
    <p:sldId id="326" r:id="rId91"/>
    <p:sldId id="327" r:id="rId92"/>
    <p:sldId id="319" r:id="rId93"/>
    <p:sldId id="305" r:id="rId94"/>
    <p:sldId id="307" r:id="rId95"/>
    <p:sldId id="320" r:id="rId96"/>
    <p:sldId id="321" r:id="rId97"/>
    <p:sldId id="322" r:id="rId98"/>
    <p:sldId id="399" r:id="rId99"/>
    <p:sldId id="306" r:id="rId100"/>
    <p:sldId id="379" r:id="rId101"/>
    <p:sldId id="378" r:id="rId102"/>
    <p:sldId id="308" r:id="rId103"/>
    <p:sldId id="380" r:id="rId104"/>
    <p:sldId id="381" r:id="rId105"/>
    <p:sldId id="343" r:id="rId106"/>
    <p:sldId id="332" r:id="rId107"/>
    <p:sldId id="397" r:id="rId108"/>
    <p:sldId id="333" r:id="rId109"/>
    <p:sldId id="385" r:id="rId110"/>
    <p:sldId id="334" r:id="rId111"/>
    <p:sldId id="348" r:id="rId112"/>
    <p:sldId id="349" r:id="rId113"/>
    <p:sldId id="403" r:id="rId114"/>
    <p:sldId id="335" r:id="rId115"/>
    <p:sldId id="336" r:id="rId116"/>
    <p:sldId id="337" r:id="rId117"/>
    <p:sldId id="398" r:id="rId118"/>
    <p:sldId id="390" r:id="rId119"/>
    <p:sldId id="339" r:id="rId120"/>
    <p:sldId id="338" r:id="rId121"/>
    <p:sldId id="384" r:id="rId122"/>
    <p:sldId id="344" r:id="rId123"/>
  </p:sldIdLst>
  <p:sldSz cx="9144000" cy="6858000" type="screen4x3"/>
  <p:notesSz cx="6858000" cy="9296400"/>
  <p:custDataLst>
    <p:tags r:id="rId126"/>
  </p:custDataLst>
  <p:defaultTextStyle>
    <a:defPPr>
      <a:defRPr lang="en-GB"/>
    </a:defPPr>
    <a:lvl1pPr algn="l" defTabSz="457200" rtl="0" fontAlgn="base">
      <a:spcBef>
        <a:spcPct val="0"/>
      </a:spcBef>
      <a:spcAft>
        <a:spcPct val="0"/>
      </a:spcAft>
      <a:defRPr kern="1200">
        <a:solidFill>
          <a:schemeClr val="bg1"/>
        </a:solidFill>
        <a:latin typeface="Arial" charset="0"/>
        <a:ea typeface="Microsoft YaHei"/>
        <a:cs typeface="Arial" charset="0"/>
      </a:defRPr>
    </a:lvl1pPr>
    <a:lvl2pPr marL="742950" indent="-285750" algn="l" defTabSz="457200" rtl="0" fontAlgn="base">
      <a:spcBef>
        <a:spcPct val="0"/>
      </a:spcBef>
      <a:spcAft>
        <a:spcPct val="0"/>
      </a:spcAft>
      <a:defRPr kern="1200">
        <a:solidFill>
          <a:schemeClr val="bg1"/>
        </a:solidFill>
        <a:latin typeface="Arial" charset="0"/>
        <a:ea typeface="Microsoft YaHei"/>
        <a:cs typeface="Arial" charset="0"/>
      </a:defRPr>
    </a:lvl2pPr>
    <a:lvl3pPr marL="1143000" indent="-228600" algn="l" defTabSz="457200" rtl="0" fontAlgn="base">
      <a:spcBef>
        <a:spcPct val="0"/>
      </a:spcBef>
      <a:spcAft>
        <a:spcPct val="0"/>
      </a:spcAft>
      <a:defRPr kern="1200">
        <a:solidFill>
          <a:schemeClr val="bg1"/>
        </a:solidFill>
        <a:latin typeface="Arial" charset="0"/>
        <a:ea typeface="Microsoft YaHei"/>
        <a:cs typeface="Arial" charset="0"/>
      </a:defRPr>
    </a:lvl3pPr>
    <a:lvl4pPr marL="1600200" indent="-228600" algn="l" defTabSz="457200" rtl="0" fontAlgn="base">
      <a:spcBef>
        <a:spcPct val="0"/>
      </a:spcBef>
      <a:spcAft>
        <a:spcPct val="0"/>
      </a:spcAft>
      <a:defRPr kern="1200">
        <a:solidFill>
          <a:schemeClr val="bg1"/>
        </a:solidFill>
        <a:latin typeface="Arial" charset="0"/>
        <a:ea typeface="Microsoft YaHei"/>
        <a:cs typeface="Arial" charset="0"/>
      </a:defRPr>
    </a:lvl4pPr>
    <a:lvl5pPr marL="2057400" indent="-228600" algn="l" defTabSz="457200" rtl="0" fontAlgn="base">
      <a:spcBef>
        <a:spcPct val="0"/>
      </a:spcBef>
      <a:spcAft>
        <a:spcPct val="0"/>
      </a:spcAft>
      <a:defRPr kern="1200">
        <a:solidFill>
          <a:schemeClr val="bg1"/>
        </a:solidFill>
        <a:latin typeface="Arial" charset="0"/>
        <a:ea typeface="Microsoft YaHei"/>
        <a:cs typeface="Arial" charset="0"/>
      </a:defRPr>
    </a:lvl5pPr>
    <a:lvl6pPr marL="2286000" algn="l" defTabSz="914400" rtl="0" eaLnBrk="1" latinLnBrk="0" hangingPunct="1">
      <a:defRPr kern="1200">
        <a:solidFill>
          <a:schemeClr val="bg1"/>
        </a:solidFill>
        <a:latin typeface="Arial" charset="0"/>
        <a:ea typeface="Microsoft YaHei"/>
        <a:cs typeface="Arial" charset="0"/>
      </a:defRPr>
    </a:lvl6pPr>
    <a:lvl7pPr marL="2743200" algn="l" defTabSz="914400" rtl="0" eaLnBrk="1" latinLnBrk="0" hangingPunct="1">
      <a:defRPr kern="1200">
        <a:solidFill>
          <a:schemeClr val="bg1"/>
        </a:solidFill>
        <a:latin typeface="Arial" charset="0"/>
        <a:ea typeface="Microsoft YaHei"/>
        <a:cs typeface="Arial" charset="0"/>
      </a:defRPr>
    </a:lvl7pPr>
    <a:lvl8pPr marL="3200400" algn="l" defTabSz="914400" rtl="0" eaLnBrk="1" latinLnBrk="0" hangingPunct="1">
      <a:defRPr kern="1200">
        <a:solidFill>
          <a:schemeClr val="bg1"/>
        </a:solidFill>
        <a:latin typeface="Arial" charset="0"/>
        <a:ea typeface="Microsoft YaHei"/>
        <a:cs typeface="Arial" charset="0"/>
      </a:defRPr>
    </a:lvl8pPr>
    <a:lvl9pPr marL="3657600" algn="l" defTabSz="914400" rtl="0" eaLnBrk="1" latinLnBrk="0" hangingPunct="1">
      <a:defRPr kern="1200">
        <a:solidFill>
          <a:schemeClr val="bg1"/>
        </a:solidFill>
        <a:latin typeface="Arial" charset="0"/>
        <a:ea typeface="Microsoft YaHei"/>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1" userDrawn="1">
          <p15:clr>
            <a:srgbClr val="A4A3A4"/>
          </p15:clr>
        </p15:guide>
        <p15:guide id="2" pos="2113"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63"/>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238178-D11C-4917-B5CA-39A9C594F0D5}" v="1" dt="2024-10-09T21:35:03.3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82" autoAdjust="0"/>
    <p:restoredTop sz="81786" autoAdjust="0"/>
  </p:normalViewPr>
  <p:slideViewPr>
    <p:cSldViewPr>
      <p:cViewPr varScale="1">
        <p:scale>
          <a:sx n="91" d="100"/>
          <a:sy n="91" d="100"/>
        </p:scale>
        <p:origin x="2070" y="90"/>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288"/>
    </p:cViewPr>
  </p:notesTextViewPr>
  <p:sorterViewPr>
    <p:cViewPr>
      <p:scale>
        <a:sx n="100" d="100"/>
        <a:sy n="100" d="100"/>
      </p:scale>
      <p:origin x="0" y="18828"/>
    </p:cViewPr>
  </p:sorterViewPr>
  <p:notesViewPr>
    <p:cSldViewPr>
      <p:cViewPr varScale="1">
        <p:scale>
          <a:sx n="52" d="100"/>
          <a:sy n="52" d="100"/>
        </p:scale>
        <p:origin x="-1830" y="-30"/>
      </p:cViewPr>
      <p:guideLst>
        <p:guide orient="horz" pos="2881"/>
        <p:guide pos="2113"/>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viewProps" Target="view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notesMaster" Target="notesMasters/notesMaster1.xml"/><Relationship Id="rId129" Type="http://schemas.openxmlformats.org/officeDocument/2006/relationships/theme" Target="theme/theme1.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tableStyles" Target="tableStyle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handoutMaster" Target="handoutMasters/handout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microsoft.com/office/2016/11/relationships/changesInfo" Target="changesInfos/changesInfo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tags" Target="tags/tag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microsoft.com/office/2015/10/relationships/revisionInfo" Target="revisionInfo.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presProps" Target="presProps.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L Schiff" userId="3b914274-8e34-4064-b69d-a2f57e4634d1" providerId="ADAL" clId="{62238178-D11C-4917-B5CA-39A9C594F0D5}"/>
    <pc:docChg chg="modSld modNotesMaster modHandout">
      <pc:chgData name="Adam L Schiff" userId="3b914274-8e34-4064-b69d-a2f57e4634d1" providerId="ADAL" clId="{62238178-D11C-4917-B5CA-39A9C594F0D5}" dt="2024-10-09T21:36:20.499" v="96" actId="114"/>
      <pc:docMkLst>
        <pc:docMk/>
      </pc:docMkLst>
      <pc:sldChg chg="modNotes">
        <pc:chgData name="Adam L Schiff" userId="3b914274-8e34-4064-b69d-a2f57e4634d1" providerId="ADAL" clId="{62238178-D11C-4917-B5CA-39A9C594F0D5}" dt="2024-10-09T21:35:03.388" v="0"/>
        <pc:sldMkLst>
          <pc:docMk/>
          <pc:sldMk cId="0" sldId="256"/>
        </pc:sldMkLst>
      </pc:sldChg>
      <pc:sldChg chg="modNotes">
        <pc:chgData name="Adam L Schiff" userId="3b914274-8e34-4064-b69d-a2f57e4634d1" providerId="ADAL" clId="{62238178-D11C-4917-B5CA-39A9C594F0D5}" dt="2024-10-09T21:35:03.388" v="0"/>
        <pc:sldMkLst>
          <pc:docMk/>
          <pc:sldMk cId="0" sldId="257"/>
        </pc:sldMkLst>
      </pc:sldChg>
      <pc:sldChg chg="modNotes">
        <pc:chgData name="Adam L Schiff" userId="3b914274-8e34-4064-b69d-a2f57e4634d1" providerId="ADAL" clId="{62238178-D11C-4917-B5CA-39A9C594F0D5}" dt="2024-10-09T21:35:03.388" v="0"/>
        <pc:sldMkLst>
          <pc:docMk/>
          <pc:sldMk cId="0" sldId="258"/>
        </pc:sldMkLst>
      </pc:sldChg>
      <pc:sldChg chg="modNotes">
        <pc:chgData name="Adam L Schiff" userId="3b914274-8e34-4064-b69d-a2f57e4634d1" providerId="ADAL" clId="{62238178-D11C-4917-B5CA-39A9C594F0D5}" dt="2024-10-09T21:35:03.388" v="0"/>
        <pc:sldMkLst>
          <pc:docMk/>
          <pc:sldMk cId="0" sldId="259"/>
        </pc:sldMkLst>
      </pc:sldChg>
      <pc:sldChg chg="modNotes">
        <pc:chgData name="Adam L Schiff" userId="3b914274-8e34-4064-b69d-a2f57e4634d1" providerId="ADAL" clId="{62238178-D11C-4917-B5CA-39A9C594F0D5}" dt="2024-10-09T21:35:03.388" v="0"/>
        <pc:sldMkLst>
          <pc:docMk/>
          <pc:sldMk cId="0" sldId="260"/>
        </pc:sldMkLst>
      </pc:sldChg>
      <pc:sldChg chg="modNotes">
        <pc:chgData name="Adam L Schiff" userId="3b914274-8e34-4064-b69d-a2f57e4634d1" providerId="ADAL" clId="{62238178-D11C-4917-B5CA-39A9C594F0D5}" dt="2024-10-09T21:35:03.388" v="0"/>
        <pc:sldMkLst>
          <pc:docMk/>
          <pc:sldMk cId="0" sldId="261"/>
        </pc:sldMkLst>
      </pc:sldChg>
      <pc:sldChg chg="modNotes">
        <pc:chgData name="Adam L Schiff" userId="3b914274-8e34-4064-b69d-a2f57e4634d1" providerId="ADAL" clId="{62238178-D11C-4917-B5CA-39A9C594F0D5}" dt="2024-10-09T21:35:03.388" v="0"/>
        <pc:sldMkLst>
          <pc:docMk/>
          <pc:sldMk cId="0" sldId="262"/>
        </pc:sldMkLst>
      </pc:sldChg>
      <pc:sldChg chg="modNotes">
        <pc:chgData name="Adam L Schiff" userId="3b914274-8e34-4064-b69d-a2f57e4634d1" providerId="ADAL" clId="{62238178-D11C-4917-B5CA-39A9C594F0D5}" dt="2024-10-09T21:35:03.388" v="0"/>
        <pc:sldMkLst>
          <pc:docMk/>
          <pc:sldMk cId="0" sldId="263"/>
        </pc:sldMkLst>
      </pc:sldChg>
      <pc:sldChg chg="modNotes">
        <pc:chgData name="Adam L Schiff" userId="3b914274-8e34-4064-b69d-a2f57e4634d1" providerId="ADAL" clId="{62238178-D11C-4917-B5CA-39A9C594F0D5}" dt="2024-10-09T21:35:03.388" v="0"/>
        <pc:sldMkLst>
          <pc:docMk/>
          <pc:sldMk cId="0" sldId="264"/>
        </pc:sldMkLst>
      </pc:sldChg>
      <pc:sldChg chg="modNotes">
        <pc:chgData name="Adam L Schiff" userId="3b914274-8e34-4064-b69d-a2f57e4634d1" providerId="ADAL" clId="{62238178-D11C-4917-B5CA-39A9C594F0D5}" dt="2024-10-09T21:35:03.388" v="0"/>
        <pc:sldMkLst>
          <pc:docMk/>
          <pc:sldMk cId="0" sldId="265"/>
        </pc:sldMkLst>
      </pc:sldChg>
      <pc:sldChg chg="modNotes">
        <pc:chgData name="Adam L Schiff" userId="3b914274-8e34-4064-b69d-a2f57e4634d1" providerId="ADAL" clId="{62238178-D11C-4917-B5CA-39A9C594F0D5}" dt="2024-10-09T21:35:03.388" v="0"/>
        <pc:sldMkLst>
          <pc:docMk/>
          <pc:sldMk cId="0" sldId="266"/>
        </pc:sldMkLst>
      </pc:sldChg>
      <pc:sldChg chg="modNotes">
        <pc:chgData name="Adam L Schiff" userId="3b914274-8e34-4064-b69d-a2f57e4634d1" providerId="ADAL" clId="{62238178-D11C-4917-B5CA-39A9C594F0D5}" dt="2024-10-09T21:35:03.388" v="0"/>
        <pc:sldMkLst>
          <pc:docMk/>
          <pc:sldMk cId="0" sldId="268"/>
        </pc:sldMkLst>
      </pc:sldChg>
      <pc:sldChg chg="modNotes">
        <pc:chgData name="Adam L Schiff" userId="3b914274-8e34-4064-b69d-a2f57e4634d1" providerId="ADAL" clId="{62238178-D11C-4917-B5CA-39A9C594F0D5}" dt="2024-10-09T21:35:03.388" v="0"/>
        <pc:sldMkLst>
          <pc:docMk/>
          <pc:sldMk cId="0" sldId="272"/>
        </pc:sldMkLst>
      </pc:sldChg>
      <pc:sldChg chg="modNotes">
        <pc:chgData name="Adam L Schiff" userId="3b914274-8e34-4064-b69d-a2f57e4634d1" providerId="ADAL" clId="{62238178-D11C-4917-B5CA-39A9C594F0D5}" dt="2024-10-09T21:35:03.388" v="0"/>
        <pc:sldMkLst>
          <pc:docMk/>
          <pc:sldMk cId="0" sldId="273"/>
        </pc:sldMkLst>
      </pc:sldChg>
      <pc:sldChg chg="modNotes">
        <pc:chgData name="Adam L Schiff" userId="3b914274-8e34-4064-b69d-a2f57e4634d1" providerId="ADAL" clId="{62238178-D11C-4917-B5CA-39A9C594F0D5}" dt="2024-10-09T21:35:03.388" v="0"/>
        <pc:sldMkLst>
          <pc:docMk/>
          <pc:sldMk cId="0" sldId="274"/>
        </pc:sldMkLst>
      </pc:sldChg>
      <pc:sldChg chg="modNotes">
        <pc:chgData name="Adam L Schiff" userId="3b914274-8e34-4064-b69d-a2f57e4634d1" providerId="ADAL" clId="{62238178-D11C-4917-B5CA-39A9C594F0D5}" dt="2024-10-09T21:35:03.388" v="0"/>
        <pc:sldMkLst>
          <pc:docMk/>
          <pc:sldMk cId="0" sldId="275"/>
        </pc:sldMkLst>
      </pc:sldChg>
      <pc:sldChg chg="modNotes">
        <pc:chgData name="Adam L Schiff" userId="3b914274-8e34-4064-b69d-a2f57e4634d1" providerId="ADAL" clId="{62238178-D11C-4917-B5CA-39A9C594F0D5}" dt="2024-10-09T21:35:03.388" v="0"/>
        <pc:sldMkLst>
          <pc:docMk/>
          <pc:sldMk cId="0" sldId="276"/>
        </pc:sldMkLst>
      </pc:sldChg>
      <pc:sldChg chg="modNotes">
        <pc:chgData name="Adam L Schiff" userId="3b914274-8e34-4064-b69d-a2f57e4634d1" providerId="ADAL" clId="{62238178-D11C-4917-B5CA-39A9C594F0D5}" dt="2024-10-09T21:35:03.388" v="0"/>
        <pc:sldMkLst>
          <pc:docMk/>
          <pc:sldMk cId="0" sldId="277"/>
        </pc:sldMkLst>
      </pc:sldChg>
      <pc:sldChg chg="modNotes">
        <pc:chgData name="Adam L Schiff" userId="3b914274-8e34-4064-b69d-a2f57e4634d1" providerId="ADAL" clId="{62238178-D11C-4917-B5CA-39A9C594F0D5}" dt="2024-10-09T21:35:03.388" v="0"/>
        <pc:sldMkLst>
          <pc:docMk/>
          <pc:sldMk cId="0" sldId="278"/>
        </pc:sldMkLst>
      </pc:sldChg>
      <pc:sldChg chg="modNotes">
        <pc:chgData name="Adam L Schiff" userId="3b914274-8e34-4064-b69d-a2f57e4634d1" providerId="ADAL" clId="{62238178-D11C-4917-B5CA-39A9C594F0D5}" dt="2024-10-09T21:35:03.388" v="0"/>
        <pc:sldMkLst>
          <pc:docMk/>
          <pc:sldMk cId="0" sldId="279"/>
        </pc:sldMkLst>
      </pc:sldChg>
      <pc:sldChg chg="modNotes">
        <pc:chgData name="Adam L Schiff" userId="3b914274-8e34-4064-b69d-a2f57e4634d1" providerId="ADAL" clId="{62238178-D11C-4917-B5CA-39A9C594F0D5}" dt="2024-10-09T21:35:03.388" v="0"/>
        <pc:sldMkLst>
          <pc:docMk/>
          <pc:sldMk cId="0" sldId="280"/>
        </pc:sldMkLst>
      </pc:sldChg>
      <pc:sldChg chg="modNotes">
        <pc:chgData name="Adam L Schiff" userId="3b914274-8e34-4064-b69d-a2f57e4634d1" providerId="ADAL" clId="{62238178-D11C-4917-B5CA-39A9C594F0D5}" dt="2024-10-09T21:35:03.388" v="0"/>
        <pc:sldMkLst>
          <pc:docMk/>
          <pc:sldMk cId="0" sldId="281"/>
        </pc:sldMkLst>
      </pc:sldChg>
      <pc:sldChg chg="modNotes">
        <pc:chgData name="Adam L Schiff" userId="3b914274-8e34-4064-b69d-a2f57e4634d1" providerId="ADAL" clId="{62238178-D11C-4917-B5CA-39A9C594F0D5}" dt="2024-10-09T21:35:03.388" v="0"/>
        <pc:sldMkLst>
          <pc:docMk/>
          <pc:sldMk cId="0" sldId="282"/>
        </pc:sldMkLst>
      </pc:sldChg>
      <pc:sldChg chg="modNotes">
        <pc:chgData name="Adam L Schiff" userId="3b914274-8e34-4064-b69d-a2f57e4634d1" providerId="ADAL" clId="{62238178-D11C-4917-B5CA-39A9C594F0D5}" dt="2024-10-09T21:35:03.388" v="0"/>
        <pc:sldMkLst>
          <pc:docMk/>
          <pc:sldMk cId="0" sldId="283"/>
        </pc:sldMkLst>
      </pc:sldChg>
      <pc:sldChg chg="modNotes">
        <pc:chgData name="Adam L Schiff" userId="3b914274-8e34-4064-b69d-a2f57e4634d1" providerId="ADAL" clId="{62238178-D11C-4917-B5CA-39A9C594F0D5}" dt="2024-10-09T21:35:03.388" v="0"/>
        <pc:sldMkLst>
          <pc:docMk/>
          <pc:sldMk cId="0" sldId="284"/>
        </pc:sldMkLst>
      </pc:sldChg>
      <pc:sldChg chg="modNotes">
        <pc:chgData name="Adam L Schiff" userId="3b914274-8e34-4064-b69d-a2f57e4634d1" providerId="ADAL" clId="{62238178-D11C-4917-B5CA-39A9C594F0D5}" dt="2024-10-09T21:35:03.388" v="0"/>
        <pc:sldMkLst>
          <pc:docMk/>
          <pc:sldMk cId="0" sldId="285"/>
        </pc:sldMkLst>
      </pc:sldChg>
      <pc:sldChg chg="modNotes">
        <pc:chgData name="Adam L Schiff" userId="3b914274-8e34-4064-b69d-a2f57e4634d1" providerId="ADAL" clId="{62238178-D11C-4917-B5CA-39A9C594F0D5}" dt="2024-10-09T21:35:03.388" v="0"/>
        <pc:sldMkLst>
          <pc:docMk/>
          <pc:sldMk cId="0" sldId="286"/>
        </pc:sldMkLst>
      </pc:sldChg>
      <pc:sldChg chg="modNotes">
        <pc:chgData name="Adam L Schiff" userId="3b914274-8e34-4064-b69d-a2f57e4634d1" providerId="ADAL" clId="{62238178-D11C-4917-B5CA-39A9C594F0D5}" dt="2024-10-09T21:35:03.388" v="0"/>
        <pc:sldMkLst>
          <pc:docMk/>
          <pc:sldMk cId="0" sldId="287"/>
        </pc:sldMkLst>
      </pc:sldChg>
      <pc:sldChg chg="modNotes">
        <pc:chgData name="Adam L Schiff" userId="3b914274-8e34-4064-b69d-a2f57e4634d1" providerId="ADAL" clId="{62238178-D11C-4917-B5CA-39A9C594F0D5}" dt="2024-10-09T21:35:03.388" v="0"/>
        <pc:sldMkLst>
          <pc:docMk/>
          <pc:sldMk cId="0" sldId="288"/>
        </pc:sldMkLst>
      </pc:sldChg>
      <pc:sldChg chg="modNotes">
        <pc:chgData name="Adam L Schiff" userId="3b914274-8e34-4064-b69d-a2f57e4634d1" providerId="ADAL" clId="{62238178-D11C-4917-B5CA-39A9C594F0D5}" dt="2024-10-09T21:35:03.388" v="0"/>
        <pc:sldMkLst>
          <pc:docMk/>
          <pc:sldMk cId="0" sldId="294"/>
        </pc:sldMkLst>
      </pc:sldChg>
      <pc:sldChg chg="modNotes">
        <pc:chgData name="Adam L Schiff" userId="3b914274-8e34-4064-b69d-a2f57e4634d1" providerId="ADAL" clId="{62238178-D11C-4917-B5CA-39A9C594F0D5}" dt="2024-10-09T21:35:03.388" v="0"/>
        <pc:sldMkLst>
          <pc:docMk/>
          <pc:sldMk cId="0" sldId="295"/>
        </pc:sldMkLst>
      </pc:sldChg>
      <pc:sldChg chg="modNotes">
        <pc:chgData name="Adam L Schiff" userId="3b914274-8e34-4064-b69d-a2f57e4634d1" providerId="ADAL" clId="{62238178-D11C-4917-B5CA-39A9C594F0D5}" dt="2024-10-09T21:35:03.388" v="0"/>
        <pc:sldMkLst>
          <pc:docMk/>
          <pc:sldMk cId="0" sldId="297"/>
        </pc:sldMkLst>
      </pc:sldChg>
      <pc:sldChg chg="modNotes">
        <pc:chgData name="Adam L Schiff" userId="3b914274-8e34-4064-b69d-a2f57e4634d1" providerId="ADAL" clId="{62238178-D11C-4917-B5CA-39A9C594F0D5}" dt="2024-10-09T21:35:03.388" v="0"/>
        <pc:sldMkLst>
          <pc:docMk/>
          <pc:sldMk cId="0" sldId="298"/>
        </pc:sldMkLst>
      </pc:sldChg>
      <pc:sldChg chg="modNotes">
        <pc:chgData name="Adam L Schiff" userId="3b914274-8e34-4064-b69d-a2f57e4634d1" providerId="ADAL" clId="{62238178-D11C-4917-B5CA-39A9C594F0D5}" dt="2024-10-09T21:35:03.388" v="0"/>
        <pc:sldMkLst>
          <pc:docMk/>
          <pc:sldMk cId="0" sldId="299"/>
        </pc:sldMkLst>
      </pc:sldChg>
      <pc:sldChg chg="modNotes">
        <pc:chgData name="Adam L Schiff" userId="3b914274-8e34-4064-b69d-a2f57e4634d1" providerId="ADAL" clId="{62238178-D11C-4917-B5CA-39A9C594F0D5}" dt="2024-10-09T21:35:03.388" v="0"/>
        <pc:sldMkLst>
          <pc:docMk/>
          <pc:sldMk cId="0" sldId="300"/>
        </pc:sldMkLst>
      </pc:sldChg>
      <pc:sldChg chg="modNotes">
        <pc:chgData name="Adam L Schiff" userId="3b914274-8e34-4064-b69d-a2f57e4634d1" providerId="ADAL" clId="{62238178-D11C-4917-B5CA-39A9C594F0D5}" dt="2024-10-09T21:35:03.388" v="0"/>
        <pc:sldMkLst>
          <pc:docMk/>
          <pc:sldMk cId="0" sldId="301"/>
        </pc:sldMkLst>
      </pc:sldChg>
      <pc:sldChg chg="modNotes">
        <pc:chgData name="Adam L Schiff" userId="3b914274-8e34-4064-b69d-a2f57e4634d1" providerId="ADAL" clId="{62238178-D11C-4917-B5CA-39A9C594F0D5}" dt="2024-10-09T21:35:03.388" v="0"/>
        <pc:sldMkLst>
          <pc:docMk/>
          <pc:sldMk cId="0" sldId="302"/>
        </pc:sldMkLst>
      </pc:sldChg>
      <pc:sldChg chg="modNotes">
        <pc:chgData name="Adam L Schiff" userId="3b914274-8e34-4064-b69d-a2f57e4634d1" providerId="ADAL" clId="{62238178-D11C-4917-B5CA-39A9C594F0D5}" dt="2024-10-09T21:35:03.388" v="0"/>
        <pc:sldMkLst>
          <pc:docMk/>
          <pc:sldMk cId="0" sldId="303"/>
        </pc:sldMkLst>
      </pc:sldChg>
      <pc:sldChg chg="modNotes">
        <pc:chgData name="Adam L Schiff" userId="3b914274-8e34-4064-b69d-a2f57e4634d1" providerId="ADAL" clId="{62238178-D11C-4917-B5CA-39A9C594F0D5}" dt="2024-10-09T21:35:03.388" v="0"/>
        <pc:sldMkLst>
          <pc:docMk/>
          <pc:sldMk cId="0" sldId="304"/>
        </pc:sldMkLst>
      </pc:sldChg>
      <pc:sldChg chg="modNotes">
        <pc:chgData name="Adam L Schiff" userId="3b914274-8e34-4064-b69d-a2f57e4634d1" providerId="ADAL" clId="{62238178-D11C-4917-B5CA-39A9C594F0D5}" dt="2024-10-09T21:35:03.388" v="0"/>
        <pc:sldMkLst>
          <pc:docMk/>
          <pc:sldMk cId="0" sldId="305"/>
        </pc:sldMkLst>
      </pc:sldChg>
      <pc:sldChg chg="modNotes">
        <pc:chgData name="Adam L Schiff" userId="3b914274-8e34-4064-b69d-a2f57e4634d1" providerId="ADAL" clId="{62238178-D11C-4917-B5CA-39A9C594F0D5}" dt="2024-10-09T21:35:03.388" v="0"/>
        <pc:sldMkLst>
          <pc:docMk/>
          <pc:sldMk cId="0" sldId="306"/>
        </pc:sldMkLst>
      </pc:sldChg>
      <pc:sldChg chg="modNotes">
        <pc:chgData name="Adam L Schiff" userId="3b914274-8e34-4064-b69d-a2f57e4634d1" providerId="ADAL" clId="{62238178-D11C-4917-B5CA-39A9C594F0D5}" dt="2024-10-09T21:35:03.388" v="0"/>
        <pc:sldMkLst>
          <pc:docMk/>
          <pc:sldMk cId="0" sldId="307"/>
        </pc:sldMkLst>
      </pc:sldChg>
      <pc:sldChg chg="modNotes">
        <pc:chgData name="Adam L Schiff" userId="3b914274-8e34-4064-b69d-a2f57e4634d1" providerId="ADAL" clId="{62238178-D11C-4917-B5CA-39A9C594F0D5}" dt="2024-10-09T21:35:03.388" v="0"/>
        <pc:sldMkLst>
          <pc:docMk/>
          <pc:sldMk cId="0" sldId="308"/>
        </pc:sldMkLst>
      </pc:sldChg>
      <pc:sldChg chg="modNotes">
        <pc:chgData name="Adam L Schiff" userId="3b914274-8e34-4064-b69d-a2f57e4634d1" providerId="ADAL" clId="{62238178-D11C-4917-B5CA-39A9C594F0D5}" dt="2024-10-09T21:35:03.388" v="0"/>
        <pc:sldMkLst>
          <pc:docMk/>
          <pc:sldMk cId="0" sldId="311"/>
        </pc:sldMkLst>
      </pc:sldChg>
      <pc:sldChg chg="modNotes">
        <pc:chgData name="Adam L Schiff" userId="3b914274-8e34-4064-b69d-a2f57e4634d1" providerId="ADAL" clId="{62238178-D11C-4917-B5CA-39A9C594F0D5}" dt="2024-10-09T21:35:03.388" v="0"/>
        <pc:sldMkLst>
          <pc:docMk/>
          <pc:sldMk cId="0" sldId="312"/>
        </pc:sldMkLst>
      </pc:sldChg>
      <pc:sldChg chg="modNotes">
        <pc:chgData name="Adam L Schiff" userId="3b914274-8e34-4064-b69d-a2f57e4634d1" providerId="ADAL" clId="{62238178-D11C-4917-B5CA-39A9C594F0D5}" dt="2024-10-09T21:35:03.388" v="0"/>
        <pc:sldMkLst>
          <pc:docMk/>
          <pc:sldMk cId="0" sldId="313"/>
        </pc:sldMkLst>
      </pc:sldChg>
      <pc:sldChg chg="modNotes">
        <pc:chgData name="Adam L Schiff" userId="3b914274-8e34-4064-b69d-a2f57e4634d1" providerId="ADAL" clId="{62238178-D11C-4917-B5CA-39A9C594F0D5}" dt="2024-10-09T21:35:03.388" v="0"/>
        <pc:sldMkLst>
          <pc:docMk/>
          <pc:sldMk cId="0" sldId="314"/>
        </pc:sldMkLst>
      </pc:sldChg>
      <pc:sldChg chg="modNotes">
        <pc:chgData name="Adam L Schiff" userId="3b914274-8e34-4064-b69d-a2f57e4634d1" providerId="ADAL" clId="{62238178-D11C-4917-B5CA-39A9C594F0D5}" dt="2024-10-09T21:35:03.388" v="0"/>
        <pc:sldMkLst>
          <pc:docMk/>
          <pc:sldMk cId="0" sldId="315"/>
        </pc:sldMkLst>
      </pc:sldChg>
      <pc:sldChg chg="modNotes">
        <pc:chgData name="Adam L Schiff" userId="3b914274-8e34-4064-b69d-a2f57e4634d1" providerId="ADAL" clId="{62238178-D11C-4917-B5CA-39A9C594F0D5}" dt="2024-10-09T21:35:03.388" v="0"/>
        <pc:sldMkLst>
          <pc:docMk/>
          <pc:sldMk cId="0" sldId="316"/>
        </pc:sldMkLst>
      </pc:sldChg>
      <pc:sldChg chg="modNotes">
        <pc:chgData name="Adam L Schiff" userId="3b914274-8e34-4064-b69d-a2f57e4634d1" providerId="ADAL" clId="{62238178-D11C-4917-B5CA-39A9C594F0D5}" dt="2024-10-09T21:35:03.388" v="0"/>
        <pc:sldMkLst>
          <pc:docMk/>
          <pc:sldMk cId="0" sldId="317"/>
        </pc:sldMkLst>
      </pc:sldChg>
      <pc:sldChg chg="modNotes">
        <pc:chgData name="Adam L Schiff" userId="3b914274-8e34-4064-b69d-a2f57e4634d1" providerId="ADAL" clId="{62238178-D11C-4917-B5CA-39A9C594F0D5}" dt="2024-10-09T21:35:03.388" v="0"/>
        <pc:sldMkLst>
          <pc:docMk/>
          <pc:sldMk cId="0" sldId="318"/>
        </pc:sldMkLst>
      </pc:sldChg>
      <pc:sldChg chg="modNotes">
        <pc:chgData name="Adam L Schiff" userId="3b914274-8e34-4064-b69d-a2f57e4634d1" providerId="ADAL" clId="{62238178-D11C-4917-B5CA-39A9C594F0D5}" dt="2024-10-09T21:35:03.388" v="0"/>
        <pc:sldMkLst>
          <pc:docMk/>
          <pc:sldMk cId="0" sldId="319"/>
        </pc:sldMkLst>
      </pc:sldChg>
      <pc:sldChg chg="modNotes">
        <pc:chgData name="Adam L Schiff" userId="3b914274-8e34-4064-b69d-a2f57e4634d1" providerId="ADAL" clId="{62238178-D11C-4917-B5CA-39A9C594F0D5}" dt="2024-10-09T21:35:03.388" v="0"/>
        <pc:sldMkLst>
          <pc:docMk/>
          <pc:sldMk cId="0" sldId="320"/>
        </pc:sldMkLst>
      </pc:sldChg>
      <pc:sldChg chg="modNotes">
        <pc:chgData name="Adam L Schiff" userId="3b914274-8e34-4064-b69d-a2f57e4634d1" providerId="ADAL" clId="{62238178-D11C-4917-B5CA-39A9C594F0D5}" dt="2024-10-09T21:35:03.388" v="0"/>
        <pc:sldMkLst>
          <pc:docMk/>
          <pc:sldMk cId="0" sldId="321"/>
        </pc:sldMkLst>
      </pc:sldChg>
      <pc:sldChg chg="modNotes">
        <pc:chgData name="Adam L Schiff" userId="3b914274-8e34-4064-b69d-a2f57e4634d1" providerId="ADAL" clId="{62238178-D11C-4917-B5CA-39A9C594F0D5}" dt="2024-10-09T21:35:03.388" v="0"/>
        <pc:sldMkLst>
          <pc:docMk/>
          <pc:sldMk cId="0" sldId="322"/>
        </pc:sldMkLst>
      </pc:sldChg>
      <pc:sldChg chg="modNotes">
        <pc:chgData name="Adam L Schiff" userId="3b914274-8e34-4064-b69d-a2f57e4634d1" providerId="ADAL" clId="{62238178-D11C-4917-B5CA-39A9C594F0D5}" dt="2024-10-09T21:35:03.388" v="0"/>
        <pc:sldMkLst>
          <pc:docMk/>
          <pc:sldMk cId="0" sldId="324"/>
        </pc:sldMkLst>
      </pc:sldChg>
      <pc:sldChg chg="modNotes">
        <pc:chgData name="Adam L Schiff" userId="3b914274-8e34-4064-b69d-a2f57e4634d1" providerId="ADAL" clId="{62238178-D11C-4917-B5CA-39A9C594F0D5}" dt="2024-10-09T21:35:03.388" v="0"/>
        <pc:sldMkLst>
          <pc:docMk/>
          <pc:sldMk cId="0" sldId="325"/>
        </pc:sldMkLst>
      </pc:sldChg>
      <pc:sldChg chg="modNotes">
        <pc:chgData name="Adam L Schiff" userId="3b914274-8e34-4064-b69d-a2f57e4634d1" providerId="ADAL" clId="{62238178-D11C-4917-B5CA-39A9C594F0D5}" dt="2024-10-09T21:35:03.388" v="0"/>
        <pc:sldMkLst>
          <pc:docMk/>
          <pc:sldMk cId="0" sldId="326"/>
        </pc:sldMkLst>
      </pc:sldChg>
      <pc:sldChg chg="modNotes">
        <pc:chgData name="Adam L Schiff" userId="3b914274-8e34-4064-b69d-a2f57e4634d1" providerId="ADAL" clId="{62238178-D11C-4917-B5CA-39A9C594F0D5}" dt="2024-10-09T21:35:03.388" v="0"/>
        <pc:sldMkLst>
          <pc:docMk/>
          <pc:sldMk cId="0" sldId="327"/>
        </pc:sldMkLst>
      </pc:sldChg>
      <pc:sldChg chg="modNotes">
        <pc:chgData name="Adam L Schiff" userId="3b914274-8e34-4064-b69d-a2f57e4634d1" providerId="ADAL" clId="{62238178-D11C-4917-B5CA-39A9C594F0D5}" dt="2024-10-09T21:35:03.388" v="0"/>
        <pc:sldMkLst>
          <pc:docMk/>
          <pc:sldMk cId="0" sldId="328"/>
        </pc:sldMkLst>
      </pc:sldChg>
      <pc:sldChg chg="modNotes">
        <pc:chgData name="Adam L Schiff" userId="3b914274-8e34-4064-b69d-a2f57e4634d1" providerId="ADAL" clId="{62238178-D11C-4917-B5CA-39A9C594F0D5}" dt="2024-10-09T21:35:03.388" v="0"/>
        <pc:sldMkLst>
          <pc:docMk/>
          <pc:sldMk cId="0" sldId="329"/>
        </pc:sldMkLst>
      </pc:sldChg>
      <pc:sldChg chg="modNotes">
        <pc:chgData name="Adam L Schiff" userId="3b914274-8e34-4064-b69d-a2f57e4634d1" providerId="ADAL" clId="{62238178-D11C-4917-B5CA-39A9C594F0D5}" dt="2024-10-09T21:35:03.388" v="0"/>
        <pc:sldMkLst>
          <pc:docMk/>
          <pc:sldMk cId="0" sldId="330"/>
        </pc:sldMkLst>
      </pc:sldChg>
      <pc:sldChg chg="modNotes">
        <pc:chgData name="Adam L Schiff" userId="3b914274-8e34-4064-b69d-a2f57e4634d1" providerId="ADAL" clId="{62238178-D11C-4917-B5CA-39A9C594F0D5}" dt="2024-10-09T21:35:03.388" v="0"/>
        <pc:sldMkLst>
          <pc:docMk/>
          <pc:sldMk cId="0" sldId="331"/>
        </pc:sldMkLst>
      </pc:sldChg>
      <pc:sldChg chg="modNotes">
        <pc:chgData name="Adam L Schiff" userId="3b914274-8e34-4064-b69d-a2f57e4634d1" providerId="ADAL" clId="{62238178-D11C-4917-B5CA-39A9C594F0D5}" dt="2024-10-09T21:35:03.388" v="0"/>
        <pc:sldMkLst>
          <pc:docMk/>
          <pc:sldMk cId="0" sldId="332"/>
        </pc:sldMkLst>
      </pc:sldChg>
      <pc:sldChg chg="modNotes">
        <pc:chgData name="Adam L Schiff" userId="3b914274-8e34-4064-b69d-a2f57e4634d1" providerId="ADAL" clId="{62238178-D11C-4917-B5CA-39A9C594F0D5}" dt="2024-10-09T21:35:03.388" v="0"/>
        <pc:sldMkLst>
          <pc:docMk/>
          <pc:sldMk cId="0" sldId="333"/>
        </pc:sldMkLst>
      </pc:sldChg>
      <pc:sldChg chg="modNotes">
        <pc:chgData name="Adam L Schiff" userId="3b914274-8e34-4064-b69d-a2f57e4634d1" providerId="ADAL" clId="{62238178-D11C-4917-B5CA-39A9C594F0D5}" dt="2024-10-09T21:35:03.388" v="0"/>
        <pc:sldMkLst>
          <pc:docMk/>
          <pc:sldMk cId="0" sldId="334"/>
        </pc:sldMkLst>
      </pc:sldChg>
      <pc:sldChg chg="modNotes">
        <pc:chgData name="Adam L Schiff" userId="3b914274-8e34-4064-b69d-a2f57e4634d1" providerId="ADAL" clId="{62238178-D11C-4917-B5CA-39A9C594F0D5}" dt="2024-10-09T21:35:03.388" v="0"/>
        <pc:sldMkLst>
          <pc:docMk/>
          <pc:sldMk cId="0" sldId="335"/>
        </pc:sldMkLst>
      </pc:sldChg>
      <pc:sldChg chg="modNotes">
        <pc:chgData name="Adam L Schiff" userId="3b914274-8e34-4064-b69d-a2f57e4634d1" providerId="ADAL" clId="{62238178-D11C-4917-B5CA-39A9C594F0D5}" dt="2024-10-09T21:35:03.388" v="0"/>
        <pc:sldMkLst>
          <pc:docMk/>
          <pc:sldMk cId="0" sldId="336"/>
        </pc:sldMkLst>
      </pc:sldChg>
      <pc:sldChg chg="modNotes">
        <pc:chgData name="Adam L Schiff" userId="3b914274-8e34-4064-b69d-a2f57e4634d1" providerId="ADAL" clId="{62238178-D11C-4917-B5CA-39A9C594F0D5}" dt="2024-10-09T21:35:03.388" v="0"/>
        <pc:sldMkLst>
          <pc:docMk/>
          <pc:sldMk cId="0" sldId="337"/>
        </pc:sldMkLst>
      </pc:sldChg>
      <pc:sldChg chg="modNotes">
        <pc:chgData name="Adam L Schiff" userId="3b914274-8e34-4064-b69d-a2f57e4634d1" providerId="ADAL" clId="{62238178-D11C-4917-B5CA-39A9C594F0D5}" dt="2024-10-09T21:35:03.388" v="0"/>
        <pc:sldMkLst>
          <pc:docMk/>
          <pc:sldMk cId="0" sldId="338"/>
        </pc:sldMkLst>
      </pc:sldChg>
      <pc:sldChg chg="modNotes">
        <pc:chgData name="Adam L Schiff" userId="3b914274-8e34-4064-b69d-a2f57e4634d1" providerId="ADAL" clId="{62238178-D11C-4917-B5CA-39A9C594F0D5}" dt="2024-10-09T21:35:03.388" v="0"/>
        <pc:sldMkLst>
          <pc:docMk/>
          <pc:sldMk cId="0" sldId="339"/>
        </pc:sldMkLst>
      </pc:sldChg>
      <pc:sldChg chg="modNotes">
        <pc:chgData name="Adam L Schiff" userId="3b914274-8e34-4064-b69d-a2f57e4634d1" providerId="ADAL" clId="{62238178-D11C-4917-B5CA-39A9C594F0D5}" dt="2024-10-09T21:35:03.388" v="0"/>
        <pc:sldMkLst>
          <pc:docMk/>
          <pc:sldMk cId="0" sldId="342"/>
        </pc:sldMkLst>
      </pc:sldChg>
      <pc:sldChg chg="modNotes">
        <pc:chgData name="Adam L Schiff" userId="3b914274-8e34-4064-b69d-a2f57e4634d1" providerId="ADAL" clId="{62238178-D11C-4917-B5CA-39A9C594F0D5}" dt="2024-10-09T21:35:03.388" v="0"/>
        <pc:sldMkLst>
          <pc:docMk/>
          <pc:sldMk cId="0" sldId="343"/>
        </pc:sldMkLst>
      </pc:sldChg>
      <pc:sldChg chg="modNotes">
        <pc:chgData name="Adam L Schiff" userId="3b914274-8e34-4064-b69d-a2f57e4634d1" providerId="ADAL" clId="{62238178-D11C-4917-B5CA-39A9C594F0D5}" dt="2024-10-09T21:35:03.388" v="0"/>
        <pc:sldMkLst>
          <pc:docMk/>
          <pc:sldMk cId="0" sldId="344"/>
        </pc:sldMkLst>
      </pc:sldChg>
      <pc:sldChg chg="modNotes">
        <pc:chgData name="Adam L Schiff" userId="3b914274-8e34-4064-b69d-a2f57e4634d1" providerId="ADAL" clId="{62238178-D11C-4917-B5CA-39A9C594F0D5}" dt="2024-10-09T21:35:03.388" v="0"/>
        <pc:sldMkLst>
          <pc:docMk/>
          <pc:sldMk cId="0" sldId="345"/>
        </pc:sldMkLst>
      </pc:sldChg>
      <pc:sldChg chg="modNotes">
        <pc:chgData name="Adam L Schiff" userId="3b914274-8e34-4064-b69d-a2f57e4634d1" providerId="ADAL" clId="{62238178-D11C-4917-B5CA-39A9C594F0D5}" dt="2024-10-09T21:35:03.388" v="0"/>
        <pc:sldMkLst>
          <pc:docMk/>
          <pc:sldMk cId="0" sldId="346"/>
        </pc:sldMkLst>
      </pc:sldChg>
      <pc:sldChg chg="modNotes">
        <pc:chgData name="Adam L Schiff" userId="3b914274-8e34-4064-b69d-a2f57e4634d1" providerId="ADAL" clId="{62238178-D11C-4917-B5CA-39A9C594F0D5}" dt="2024-10-09T21:35:03.388" v="0"/>
        <pc:sldMkLst>
          <pc:docMk/>
          <pc:sldMk cId="0" sldId="347"/>
        </pc:sldMkLst>
      </pc:sldChg>
      <pc:sldChg chg="modNotes">
        <pc:chgData name="Adam L Schiff" userId="3b914274-8e34-4064-b69d-a2f57e4634d1" providerId="ADAL" clId="{62238178-D11C-4917-B5CA-39A9C594F0D5}" dt="2024-10-09T21:35:03.388" v="0"/>
        <pc:sldMkLst>
          <pc:docMk/>
          <pc:sldMk cId="0" sldId="348"/>
        </pc:sldMkLst>
      </pc:sldChg>
      <pc:sldChg chg="modNotes">
        <pc:chgData name="Adam L Schiff" userId="3b914274-8e34-4064-b69d-a2f57e4634d1" providerId="ADAL" clId="{62238178-D11C-4917-B5CA-39A9C594F0D5}" dt="2024-10-09T21:35:03.388" v="0"/>
        <pc:sldMkLst>
          <pc:docMk/>
          <pc:sldMk cId="0" sldId="349"/>
        </pc:sldMkLst>
      </pc:sldChg>
      <pc:sldChg chg="modNotes">
        <pc:chgData name="Adam L Schiff" userId="3b914274-8e34-4064-b69d-a2f57e4634d1" providerId="ADAL" clId="{62238178-D11C-4917-B5CA-39A9C594F0D5}" dt="2024-10-09T21:35:03.388" v="0"/>
        <pc:sldMkLst>
          <pc:docMk/>
          <pc:sldMk cId="0" sldId="352"/>
        </pc:sldMkLst>
      </pc:sldChg>
      <pc:sldChg chg="modNotes">
        <pc:chgData name="Adam L Schiff" userId="3b914274-8e34-4064-b69d-a2f57e4634d1" providerId="ADAL" clId="{62238178-D11C-4917-B5CA-39A9C594F0D5}" dt="2024-10-09T21:35:03.388" v="0"/>
        <pc:sldMkLst>
          <pc:docMk/>
          <pc:sldMk cId="0" sldId="353"/>
        </pc:sldMkLst>
      </pc:sldChg>
      <pc:sldChg chg="modNotes">
        <pc:chgData name="Adam L Schiff" userId="3b914274-8e34-4064-b69d-a2f57e4634d1" providerId="ADAL" clId="{62238178-D11C-4917-B5CA-39A9C594F0D5}" dt="2024-10-09T21:35:03.388" v="0"/>
        <pc:sldMkLst>
          <pc:docMk/>
          <pc:sldMk cId="0" sldId="354"/>
        </pc:sldMkLst>
      </pc:sldChg>
      <pc:sldChg chg="modNotes">
        <pc:chgData name="Adam L Schiff" userId="3b914274-8e34-4064-b69d-a2f57e4634d1" providerId="ADAL" clId="{62238178-D11C-4917-B5CA-39A9C594F0D5}" dt="2024-10-09T21:35:03.388" v="0"/>
        <pc:sldMkLst>
          <pc:docMk/>
          <pc:sldMk cId="0" sldId="355"/>
        </pc:sldMkLst>
      </pc:sldChg>
      <pc:sldChg chg="modNotes">
        <pc:chgData name="Adam L Schiff" userId="3b914274-8e34-4064-b69d-a2f57e4634d1" providerId="ADAL" clId="{62238178-D11C-4917-B5CA-39A9C594F0D5}" dt="2024-10-09T21:35:03.388" v="0"/>
        <pc:sldMkLst>
          <pc:docMk/>
          <pc:sldMk cId="0" sldId="356"/>
        </pc:sldMkLst>
      </pc:sldChg>
      <pc:sldChg chg="modNotes">
        <pc:chgData name="Adam L Schiff" userId="3b914274-8e34-4064-b69d-a2f57e4634d1" providerId="ADAL" clId="{62238178-D11C-4917-B5CA-39A9C594F0D5}" dt="2024-10-09T21:35:03.388" v="0"/>
        <pc:sldMkLst>
          <pc:docMk/>
          <pc:sldMk cId="0" sldId="357"/>
        </pc:sldMkLst>
      </pc:sldChg>
      <pc:sldChg chg="modNotes">
        <pc:chgData name="Adam L Schiff" userId="3b914274-8e34-4064-b69d-a2f57e4634d1" providerId="ADAL" clId="{62238178-D11C-4917-B5CA-39A9C594F0D5}" dt="2024-10-09T21:35:03.388" v="0"/>
        <pc:sldMkLst>
          <pc:docMk/>
          <pc:sldMk cId="0" sldId="358"/>
        </pc:sldMkLst>
      </pc:sldChg>
      <pc:sldChg chg="modNotes">
        <pc:chgData name="Adam L Schiff" userId="3b914274-8e34-4064-b69d-a2f57e4634d1" providerId="ADAL" clId="{62238178-D11C-4917-B5CA-39A9C594F0D5}" dt="2024-10-09T21:35:03.388" v="0"/>
        <pc:sldMkLst>
          <pc:docMk/>
          <pc:sldMk cId="0" sldId="359"/>
        </pc:sldMkLst>
      </pc:sldChg>
      <pc:sldChg chg="modNotes">
        <pc:chgData name="Adam L Schiff" userId="3b914274-8e34-4064-b69d-a2f57e4634d1" providerId="ADAL" clId="{62238178-D11C-4917-B5CA-39A9C594F0D5}" dt="2024-10-09T21:35:03.388" v="0"/>
        <pc:sldMkLst>
          <pc:docMk/>
          <pc:sldMk cId="0" sldId="363"/>
        </pc:sldMkLst>
      </pc:sldChg>
      <pc:sldChg chg="modNotes">
        <pc:chgData name="Adam L Schiff" userId="3b914274-8e34-4064-b69d-a2f57e4634d1" providerId="ADAL" clId="{62238178-D11C-4917-B5CA-39A9C594F0D5}" dt="2024-10-09T21:35:03.388" v="0"/>
        <pc:sldMkLst>
          <pc:docMk/>
          <pc:sldMk cId="0" sldId="364"/>
        </pc:sldMkLst>
      </pc:sldChg>
      <pc:sldChg chg="modNotes">
        <pc:chgData name="Adam L Schiff" userId="3b914274-8e34-4064-b69d-a2f57e4634d1" providerId="ADAL" clId="{62238178-D11C-4917-B5CA-39A9C594F0D5}" dt="2024-10-09T21:35:03.388" v="0"/>
        <pc:sldMkLst>
          <pc:docMk/>
          <pc:sldMk cId="0" sldId="365"/>
        </pc:sldMkLst>
      </pc:sldChg>
      <pc:sldChg chg="modNotes">
        <pc:chgData name="Adam L Schiff" userId="3b914274-8e34-4064-b69d-a2f57e4634d1" providerId="ADAL" clId="{62238178-D11C-4917-B5CA-39A9C594F0D5}" dt="2024-10-09T21:35:03.388" v="0"/>
        <pc:sldMkLst>
          <pc:docMk/>
          <pc:sldMk cId="0" sldId="366"/>
        </pc:sldMkLst>
      </pc:sldChg>
      <pc:sldChg chg="modNotes">
        <pc:chgData name="Adam L Schiff" userId="3b914274-8e34-4064-b69d-a2f57e4634d1" providerId="ADAL" clId="{62238178-D11C-4917-B5CA-39A9C594F0D5}" dt="2024-10-09T21:35:03.388" v="0"/>
        <pc:sldMkLst>
          <pc:docMk/>
          <pc:sldMk cId="900064904" sldId="368"/>
        </pc:sldMkLst>
      </pc:sldChg>
      <pc:sldChg chg="modNotes">
        <pc:chgData name="Adam L Schiff" userId="3b914274-8e34-4064-b69d-a2f57e4634d1" providerId="ADAL" clId="{62238178-D11C-4917-B5CA-39A9C594F0D5}" dt="2024-10-09T21:35:03.388" v="0"/>
        <pc:sldMkLst>
          <pc:docMk/>
          <pc:sldMk cId="3123823979" sldId="369"/>
        </pc:sldMkLst>
      </pc:sldChg>
      <pc:sldChg chg="modNotes">
        <pc:chgData name="Adam L Schiff" userId="3b914274-8e34-4064-b69d-a2f57e4634d1" providerId="ADAL" clId="{62238178-D11C-4917-B5CA-39A9C594F0D5}" dt="2024-10-09T21:35:03.388" v="0"/>
        <pc:sldMkLst>
          <pc:docMk/>
          <pc:sldMk cId="4162730062" sldId="373"/>
        </pc:sldMkLst>
      </pc:sldChg>
      <pc:sldChg chg="modNotes">
        <pc:chgData name="Adam L Schiff" userId="3b914274-8e34-4064-b69d-a2f57e4634d1" providerId="ADAL" clId="{62238178-D11C-4917-B5CA-39A9C594F0D5}" dt="2024-10-09T21:35:03.388" v="0"/>
        <pc:sldMkLst>
          <pc:docMk/>
          <pc:sldMk cId="1955114774" sldId="374"/>
        </pc:sldMkLst>
      </pc:sldChg>
      <pc:sldChg chg="modNotes">
        <pc:chgData name="Adam L Schiff" userId="3b914274-8e34-4064-b69d-a2f57e4634d1" providerId="ADAL" clId="{62238178-D11C-4917-B5CA-39A9C594F0D5}" dt="2024-10-09T21:35:03.388" v="0"/>
        <pc:sldMkLst>
          <pc:docMk/>
          <pc:sldMk cId="1987596097" sldId="375"/>
        </pc:sldMkLst>
      </pc:sldChg>
      <pc:sldChg chg="modNotes">
        <pc:chgData name="Adam L Schiff" userId="3b914274-8e34-4064-b69d-a2f57e4634d1" providerId="ADAL" clId="{62238178-D11C-4917-B5CA-39A9C594F0D5}" dt="2024-10-09T21:35:03.388" v="0"/>
        <pc:sldMkLst>
          <pc:docMk/>
          <pc:sldMk cId="416616737" sldId="376"/>
        </pc:sldMkLst>
      </pc:sldChg>
      <pc:sldChg chg="modNotes">
        <pc:chgData name="Adam L Schiff" userId="3b914274-8e34-4064-b69d-a2f57e4634d1" providerId="ADAL" clId="{62238178-D11C-4917-B5CA-39A9C594F0D5}" dt="2024-10-09T21:35:03.388" v="0"/>
        <pc:sldMkLst>
          <pc:docMk/>
          <pc:sldMk cId="2796677511" sldId="377"/>
        </pc:sldMkLst>
      </pc:sldChg>
      <pc:sldChg chg="modNotes">
        <pc:chgData name="Adam L Schiff" userId="3b914274-8e34-4064-b69d-a2f57e4634d1" providerId="ADAL" clId="{62238178-D11C-4917-B5CA-39A9C594F0D5}" dt="2024-10-09T21:35:03.388" v="0"/>
        <pc:sldMkLst>
          <pc:docMk/>
          <pc:sldMk cId="254370974" sldId="378"/>
        </pc:sldMkLst>
      </pc:sldChg>
      <pc:sldChg chg="modNotes">
        <pc:chgData name="Adam L Schiff" userId="3b914274-8e34-4064-b69d-a2f57e4634d1" providerId="ADAL" clId="{62238178-D11C-4917-B5CA-39A9C594F0D5}" dt="2024-10-09T21:35:03.388" v="0"/>
        <pc:sldMkLst>
          <pc:docMk/>
          <pc:sldMk cId="2572091151" sldId="379"/>
        </pc:sldMkLst>
      </pc:sldChg>
      <pc:sldChg chg="modNotes">
        <pc:chgData name="Adam L Schiff" userId="3b914274-8e34-4064-b69d-a2f57e4634d1" providerId="ADAL" clId="{62238178-D11C-4917-B5CA-39A9C594F0D5}" dt="2024-10-09T21:35:03.388" v="0"/>
        <pc:sldMkLst>
          <pc:docMk/>
          <pc:sldMk cId="3936616334" sldId="380"/>
        </pc:sldMkLst>
      </pc:sldChg>
      <pc:sldChg chg="modNotes">
        <pc:chgData name="Adam L Schiff" userId="3b914274-8e34-4064-b69d-a2f57e4634d1" providerId="ADAL" clId="{62238178-D11C-4917-B5CA-39A9C594F0D5}" dt="2024-10-09T21:35:03.388" v="0"/>
        <pc:sldMkLst>
          <pc:docMk/>
          <pc:sldMk cId="1520596232" sldId="381"/>
        </pc:sldMkLst>
      </pc:sldChg>
      <pc:sldChg chg="modNotes">
        <pc:chgData name="Adam L Schiff" userId="3b914274-8e34-4064-b69d-a2f57e4634d1" providerId="ADAL" clId="{62238178-D11C-4917-B5CA-39A9C594F0D5}" dt="2024-10-09T21:35:03.388" v="0"/>
        <pc:sldMkLst>
          <pc:docMk/>
          <pc:sldMk cId="4290200306" sldId="384"/>
        </pc:sldMkLst>
      </pc:sldChg>
      <pc:sldChg chg="modNotes">
        <pc:chgData name="Adam L Schiff" userId="3b914274-8e34-4064-b69d-a2f57e4634d1" providerId="ADAL" clId="{62238178-D11C-4917-B5CA-39A9C594F0D5}" dt="2024-10-09T21:35:03.388" v="0"/>
        <pc:sldMkLst>
          <pc:docMk/>
          <pc:sldMk cId="1233507386" sldId="385"/>
        </pc:sldMkLst>
      </pc:sldChg>
      <pc:sldChg chg="modNotes">
        <pc:chgData name="Adam L Schiff" userId="3b914274-8e34-4064-b69d-a2f57e4634d1" providerId="ADAL" clId="{62238178-D11C-4917-B5CA-39A9C594F0D5}" dt="2024-10-09T21:35:03.388" v="0"/>
        <pc:sldMkLst>
          <pc:docMk/>
          <pc:sldMk cId="2436270393" sldId="387"/>
        </pc:sldMkLst>
      </pc:sldChg>
      <pc:sldChg chg="modNotesTx">
        <pc:chgData name="Adam L Schiff" userId="3b914274-8e34-4064-b69d-a2f57e4634d1" providerId="ADAL" clId="{62238178-D11C-4917-B5CA-39A9C594F0D5}" dt="2024-10-09T21:36:20.499" v="96" actId="114"/>
        <pc:sldMkLst>
          <pc:docMk/>
          <pc:sldMk cId="1544619231" sldId="390"/>
        </pc:sldMkLst>
      </pc:sldChg>
      <pc:sldChg chg="modNotes">
        <pc:chgData name="Adam L Schiff" userId="3b914274-8e34-4064-b69d-a2f57e4634d1" providerId="ADAL" clId="{62238178-D11C-4917-B5CA-39A9C594F0D5}" dt="2024-10-09T21:35:03.388" v="0"/>
        <pc:sldMkLst>
          <pc:docMk/>
          <pc:sldMk cId="2878994949" sldId="391"/>
        </pc:sldMkLst>
      </pc:sldChg>
      <pc:sldChg chg="modNotes">
        <pc:chgData name="Adam L Schiff" userId="3b914274-8e34-4064-b69d-a2f57e4634d1" providerId="ADAL" clId="{62238178-D11C-4917-B5CA-39A9C594F0D5}" dt="2024-10-09T21:35:03.388" v="0"/>
        <pc:sldMkLst>
          <pc:docMk/>
          <pc:sldMk cId="103921717" sldId="392"/>
        </pc:sldMkLst>
      </pc:sldChg>
      <pc:sldChg chg="modNotes">
        <pc:chgData name="Adam L Schiff" userId="3b914274-8e34-4064-b69d-a2f57e4634d1" providerId="ADAL" clId="{62238178-D11C-4917-B5CA-39A9C594F0D5}" dt="2024-10-09T21:35:03.388" v="0"/>
        <pc:sldMkLst>
          <pc:docMk/>
          <pc:sldMk cId="3303112043" sldId="393"/>
        </pc:sldMkLst>
      </pc:sldChg>
      <pc:sldChg chg="modNotes">
        <pc:chgData name="Adam L Schiff" userId="3b914274-8e34-4064-b69d-a2f57e4634d1" providerId="ADAL" clId="{62238178-D11C-4917-B5CA-39A9C594F0D5}" dt="2024-10-09T21:35:03.388" v="0"/>
        <pc:sldMkLst>
          <pc:docMk/>
          <pc:sldMk cId="2430446735" sldId="394"/>
        </pc:sldMkLst>
      </pc:sldChg>
      <pc:sldChg chg="modNotes">
        <pc:chgData name="Adam L Schiff" userId="3b914274-8e34-4064-b69d-a2f57e4634d1" providerId="ADAL" clId="{62238178-D11C-4917-B5CA-39A9C594F0D5}" dt="2024-10-09T21:35:03.388" v="0"/>
        <pc:sldMkLst>
          <pc:docMk/>
          <pc:sldMk cId="447580209" sldId="395"/>
        </pc:sldMkLst>
      </pc:sldChg>
      <pc:sldChg chg="modNotes">
        <pc:chgData name="Adam L Schiff" userId="3b914274-8e34-4064-b69d-a2f57e4634d1" providerId="ADAL" clId="{62238178-D11C-4917-B5CA-39A9C594F0D5}" dt="2024-10-09T21:35:03.388" v="0"/>
        <pc:sldMkLst>
          <pc:docMk/>
          <pc:sldMk cId="714718025" sldId="396"/>
        </pc:sldMkLst>
      </pc:sldChg>
      <pc:sldChg chg="modNotes">
        <pc:chgData name="Adam L Schiff" userId="3b914274-8e34-4064-b69d-a2f57e4634d1" providerId="ADAL" clId="{62238178-D11C-4917-B5CA-39A9C594F0D5}" dt="2024-10-09T21:35:03.388" v="0"/>
        <pc:sldMkLst>
          <pc:docMk/>
          <pc:sldMk cId="419918324" sldId="397"/>
        </pc:sldMkLst>
      </pc:sldChg>
      <pc:sldChg chg="modNotes">
        <pc:chgData name="Adam L Schiff" userId="3b914274-8e34-4064-b69d-a2f57e4634d1" providerId="ADAL" clId="{62238178-D11C-4917-B5CA-39A9C594F0D5}" dt="2024-10-09T21:35:03.388" v="0"/>
        <pc:sldMkLst>
          <pc:docMk/>
          <pc:sldMk cId="4008424096" sldId="398"/>
        </pc:sldMkLst>
      </pc:sldChg>
      <pc:sldChg chg="modNotes">
        <pc:chgData name="Adam L Schiff" userId="3b914274-8e34-4064-b69d-a2f57e4634d1" providerId="ADAL" clId="{62238178-D11C-4917-B5CA-39A9C594F0D5}" dt="2024-10-09T21:35:03.388" v="0"/>
        <pc:sldMkLst>
          <pc:docMk/>
          <pc:sldMk cId="1956900406" sldId="39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1"/>
            <a:ext cx="2972098" cy="465743"/>
          </a:xfrm>
          <a:prstGeom prst="rect">
            <a:avLst/>
          </a:prstGeom>
          <a:noFill/>
          <a:ln w="9525">
            <a:noFill/>
            <a:miter lim="800000"/>
            <a:headEnd/>
            <a:tailEnd/>
          </a:ln>
        </p:spPr>
        <p:txBody>
          <a:bodyPr vert="horz" wrap="square" lIns="90590" tIns="45296" rIns="90590" bIns="45296" numCol="1" anchor="t" anchorCtr="0" compatLnSpc="1">
            <a:prstTxWarp prst="textNoShape">
              <a:avLst/>
            </a:prstTxWarp>
          </a:bodyPr>
          <a:lstStyle>
            <a:lvl1pPr defTabSz="453256" eaLnBrk="0" hangingPunct="0">
              <a:defRPr sz="1100">
                <a:cs typeface="Microsoft YaHei"/>
              </a:defRPr>
            </a:lvl1pPr>
          </a:lstStyle>
          <a:p>
            <a:pPr>
              <a:defRPr/>
            </a:pPr>
            <a:endParaRPr lang="en-US"/>
          </a:p>
        </p:txBody>
      </p:sp>
      <p:sp>
        <p:nvSpPr>
          <p:cNvPr id="3" name="Date Placeholder 2"/>
          <p:cNvSpPr>
            <a:spLocks noGrp="1"/>
          </p:cNvSpPr>
          <p:nvPr>
            <p:ph type="dt" sz="quarter" idx="1"/>
          </p:nvPr>
        </p:nvSpPr>
        <p:spPr bwMode="auto">
          <a:xfrm>
            <a:off x="3884415" y="1"/>
            <a:ext cx="2972098" cy="465743"/>
          </a:xfrm>
          <a:prstGeom prst="rect">
            <a:avLst/>
          </a:prstGeom>
          <a:noFill/>
          <a:ln w="9525">
            <a:noFill/>
            <a:miter lim="800000"/>
            <a:headEnd/>
            <a:tailEnd/>
          </a:ln>
        </p:spPr>
        <p:txBody>
          <a:bodyPr vert="horz" wrap="square" lIns="90590" tIns="45296" rIns="90590" bIns="45296" numCol="1" anchor="t" anchorCtr="0" compatLnSpc="1">
            <a:prstTxWarp prst="textNoShape">
              <a:avLst/>
            </a:prstTxWarp>
          </a:bodyPr>
          <a:lstStyle>
            <a:lvl1pPr algn="r" defTabSz="453256" eaLnBrk="0" hangingPunct="0">
              <a:defRPr sz="1100">
                <a:cs typeface="Microsoft YaHei"/>
              </a:defRPr>
            </a:lvl1pPr>
          </a:lstStyle>
          <a:p>
            <a:pPr>
              <a:defRPr/>
            </a:pPr>
            <a:fld id="{B2E043DF-5433-4891-8977-3C93A1353515}" type="datetimeFigureOut">
              <a:rPr lang="en-US"/>
              <a:pPr>
                <a:defRPr/>
              </a:pPr>
              <a:t>7/30/2025</a:t>
            </a:fld>
            <a:endParaRPr lang="en-US"/>
          </a:p>
        </p:txBody>
      </p:sp>
      <p:sp>
        <p:nvSpPr>
          <p:cNvPr id="4" name="Footer Placeholder 3"/>
          <p:cNvSpPr>
            <a:spLocks noGrp="1"/>
          </p:cNvSpPr>
          <p:nvPr>
            <p:ph type="ftr" sz="quarter" idx="2"/>
          </p:nvPr>
        </p:nvSpPr>
        <p:spPr bwMode="auto">
          <a:xfrm>
            <a:off x="0" y="8829122"/>
            <a:ext cx="2972098" cy="465743"/>
          </a:xfrm>
          <a:prstGeom prst="rect">
            <a:avLst/>
          </a:prstGeom>
          <a:noFill/>
          <a:ln w="9525">
            <a:noFill/>
            <a:miter lim="800000"/>
            <a:headEnd/>
            <a:tailEnd/>
          </a:ln>
        </p:spPr>
        <p:txBody>
          <a:bodyPr vert="horz" wrap="square" lIns="90590" tIns="45296" rIns="90590" bIns="45296" numCol="1" anchor="b" anchorCtr="0" compatLnSpc="1">
            <a:prstTxWarp prst="textNoShape">
              <a:avLst/>
            </a:prstTxWarp>
          </a:bodyPr>
          <a:lstStyle>
            <a:lvl1pPr defTabSz="453256" eaLnBrk="0" hangingPunct="0">
              <a:defRPr sz="1100">
                <a:cs typeface="Microsoft YaHei"/>
              </a:defRPr>
            </a:lvl1pPr>
          </a:lstStyle>
          <a:p>
            <a:pPr>
              <a:defRPr/>
            </a:pPr>
            <a:r>
              <a:rPr lang="en-US"/>
              <a:t>Module 4. Describing Corporate Bodies</a:t>
            </a:r>
          </a:p>
        </p:txBody>
      </p:sp>
      <p:sp>
        <p:nvSpPr>
          <p:cNvPr id="5" name="Slide Number Placeholder 4"/>
          <p:cNvSpPr>
            <a:spLocks noGrp="1"/>
          </p:cNvSpPr>
          <p:nvPr>
            <p:ph type="sldNum" sz="quarter" idx="3"/>
          </p:nvPr>
        </p:nvSpPr>
        <p:spPr bwMode="auto">
          <a:xfrm>
            <a:off x="3884415" y="8829122"/>
            <a:ext cx="2972098" cy="465743"/>
          </a:xfrm>
          <a:prstGeom prst="rect">
            <a:avLst/>
          </a:prstGeom>
          <a:noFill/>
          <a:ln w="9525">
            <a:noFill/>
            <a:miter lim="800000"/>
            <a:headEnd/>
            <a:tailEnd/>
          </a:ln>
        </p:spPr>
        <p:txBody>
          <a:bodyPr vert="horz" wrap="square" lIns="90590" tIns="45296" rIns="90590" bIns="45296" numCol="1" anchor="b" anchorCtr="0" compatLnSpc="1">
            <a:prstTxWarp prst="textNoShape">
              <a:avLst/>
            </a:prstTxWarp>
          </a:bodyPr>
          <a:lstStyle>
            <a:lvl1pPr algn="r" defTabSz="453256" eaLnBrk="0" hangingPunct="0">
              <a:defRPr sz="1100">
                <a:cs typeface="Microsoft YaHei"/>
              </a:defRPr>
            </a:lvl1pPr>
          </a:lstStyle>
          <a:p>
            <a:pPr>
              <a:defRPr/>
            </a:pPr>
            <a:fld id="{6A022C3B-142F-4A4D-9800-69F18C2904AA}" type="slidenum">
              <a:rPr lang="en-US"/>
              <a:pPr>
                <a:defRPr/>
              </a:pPr>
              <a:t>‹#›</a:t>
            </a:fld>
            <a:endParaRPr lang="en-US"/>
          </a:p>
        </p:txBody>
      </p:sp>
    </p:spTree>
    <p:extLst>
      <p:ext uri="{BB962C8B-B14F-4D97-AF65-F5344CB8AC3E}">
        <p14:creationId xmlns:p14="http://schemas.microsoft.com/office/powerpoint/2010/main" val="65622208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AutoShape 1"/>
          <p:cNvSpPr>
            <a:spLocks noChangeArrowheads="1"/>
          </p:cNvSpPr>
          <p:nvPr/>
        </p:nvSpPr>
        <p:spPr bwMode="auto">
          <a:xfrm>
            <a:off x="0" y="1"/>
            <a:ext cx="6858000" cy="9296400"/>
          </a:xfrm>
          <a:prstGeom prst="roundRect">
            <a:avLst>
              <a:gd name="adj" fmla="val 19"/>
            </a:avLst>
          </a:prstGeom>
          <a:solidFill>
            <a:srgbClr val="FFFFFF"/>
          </a:solidFill>
          <a:ln w="9525">
            <a:noFill/>
            <a:round/>
            <a:headEnd/>
            <a:tailEnd/>
          </a:ln>
        </p:spPr>
        <p:txBody>
          <a:bodyPr wrap="none" lIns="90590" tIns="45296" rIns="90590" bIns="45296" anchor="ctr"/>
          <a:lstStyle/>
          <a:p>
            <a:pPr defTabSz="453256" eaLnBrk="0" hangingPunct="0">
              <a:buClr>
                <a:srgbClr val="000000"/>
              </a:buClr>
              <a:buSzPct val="100000"/>
              <a:buFont typeface="Times New Roman" pitchFamily="18" charset="0"/>
              <a:buNone/>
              <a:defRPr/>
            </a:pPr>
            <a:endParaRPr lang="en-US" sz="1800">
              <a:cs typeface="Microsoft YaHei"/>
            </a:endParaRPr>
          </a:p>
        </p:txBody>
      </p:sp>
      <p:sp>
        <p:nvSpPr>
          <p:cNvPr id="99331" name="AutoShape 2"/>
          <p:cNvSpPr>
            <a:spLocks noChangeArrowheads="1"/>
          </p:cNvSpPr>
          <p:nvPr/>
        </p:nvSpPr>
        <p:spPr bwMode="auto">
          <a:xfrm>
            <a:off x="0" y="1"/>
            <a:ext cx="6858000" cy="9296400"/>
          </a:xfrm>
          <a:prstGeom prst="roundRect">
            <a:avLst>
              <a:gd name="adj" fmla="val 19"/>
            </a:avLst>
          </a:prstGeom>
          <a:solidFill>
            <a:srgbClr val="FFFFFF"/>
          </a:solidFill>
          <a:ln w="9525">
            <a:noFill/>
            <a:round/>
            <a:headEnd/>
            <a:tailEnd/>
          </a:ln>
        </p:spPr>
        <p:txBody>
          <a:bodyPr wrap="none" lIns="90590" tIns="45296" rIns="90590" bIns="45296" anchor="ctr"/>
          <a:lstStyle/>
          <a:p>
            <a:pPr defTabSz="453256" eaLnBrk="0" hangingPunct="0">
              <a:buClr>
                <a:srgbClr val="000000"/>
              </a:buClr>
              <a:buSzPct val="100000"/>
              <a:buFont typeface="Times New Roman" pitchFamily="18" charset="0"/>
              <a:buNone/>
              <a:defRPr/>
            </a:pPr>
            <a:endParaRPr lang="en-US" sz="1800">
              <a:cs typeface="Microsoft YaHei"/>
            </a:endParaRPr>
          </a:p>
        </p:txBody>
      </p:sp>
      <p:sp>
        <p:nvSpPr>
          <p:cNvPr id="99332" name="AutoShape 3"/>
          <p:cNvSpPr>
            <a:spLocks noChangeArrowheads="1"/>
          </p:cNvSpPr>
          <p:nvPr/>
        </p:nvSpPr>
        <p:spPr bwMode="auto">
          <a:xfrm>
            <a:off x="0" y="1"/>
            <a:ext cx="6858000" cy="9296400"/>
          </a:xfrm>
          <a:prstGeom prst="roundRect">
            <a:avLst>
              <a:gd name="adj" fmla="val 19"/>
            </a:avLst>
          </a:prstGeom>
          <a:solidFill>
            <a:srgbClr val="FFFFFF"/>
          </a:solidFill>
          <a:ln w="9525">
            <a:noFill/>
            <a:round/>
            <a:headEnd/>
            <a:tailEnd/>
          </a:ln>
        </p:spPr>
        <p:txBody>
          <a:bodyPr wrap="none" lIns="90590" tIns="45296" rIns="90590" bIns="45296" anchor="ctr"/>
          <a:lstStyle/>
          <a:p>
            <a:pPr defTabSz="453256" eaLnBrk="0" hangingPunct="0">
              <a:buClr>
                <a:srgbClr val="000000"/>
              </a:buClr>
              <a:buSzPct val="100000"/>
              <a:buFont typeface="Times New Roman" pitchFamily="18" charset="0"/>
              <a:buNone/>
              <a:defRPr/>
            </a:pPr>
            <a:endParaRPr lang="en-US" sz="1800">
              <a:cs typeface="Microsoft YaHei"/>
            </a:endParaRPr>
          </a:p>
        </p:txBody>
      </p:sp>
      <p:sp>
        <p:nvSpPr>
          <p:cNvPr id="99333" name="AutoShape 4"/>
          <p:cNvSpPr>
            <a:spLocks noChangeArrowheads="1"/>
          </p:cNvSpPr>
          <p:nvPr/>
        </p:nvSpPr>
        <p:spPr bwMode="auto">
          <a:xfrm>
            <a:off x="0" y="1"/>
            <a:ext cx="6858000" cy="9296400"/>
          </a:xfrm>
          <a:prstGeom prst="roundRect">
            <a:avLst>
              <a:gd name="adj" fmla="val 19"/>
            </a:avLst>
          </a:prstGeom>
          <a:solidFill>
            <a:srgbClr val="FFFFFF"/>
          </a:solidFill>
          <a:ln w="9525">
            <a:noFill/>
            <a:round/>
            <a:headEnd/>
            <a:tailEnd/>
          </a:ln>
        </p:spPr>
        <p:txBody>
          <a:bodyPr wrap="none" lIns="90590" tIns="45296" rIns="90590" bIns="45296" anchor="ctr"/>
          <a:lstStyle/>
          <a:p>
            <a:pPr defTabSz="453256" eaLnBrk="0" hangingPunct="0">
              <a:buClr>
                <a:srgbClr val="000000"/>
              </a:buClr>
              <a:buSzPct val="100000"/>
              <a:buFont typeface="Times New Roman" pitchFamily="18" charset="0"/>
              <a:buNone/>
              <a:defRPr/>
            </a:pPr>
            <a:endParaRPr lang="en-US" sz="1800">
              <a:cs typeface="Microsoft YaHei"/>
            </a:endParaRPr>
          </a:p>
        </p:txBody>
      </p:sp>
      <p:sp>
        <p:nvSpPr>
          <p:cNvPr id="99334" name="AutoShape 5"/>
          <p:cNvSpPr>
            <a:spLocks noChangeArrowheads="1"/>
          </p:cNvSpPr>
          <p:nvPr/>
        </p:nvSpPr>
        <p:spPr bwMode="auto">
          <a:xfrm>
            <a:off x="0" y="1"/>
            <a:ext cx="6858000" cy="9296400"/>
          </a:xfrm>
          <a:prstGeom prst="roundRect">
            <a:avLst>
              <a:gd name="adj" fmla="val 19"/>
            </a:avLst>
          </a:prstGeom>
          <a:solidFill>
            <a:srgbClr val="FFFFFF"/>
          </a:solidFill>
          <a:ln w="9525">
            <a:noFill/>
            <a:round/>
            <a:headEnd/>
            <a:tailEnd/>
          </a:ln>
        </p:spPr>
        <p:txBody>
          <a:bodyPr wrap="none" lIns="90590" tIns="45296" rIns="90590" bIns="45296" anchor="ctr"/>
          <a:lstStyle/>
          <a:p>
            <a:pPr defTabSz="453256" eaLnBrk="0" hangingPunct="0">
              <a:buClr>
                <a:srgbClr val="000000"/>
              </a:buClr>
              <a:buSzPct val="100000"/>
              <a:buFont typeface="Times New Roman" pitchFamily="18" charset="0"/>
              <a:buNone/>
              <a:defRPr/>
            </a:pPr>
            <a:endParaRPr lang="en-US" sz="1800">
              <a:cs typeface="Microsoft YaHei"/>
            </a:endParaRPr>
          </a:p>
        </p:txBody>
      </p:sp>
      <p:sp>
        <p:nvSpPr>
          <p:cNvPr id="99335" name="AutoShape 6"/>
          <p:cNvSpPr>
            <a:spLocks noChangeArrowheads="1"/>
          </p:cNvSpPr>
          <p:nvPr/>
        </p:nvSpPr>
        <p:spPr bwMode="auto">
          <a:xfrm>
            <a:off x="0" y="1"/>
            <a:ext cx="6858000" cy="9296400"/>
          </a:xfrm>
          <a:prstGeom prst="roundRect">
            <a:avLst>
              <a:gd name="adj" fmla="val 19"/>
            </a:avLst>
          </a:prstGeom>
          <a:solidFill>
            <a:srgbClr val="FFFFFF"/>
          </a:solidFill>
          <a:ln w="9525">
            <a:noFill/>
            <a:round/>
            <a:headEnd/>
            <a:tailEnd/>
          </a:ln>
        </p:spPr>
        <p:txBody>
          <a:bodyPr wrap="none" lIns="90590" tIns="45296" rIns="90590" bIns="45296" anchor="ctr"/>
          <a:lstStyle/>
          <a:p>
            <a:pPr defTabSz="453256" eaLnBrk="0" hangingPunct="0">
              <a:buClr>
                <a:srgbClr val="000000"/>
              </a:buClr>
              <a:buSzPct val="100000"/>
              <a:buFont typeface="Times New Roman" pitchFamily="18" charset="0"/>
              <a:buNone/>
              <a:defRPr/>
            </a:pPr>
            <a:endParaRPr lang="en-US" sz="1800">
              <a:cs typeface="Microsoft YaHei"/>
            </a:endParaRPr>
          </a:p>
        </p:txBody>
      </p:sp>
      <p:sp>
        <p:nvSpPr>
          <p:cNvPr id="99336" name="AutoShape 7"/>
          <p:cNvSpPr>
            <a:spLocks noChangeArrowheads="1"/>
          </p:cNvSpPr>
          <p:nvPr/>
        </p:nvSpPr>
        <p:spPr bwMode="auto">
          <a:xfrm>
            <a:off x="0" y="1"/>
            <a:ext cx="6858000" cy="9296400"/>
          </a:xfrm>
          <a:prstGeom prst="roundRect">
            <a:avLst>
              <a:gd name="adj" fmla="val 19"/>
            </a:avLst>
          </a:prstGeom>
          <a:solidFill>
            <a:srgbClr val="FFFFFF"/>
          </a:solidFill>
          <a:ln w="9525">
            <a:noFill/>
            <a:round/>
            <a:headEnd/>
            <a:tailEnd/>
          </a:ln>
        </p:spPr>
        <p:txBody>
          <a:bodyPr wrap="none" lIns="90590" tIns="45296" rIns="90590" bIns="45296" anchor="ctr"/>
          <a:lstStyle/>
          <a:p>
            <a:pPr defTabSz="453256" eaLnBrk="0" hangingPunct="0">
              <a:buClr>
                <a:srgbClr val="000000"/>
              </a:buClr>
              <a:buSzPct val="100000"/>
              <a:buFont typeface="Times New Roman" pitchFamily="18" charset="0"/>
              <a:buNone/>
              <a:defRPr/>
            </a:pPr>
            <a:endParaRPr lang="en-US" sz="1800">
              <a:cs typeface="Microsoft YaHei"/>
            </a:endParaRPr>
          </a:p>
        </p:txBody>
      </p:sp>
      <p:sp>
        <p:nvSpPr>
          <p:cNvPr id="37897" name="Rectangle 8"/>
          <p:cNvSpPr>
            <a:spLocks noGrp="1" noRot="1" noChangeAspect="1" noChangeArrowheads="1"/>
          </p:cNvSpPr>
          <p:nvPr>
            <p:ph type="sldImg"/>
          </p:nvPr>
        </p:nvSpPr>
        <p:spPr bwMode="auto">
          <a:xfrm>
            <a:off x="1277938" y="515938"/>
            <a:ext cx="5013325" cy="3760787"/>
          </a:xfrm>
          <a:prstGeom prst="rect">
            <a:avLst/>
          </a:prstGeom>
          <a:noFill/>
          <a:ln w="9525">
            <a:noFill/>
            <a:round/>
            <a:headEnd/>
            <a:tailEnd/>
          </a:ln>
        </p:spPr>
      </p:sp>
      <p:sp>
        <p:nvSpPr>
          <p:cNvPr id="2" name="Rectangle 9"/>
          <p:cNvSpPr>
            <a:spLocks noGrp="1" noChangeArrowheads="1"/>
          </p:cNvSpPr>
          <p:nvPr>
            <p:ph type="body"/>
          </p:nvPr>
        </p:nvSpPr>
        <p:spPr bwMode="auto">
          <a:xfrm>
            <a:off x="759023" y="4775781"/>
            <a:ext cx="6072188" cy="4514472"/>
          </a:xfrm>
          <a:prstGeom prst="rect">
            <a:avLst/>
          </a:prstGeom>
          <a:noFill/>
          <a:ln>
            <a:noFill/>
          </a:ln>
          <a:effectLst/>
        </p:spPr>
        <p:txBody>
          <a:bodyPr vert="horz" wrap="square" lIns="0" tIns="0" rIns="0" bIns="0" numCol="1" anchor="t" anchorCtr="0" compatLnSpc="1">
            <a:prstTxWarp prst="textNoShape">
              <a:avLst/>
            </a:prstTxWarp>
          </a:bodyPr>
          <a:lstStyle/>
          <a:p>
            <a:pPr lvl="0"/>
            <a:endParaRPr lang="en-US" noProof="0"/>
          </a:p>
        </p:txBody>
      </p:sp>
      <p:sp>
        <p:nvSpPr>
          <p:cNvPr id="99339" name="Text Box 10"/>
          <p:cNvSpPr txBox="1">
            <a:spLocks noChangeArrowheads="1"/>
          </p:cNvSpPr>
          <p:nvPr/>
        </p:nvSpPr>
        <p:spPr bwMode="auto">
          <a:xfrm>
            <a:off x="65486" y="245938"/>
            <a:ext cx="629543" cy="491873"/>
          </a:xfrm>
          <a:prstGeom prst="rect">
            <a:avLst/>
          </a:prstGeom>
          <a:noFill/>
          <a:ln w="9525">
            <a:noFill/>
            <a:round/>
            <a:headEnd/>
            <a:tailEnd/>
          </a:ln>
        </p:spPr>
        <p:txBody>
          <a:bodyPr wrap="none" lIns="90590" tIns="45296" rIns="90590" bIns="45296" anchor="ctr"/>
          <a:lstStyle/>
          <a:p>
            <a:pPr defTabSz="453256" eaLnBrk="0" hangingPunct="0">
              <a:buClr>
                <a:srgbClr val="000000"/>
              </a:buClr>
              <a:buSzPct val="100000"/>
              <a:buFont typeface="Times New Roman" pitchFamily="18" charset="0"/>
              <a:buNone/>
              <a:defRPr/>
            </a:pPr>
            <a:endParaRPr lang="en-US" sz="1800">
              <a:cs typeface="Microsoft YaHei"/>
            </a:endParaRPr>
          </a:p>
        </p:txBody>
      </p:sp>
      <p:sp>
        <p:nvSpPr>
          <p:cNvPr id="99340" name="Text Box 11"/>
          <p:cNvSpPr txBox="1">
            <a:spLocks noChangeArrowheads="1"/>
          </p:cNvSpPr>
          <p:nvPr/>
        </p:nvSpPr>
        <p:spPr bwMode="auto">
          <a:xfrm>
            <a:off x="5530454" y="1"/>
            <a:ext cx="836414" cy="491873"/>
          </a:xfrm>
          <a:prstGeom prst="rect">
            <a:avLst/>
          </a:prstGeom>
          <a:noFill/>
          <a:ln w="9525">
            <a:noFill/>
            <a:round/>
            <a:headEnd/>
            <a:tailEnd/>
          </a:ln>
        </p:spPr>
        <p:txBody>
          <a:bodyPr wrap="none" lIns="90590" tIns="45296" rIns="90590" bIns="45296" anchor="ctr"/>
          <a:lstStyle/>
          <a:p>
            <a:pPr defTabSz="453256" eaLnBrk="0" hangingPunct="0">
              <a:buClr>
                <a:srgbClr val="000000"/>
              </a:buClr>
              <a:buSzPct val="100000"/>
              <a:buFont typeface="Times New Roman" pitchFamily="18" charset="0"/>
              <a:buNone/>
              <a:defRPr/>
            </a:pPr>
            <a:endParaRPr lang="en-US" sz="1800">
              <a:cs typeface="Microsoft YaHei"/>
            </a:endParaRPr>
          </a:p>
        </p:txBody>
      </p:sp>
      <p:sp>
        <p:nvSpPr>
          <p:cNvPr id="99341" name="Text Box 12"/>
          <p:cNvSpPr txBox="1">
            <a:spLocks noChangeArrowheads="1"/>
          </p:cNvSpPr>
          <p:nvPr/>
        </p:nvSpPr>
        <p:spPr bwMode="auto">
          <a:xfrm>
            <a:off x="1340942" y="9554634"/>
            <a:ext cx="605730" cy="493411"/>
          </a:xfrm>
          <a:prstGeom prst="rect">
            <a:avLst/>
          </a:prstGeom>
          <a:noFill/>
          <a:ln w="9525">
            <a:noFill/>
            <a:round/>
            <a:headEnd/>
            <a:tailEnd/>
          </a:ln>
        </p:spPr>
        <p:txBody>
          <a:bodyPr wrap="none" lIns="90590" tIns="45296" rIns="90590" bIns="45296" anchor="ctr"/>
          <a:lstStyle/>
          <a:p>
            <a:pPr defTabSz="453256" eaLnBrk="0" hangingPunct="0">
              <a:buClr>
                <a:srgbClr val="000000"/>
              </a:buClr>
              <a:buSzPct val="100000"/>
              <a:buFont typeface="Times New Roman" pitchFamily="18" charset="0"/>
              <a:buNone/>
              <a:defRPr/>
            </a:pPr>
            <a:endParaRPr lang="en-US" sz="1800">
              <a:cs typeface="Microsoft YaHei"/>
            </a:endParaRPr>
          </a:p>
        </p:txBody>
      </p:sp>
    </p:spTree>
    <p:extLst>
      <p:ext uri="{BB962C8B-B14F-4D97-AF65-F5344CB8AC3E}">
        <p14:creationId xmlns:p14="http://schemas.microsoft.com/office/powerpoint/2010/main" val="2807393254"/>
      </p:ext>
    </p:extLst>
  </p:cSld>
  <p:clrMap bg1="lt1" tx1="dk1" bg2="lt2" tx2="dk2" accent1="accent1" accent2="accent2" accent3="accent3" accent4="accent4" accent5="accent5" accent6="accent6" hlink="hlink" folHlink="folHlink"/>
  <p:hf hdr="0" dt="0"/>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3" Type="http://schemas.openxmlformats.org/officeDocument/2006/relationships/hyperlink" Target="https://www.loc.gov/aba/pcc/naco/documents/NACO-024-Best-Practices.pdf" TargetMode="External"/><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3" Type="http://schemas.openxmlformats.org/officeDocument/2006/relationships/hyperlink" Target="http://www.loc.gov/aba/pcc/naco/documents/MARC046-Conferences-CorporateBodies.pdf" TargetMode="External"/><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363140" y="-201361"/>
            <a:ext cx="729258" cy="201361"/>
          </a:xfrm>
          <a:prstGeom prst="rect">
            <a:avLst/>
          </a:prstGeom>
          <a:noFill/>
          <a:ln w="9525">
            <a:noFill/>
            <a:round/>
            <a:headEnd/>
            <a:tailEnd/>
          </a:ln>
        </p:spPr>
        <p:txBody>
          <a:bodyPr wrap="none" lIns="0" tIns="8917" rIns="0" bIns="0" anchor="b"/>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47A767E8-5F7F-41FB-B951-FDD640EAC8C0}"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a:t>
            </a:fld>
            <a:endParaRPr lang="en-US" sz="1400">
              <a:solidFill>
                <a:srgbClr val="000000"/>
              </a:solidFill>
              <a:latin typeface="Times New Roman" pitchFamily="18" charset="0"/>
              <a:cs typeface="Microsoft YaHei"/>
            </a:endParaRPr>
          </a:p>
        </p:txBody>
      </p:sp>
      <p:sp>
        <p:nvSpPr>
          <p:cNvPr id="40963" name="Rectangle 3"/>
          <p:cNvSpPr>
            <a:spLocks noGrp="1" noChangeArrowheads="1"/>
          </p:cNvSpPr>
          <p:nvPr>
            <p:ph type="body"/>
          </p:nvPr>
        </p:nvSpPr>
        <p:spPr>
          <a:xfrm>
            <a:off x="759024" y="4775781"/>
            <a:ext cx="6073676" cy="4517546"/>
          </a:xfrm>
          <a:noFill/>
        </p:spPr>
        <p:txBody>
          <a:bodyPr wrap="none" anchor="ctr"/>
          <a:lstStyle/>
          <a:p>
            <a:r>
              <a:rPr lang="en-US" dirty="0"/>
              <a:t>(Date of slide or last update given at the top of the notes for each slide)</a:t>
            </a:r>
          </a:p>
          <a:p>
            <a:endParaRPr lang="en-US" dirty="0"/>
          </a:p>
        </p:txBody>
      </p:sp>
      <p:sp>
        <p:nvSpPr>
          <p:cNvPr id="40964"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40965"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483AA840-6C27-410A-A5DC-53795A72286D}"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4255774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Text Box 2"/>
          <p:cNvSpPr>
            <a:spLocks noGrp="1" noChangeArrowheads="1"/>
          </p:cNvSpPr>
          <p:nvPr>
            <p:ph type="body"/>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March 20, 2017</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Guidelines for describing corporate bodies in authority records are found in RDA Chapters 8 and 11.</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p:txBody>
      </p:sp>
      <p:sp>
        <p:nvSpPr>
          <p:cNvPr id="43011" name="Text Box 3"/>
          <p:cNvSpPr txBox="1">
            <a:spLocks noChangeArrowheads="1"/>
          </p:cNvSpPr>
          <p:nvPr/>
        </p:nvSpPr>
        <p:spPr bwMode="auto">
          <a:xfrm>
            <a:off x="1489" y="0"/>
            <a:ext cx="1488" cy="1538"/>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D5A83762-2AC5-4941-B8BF-A8D4F353B931}"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2</a:t>
            </a:fld>
            <a:endParaRPr lang="en-US">
              <a:solidFill>
                <a:srgbClr val="000000"/>
              </a:solidFill>
              <a:latin typeface="Calibri" pitchFamily="34" charset="0"/>
              <a:cs typeface="Microsoft YaHei"/>
            </a:endParaRPr>
          </a:p>
        </p:txBody>
      </p:sp>
      <p:sp>
        <p:nvSpPr>
          <p:cNvPr id="43012"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43013"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8B6CCBC5-E494-4DAB-9DF8-8AE813B6FCF7}"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2</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475684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Text Box 1"/>
          <p:cNvSpPr txBox="1">
            <a:spLocks noChangeArrowheads="1"/>
          </p:cNvSpPr>
          <p:nvPr/>
        </p:nvSpPr>
        <p:spPr bwMode="auto">
          <a:xfrm>
            <a:off x="5587009" y="9554634"/>
            <a:ext cx="718840" cy="493411"/>
          </a:xfrm>
          <a:prstGeom prst="rect">
            <a:avLst/>
          </a:prstGeom>
          <a:noFill/>
          <a:ln w="9525">
            <a:noFill/>
            <a:round/>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endParaRPr lang="en-US" sz="1400">
              <a:solidFill>
                <a:srgbClr val="000000"/>
              </a:solidFill>
              <a:latin typeface="Times New Roman" pitchFamily="18" charset="0"/>
              <a:cs typeface="Microsoft YaHei"/>
            </a:endParaRPr>
          </a:p>
        </p:txBody>
      </p:sp>
      <p:sp>
        <p:nvSpPr>
          <p:cNvPr id="45059"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45060" name="Rectangle 3"/>
          <p:cNvSpPr>
            <a:spLocks noGrp="1" noChangeArrowheads="1"/>
          </p:cNvSpPr>
          <p:nvPr>
            <p:ph type="body" idx="1"/>
          </p:nvPr>
        </p:nvSpPr>
        <p:spPr>
          <a:xfrm>
            <a:off x="759024" y="4775780"/>
            <a:ext cx="5427762" cy="3987246"/>
          </a:xfrm>
          <a:noFill/>
        </p:spPr>
        <p:txBody>
          <a:bodyPr wrap="none"/>
          <a:lstStyle/>
          <a:p>
            <a:r>
              <a:rPr lang="en-US" dirty="0">
                <a:ea typeface="Microsoft YaHei"/>
                <a:cs typeface="Microsoft YaHei"/>
              </a:rPr>
              <a:t>May 1, 2013</a:t>
            </a:r>
          </a:p>
          <a:p>
            <a:endParaRPr lang="en-US" dirty="0">
              <a:ea typeface="Microsoft YaHei"/>
              <a:cs typeface="Microsoft YaHei"/>
            </a:endParaRPr>
          </a:p>
          <a:p>
            <a:r>
              <a:rPr lang="en-US" dirty="0"/>
              <a:t>There is also a definition given at 11.0, which appears in a later slide.</a:t>
            </a:r>
          </a:p>
        </p:txBody>
      </p:sp>
      <p:sp>
        <p:nvSpPr>
          <p:cNvPr id="45061"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7BFD5062-0A50-456F-A281-AC54D6A64A06}"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3</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533773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47107" name="Rectangle 3"/>
          <p:cNvSpPr>
            <a:spLocks noGrp="1" noChangeArrowheads="1"/>
          </p:cNvSpPr>
          <p:nvPr>
            <p:ph type="body" idx="1"/>
          </p:nvPr>
        </p:nvSpPr>
        <p:spPr>
          <a:xfrm>
            <a:off x="759024" y="4775780"/>
            <a:ext cx="5427762" cy="3987246"/>
          </a:xfrm>
          <a:noFill/>
        </p:spPr>
        <p:txBody>
          <a:bodyPr wrap="none" anchor="ctr"/>
          <a:lstStyle/>
          <a:p>
            <a:r>
              <a:rPr lang="en-US" dirty="0"/>
              <a:t>Updated August 12, 2019</a:t>
            </a:r>
          </a:p>
        </p:txBody>
      </p:sp>
      <p:sp>
        <p:nvSpPr>
          <p:cNvPr id="47108"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E19DE378-DE95-4A1C-BBFC-704A93A28FA4}"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4</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491947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Text Box 2"/>
          <p:cNvSpPr>
            <a:spLocks noGrp="1" noChangeArrowheads="1"/>
          </p:cNvSpPr>
          <p:nvPr>
            <p:ph type="body"/>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December 13, 2016: removed MARC coding—premature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Here’s an example of a corporate body, taken from a serial.</a:t>
            </a:r>
          </a:p>
        </p:txBody>
      </p:sp>
      <p:sp>
        <p:nvSpPr>
          <p:cNvPr id="49155" name="Text Box 3"/>
          <p:cNvSpPr txBox="1">
            <a:spLocks noChangeArrowheads="1"/>
          </p:cNvSpPr>
          <p:nvPr/>
        </p:nvSpPr>
        <p:spPr bwMode="auto">
          <a:xfrm>
            <a:off x="1489" y="0"/>
            <a:ext cx="1488" cy="1538"/>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BE57321F-61C9-40A7-A18F-2B3E96F65600}"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a:t>
            </a:fld>
            <a:endParaRPr lang="en-US">
              <a:solidFill>
                <a:srgbClr val="000000"/>
              </a:solidFill>
              <a:latin typeface="Calibri" pitchFamily="34" charset="0"/>
              <a:cs typeface="Microsoft YaHei"/>
            </a:endParaRPr>
          </a:p>
        </p:txBody>
      </p:sp>
      <p:sp>
        <p:nvSpPr>
          <p:cNvPr id="49156"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49157"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8B952183-8F59-42AC-9856-61726012E854}"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775020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Text Box 2"/>
          <p:cNvSpPr>
            <a:spLocks noGrp="1" noChangeArrowheads="1"/>
          </p:cNvSpPr>
          <p:nvPr>
            <p:ph type="body"/>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December 13, 2016: removed MARC coding</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Monographic example.</a:t>
            </a:r>
          </a:p>
        </p:txBody>
      </p:sp>
      <p:sp>
        <p:nvSpPr>
          <p:cNvPr id="51203" name="Text Box 3"/>
          <p:cNvSpPr txBox="1">
            <a:spLocks noChangeArrowheads="1"/>
          </p:cNvSpPr>
          <p:nvPr/>
        </p:nvSpPr>
        <p:spPr bwMode="auto">
          <a:xfrm>
            <a:off x="1489" y="0"/>
            <a:ext cx="1488" cy="1538"/>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B403A809-368F-4E66-AC9A-0A3703544D84}"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6</a:t>
            </a:fld>
            <a:endParaRPr lang="en-US">
              <a:solidFill>
                <a:srgbClr val="000000"/>
              </a:solidFill>
              <a:latin typeface="Calibri" pitchFamily="34" charset="0"/>
              <a:cs typeface="Microsoft YaHei"/>
            </a:endParaRPr>
          </a:p>
        </p:txBody>
      </p:sp>
      <p:sp>
        <p:nvSpPr>
          <p:cNvPr id="51204"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51205"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6ADE295B-BCD6-48A4-8818-F0B14DD12719}"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6</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404325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Text Box 2"/>
          <p:cNvSpPr>
            <a:spLocks noGrp="1" noChangeArrowheads="1"/>
          </p:cNvSpPr>
          <p:nvPr>
            <p:ph type="body"/>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December 13, 2016: removed MARC coding</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Here we see the name of a corporate body as presented on its website.</a:t>
            </a:r>
          </a:p>
        </p:txBody>
      </p:sp>
      <p:sp>
        <p:nvSpPr>
          <p:cNvPr id="53251" name="Text Box 3"/>
          <p:cNvSpPr txBox="1">
            <a:spLocks noChangeArrowheads="1"/>
          </p:cNvSpPr>
          <p:nvPr/>
        </p:nvSpPr>
        <p:spPr bwMode="auto">
          <a:xfrm>
            <a:off x="1489" y="0"/>
            <a:ext cx="1488" cy="1538"/>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05035273-BBBD-4FBA-B43D-ED783E3FD738}"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7</a:t>
            </a:fld>
            <a:endParaRPr lang="en-US">
              <a:solidFill>
                <a:srgbClr val="000000"/>
              </a:solidFill>
              <a:latin typeface="Calibri" pitchFamily="34" charset="0"/>
              <a:cs typeface="Microsoft YaHei"/>
            </a:endParaRPr>
          </a:p>
        </p:txBody>
      </p:sp>
      <p:sp>
        <p:nvSpPr>
          <p:cNvPr id="53252"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53253"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F621552D-72B9-4EF2-8F10-E999B155BE9C}"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7</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350908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1489" y="0"/>
            <a:ext cx="1488" cy="1538"/>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C6E5F18-7C67-42E7-B075-1273E891D0D9}"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8</a:t>
            </a:fld>
            <a:endParaRPr lang="en-US">
              <a:solidFill>
                <a:srgbClr val="000000"/>
              </a:solidFill>
              <a:latin typeface="Calibri" pitchFamily="34" charset="0"/>
              <a:cs typeface="Microsoft YaHei"/>
            </a:endParaRPr>
          </a:p>
        </p:txBody>
      </p:sp>
      <p:sp>
        <p:nvSpPr>
          <p:cNvPr id="55299" name="Text Box 3"/>
          <p:cNvSpPr>
            <a:spLocks noGrp="1" noChangeArrowheads="1"/>
          </p:cNvSpPr>
          <p:nvPr>
            <p:ph type="body"/>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May 1, 2013</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Like other entities, corporate bodies may serve as creators.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Some additional examples of corporate bodies as creators include some legal works (e.g. laws, treaties), the collective activity of a performing groups (e.g. sound recordings) and cartographic resources (maps, atlases).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They may also be contributors or subjects.</a:t>
            </a:r>
          </a:p>
        </p:txBody>
      </p:sp>
      <p:sp>
        <p:nvSpPr>
          <p:cNvPr id="55300"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55301"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071E73C0-EF55-4190-B9C0-43933424D532}"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8</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700671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1" y="0"/>
            <a:ext cx="1489" cy="1538"/>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DC2AF892-F8B3-47F0-A54A-EBFCF49F3C58}"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9</a:t>
            </a:fld>
            <a:endParaRPr lang="en-US">
              <a:solidFill>
                <a:srgbClr val="000000"/>
              </a:solidFill>
              <a:latin typeface="Calibri" pitchFamily="34" charset="0"/>
              <a:cs typeface="Microsoft YaHei"/>
            </a:endParaRPr>
          </a:p>
        </p:txBody>
      </p:sp>
      <p:sp>
        <p:nvSpPr>
          <p:cNvPr id="57347" name="Rectangle 3"/>
          <p:cNvSpPr>
            <a:spLocks noGrp="1" noChangeArrowheads="1"/>
          </p:cNvSpPr>
          <p:nvPr>
            <p:ph type="body"/>
          </p:nvPr>
        </p:nvSpPr>
        <p:spPr>
          <a:xfrm>
            <a:off x="147340" y="4800374"/>
            <a:ext cx="6487418" cy="4114825"/>
          </a:xfrm>
          <a:noFill/>
        </p:spPr>
        <p:txBody>
          <a:bodyPr wrap="none"/>
          <a:lstStyle/>
          <a:p>
            <a:r>
              <a:rPr lang="en-US" dirty="0">
                <a:ea typeface="Microsoft YaHei"/>
                <a:cs typeface="Microsoft YaHei"/>
              </a:rPr>
              <a:t>Updated August 12, 2019: added examples</a:t>
            </a:r>
          </a:p>
          <a:p>
            <a:endParaRPr lang="en-US" dirty="0">
              <a:ea typeface="Microsoft YaHei"/>
              <a:cs typeface="Microsoft YaHei"/>
            </a:endParaRPr>
          </a:p>
          <a:p>
            <a:r>
              <a:rPr lang="en-US" dirty="0"/>
              <a:t>In addition to these, there are many other ways corporate bodies can be related to works, expressions, manifestations, or items.</a:t>
            </a:r>
          </a:p>
          <a:p>
            <a:endParaRPr lang="en-US" dirty="0"/>
          </a:p>
        </p:txBody>
      </p:sp>
      <p:sp>
        <p:nvSpPr>
          <p:cNvPr id="57348"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57349"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70CB7A66-AB22-4479-B2D5-F84916B06ED2}"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9</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648193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Text Box 2"/>
          <p:cNvSpPr>
            <a:spLocks noGrp="1" noChangeArrowheads="1"/>
          </p:cNvSpPr>
          <p:nvPr>
            <p:ph type="body"/>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May 1, 2013</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MARC coding for subjects is the 6xx fields. Second indicator shows the subject vocabulary, 0 indicates that this form conforms to use with LCSH.</a:t>
            </a:r>
          </a:p>
        </p:txBody>
      </p:sp>
      <p:sp>
        <p:nvSpPr>
          <p:cNvPr id="59395" name="Text Box 3"/>
          <p:cNvSpPr txBox="1">
            <a:spLocks noChangeArrowheads="1"/>
          </p:cNvSpPr>
          <p:nvPr/>
        </p:nvSpPr>
        <p:spPr bwMode="auto">
          <a:xfrm>
            <a:off x="1489" y="0"/>
            <a:ext cx="1488" cy="1538"/>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90DEAB19-D4E4-4F60-ABDF-29E3789B9986}"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10</a:t>
            </a:fld>
            <a:endParaRPr lang="en-US">
              <a:solidFill>
                <a:srgbClr val="000000"/>
              </a:solidFill>
              <a:latin typeface="Calibri" pitchFamily="34" charset="0"/>
              <a:cs typeface="Microsoft YaHei"/>
            </a:endParaRPr>
          </a:p>
        </p:txBody>
      </p:sp>
      <p:sp>
        <p:nvSpPr>
          <p:cNvPr id="59396"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59397"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A689F8B6-91D0-4219-AFA4-9ABE434C239C}"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10</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451844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61443" name="Text Box 2"/>
          <p:cNvSpPr>
            <a:spLocks noGrp="1" noChangeArrowheads="1"/>
          </p:cNvSpPr>
          <p:nvPr>
            <p:ph type="body" idx="1"/>
          </p:nvPr>
        </p:nvSpPr>
        <p:spPr>
          <a:xfrm>
            <a:off x="520900" y="4775780"/>
            <a:ext cx="6040934" cy="4291592"/>
          </a:xfrm>
          <a:noFill/>
        </p:spPr>
        <p:txBody>
          <a:bodyPr/>
          <a:lstStyle/>
          <a:p>
            <a:r>
              <a:rPr lang="en-US" b="0" dirty="0"/>
              <a:t>March 20, 2017: updated speaker notes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A.2.1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In general, capitalize the first word of each name; capitalize other words applying the guidelines given under A.10–A.55, as applicable to the language involved. For names with unusual capitalization, follow the capitalization of the commonly known form.</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B.2</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Use only the following abbreviations in names of agents and places: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 those that are integral parts of the name (e.g., “Wm.”) if the agent or place* uses the abbreviation</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b) certain names of larger places recorded as part of the name of another place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 There are some exceptions when dealing with geographic places. These are discussed in the Places module.</a:t>
            </a:r>
          </a:p>
        </p:txBody>
      </p:sp>
      <p:sp>
        <p:nvSpPr>
          <p:cNvPr id="61444"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C3239157-4868-4CF2-AA51-B7C1E7E59766}"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11</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686600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65539" name="Text Box 2"/>
          <p:cNvSpPr>
            <a:spLocks noGrp="1" noChangeArrowheads="1"/>
          </p:cNvSpPr>
          <p:nvPr>
            <p:ph type="body" idx="1"/>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May 1, 2013</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This is a LC-PCC core element.</a:t>
            </a:r>
          </a:p>
        </p:txBody>
      </p:sp>
      <p:sp>
        <p:nvSpPr>
          <p:cNvPr id="65540"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472F8CD0-9F15-4ED7-B929-99A6F3D22688}"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12</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7505646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1489" y="0"/>
            <a:ext cx="1488" cy="1538"/>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3041BA64-7BF9-417F-916B-54E6417CF86A}"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13</a:t>
            </a:fld>
            <a:endParaRPr lang="en-US">
              <a:solidFill>
                <a:srgbClr val="000000"/>
              </a:solidFill>
              <a:latin typeface="Calibri" pitchFamily="34" charset="0"/>
              <a:cs typeface="Microsoft YaHei"/>
            </a:endParaRPr>
          </a:p>
        </p:txBody>
      </p:sp>
      <p:sp>
        <p:nvSpPr>
          <p:cNvPr id="67587" name="Text Box 3"/>
          <p:cNvSpPr>
            <a:spLocks noGrp="1" noChangeArrowheads="1"/>
          </p:cNvSpPr>
          <p:nvPr>
            <p:ph type="body"/>
          </p:nvPr>
        </p:nvSpPr>
        <p:spPr>
          <a:xfrm>
            <a:off x="759024" y="4775781"/>
            <a:ext cx="5652492" cy="4516009"/>
          </a:xfrm>
          <a:noFill/>
        </p:spPr>
        <p:txBody>
          <a:bodyPr/>
          <a:lstStyle/>
          <a:p>
            <a:pPr marL="0" marR="0" lvl="0" indent="0" algn="l" defTabSz="45720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dirty="0"/>
              <a:t>August 23, 2023: updated to show use of subfield $q/$r in 046 field</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December 4, 2019: replaced screenshot; added $i to the 510 field</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b="1"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1" dirty="0">
                <a:ea typeface="Microsoft YaHei"/>
                <a:cs typeface="Microsoft YaHei"/>
              </a:rPr>
              <a:t>The image above shows subfield $s used in the 046 field. As of August 2023, subfields $q and $r were approved for NACO use in the 046 field. If you were updating this record for another reason, you could change the subfield $s in the 046 field to subfield $q, as long as the 2012 date truly is the Establishment Date of the corporate body.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The MARC fields 008/10 (Rules) and 040 indicate that an authority record was constructed according to RDA.</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Note: The preferred order of the placement of subfields in 040 is: $a $b $e $c. Some earlier records (from before the policy was set) in the LC/NAF appear with $e</a:t>
            </a:r>
            <a:r>
              <a:rPr lang="en-US" baseline="0" dirty="0">
                <a:ea typeface="Microsoft YaHei"/>
                <a:cs typeface="Microsoft YaHei"/>
              </a:rPr>
              <a:t> </a:t>
            </a:r>
            <a:r>
              <a:rPr lang="en-US" baseline="0" dirty="0" err="1">
                <a:ea typeface="Microsoft YaHei"/>
                <a:cs typeface="Microsoft YaHei"/>
              </a:rPr>
              <a:t>rda</a:t>
            </a:r>
            <a:r>
              <a:rPr lang="en-US" baseline="0" dirty="0">
                <a:ea typeface="Microsoft YaHei"/>
                <a:cs typeface="Microsoft YaHei"/>
              </a:rPr>
              <a:t> in different position.</a:t>
            </a:r>
          </a:p>
        </p:txBody>
      </p:sp>
      <p:sp>
        <p:nvSpPr>
          <p:cNvPr id="67588"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67589"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4A26752C-F495-48E8-80C1-1897CD7894DF}"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13</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416095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1489" y="0"/>
            <a:ext cx="1488" cy="1538"/>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D9B3482-C7F8-4EAF-A960-D83D61DB370E}"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14</a:t>
            </a:fld>
            <a:endParaRPr lang="en-US">
              <a:solidFill>
                <a:srgbClr val="000000"/>
              </a:solidFill>
              <a:latin typeface="Calibri" pitchFamily="34" charset="0"/>
              <a:cs typeface="Microsoft YaHei"/>
            </a:endParaRPr>
          </a:p>
        </p:txBody>
      </p:sp>
      <p:sp>
        <p:nvSpPr>
          <p:cNvPr id="69635" name="Text Box 3"/>
          <p:cNvSpPr>
            <a:spLocks noGrp="1" noChangeArrowheads="1"/>
          </p:cNvSpPr>
          <p:nvPr>
            <p:ph type="body"/>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Updated August 12, 2019: revised third</a:t>
            </a:r>
            <a:r>
              <a:rPr lang="en-US" baseline="0" dirty="0">
                <a:ea typeface="Microsoft YaHei"/>
                <a:cs typeface="Microsoft YaHei"/>
              </a:rPr>
              <a:t> bullet because vessels are not ad hoc events</a:t>
            </a: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First bullet: The name may actually be an acronym or initialism (RDA 11.2.2.5).</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In order to meet the RDA definition of a corporate body:</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1. It must be an organization or group;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2. It must be identified by a </a:t>
            </a:r>
            <a:r>
              <a:rPr lang="en-US" i="1" dirty="0"/>
              <a:t>particular</a:t>
            </a:r>
            <a:r>
              <a:rPr lang="en-US" dirty="0"/>
              <a:t> name; and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3. It must act or be capable of action.</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Merriam-Webster</a:t>
            </a:r>
            <a:r>
              <a:rPr lang="en-US" baseline="0" dirty="0">
                <a:ea typeface="Microsoft YaHei"/>
                <a:cs typeface="Microsoft YaHei"/>
              </a:rPr>
              <a:t> dictionary definitions of “ad hoc”:</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baseline="0"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aseline="0" dirty="0">
                <a:ea typeface="Microsoft YaHei"/>
                <a:cs typeface="Microsoft YaHei"/>
              </a:rPr>
              <a:t>adverb: for the particular end or case at hand without consideration of wider application</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adjective: 1. a: concerned with a particular</a:t>
            </a:r>
            <a:r>
              <a:rPr lang="en-US" baseline="0" dirty="0">
                <a:ea typeface="Microsoft YaHei"/>
                <a:cs typeface="Microsoft YaHei"/>
              </a:rPr>
              <a:t> end or purpose b: formed or used for specific or immediate problems or needs.  2. fashioned from whatever is immediately available: improvised</a:t>
            </a:r>
            <a:endParaRPr lang="en-US" dirty="0">
              <a:ea typeface="Microsoft YaHei"/>
              <a:cs typeface="Microsoft YaHei"/>
            </a:endParaRPr>
          </a:p>
        </p:txBody>
      </p:sp>
      <p:sp>
        <p:nvSpPr>
          <p:cNvPr id="69636"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69637"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CD21D0C5-A115-418D-A329-96640DDEC6C0}"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14</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290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36580">
              <a:defRPr/>
            </a:pPr>
            <a:r>
              <a:rPr lang="en-US" b="0" dirty="0"/>
              <a:t>March 20, 2017</a:t>
            </a:r>
          </a:p>
          <a:p>
            <a:pPr defTabSz="436580">
              <a:defRPr/>
            </a:pPr>
            <a:endParaRPr lang="en-US" b="1" dirty="0"/>
          </a:p>
          <a:p>
            <a:r>
              <a:rPr lang="en-US" b="1" dirty="0"/>
              <a:t>Open to RDA 0.6.7,</a:t>
            </a:r>
            <a:r>
              <a:rPr lang="en-US" b="0" dirty="0"/>
              <a:t> looking for core elements for the</a:t>
            </a:r>
            <a:r>
              <a:rPr lang="en-US" b="0" baseline="0" dirty="0"/>
              <a:t> corporate body. CLICK THROUGH as people find them.</a:t>
            </a:r>
          </a:p>
          <a:p>
            <a:endParaRPr lang="en-US" b="0" baseline="0" dirty="0">
              <a:ea typeface="Microsoft YaHei"/>
              <a:cs typeface="Microsoft YaHei"/>
            </a:endParaRPr>
          </a:p>
          <a:p>
            <a:r>
              <a:rPr lang="en-US" dirty="0">
                <a:ea typeface="Microsoft YaHei"/>
                <a:cs typeface="Microsoft YaHei"/>
              </a:rPr>
              <a:t>Remember “core” does not necessarily mean the information has to become part of the authorized access point. It simply means it must be recorded as part of the description if applicable and readily ascertainable.</a:t>
            </a:r>
            <a:endParaRPr lang="en-US" b="1" dirty="0"/>
          </a:p>
        </p:txBody>
      </p:sp>
      <p:sp>
        <p:nvSpPr>
          <p:cNvPr id="4" name="Slide Number Placeholder 3"/>
          <p:cNvSpPr>
            <a:spLocks noGrp="1"/>
          </p:cNvSpPr>
          <p:nvPr>
            <p:ph type="sldNum" sz="quarter" idx="10"/>
          </p:nvPr>
        </p:nvSpPr>
        <p:spPr>
          <a:xfrm>
            <a:off x="3722194" y="8549368"/>
            <a:ext cx="2848570" cy="450372"/>
          </a:xfrm>
          <a:prstGeom prst="rect">
            <a:avLst/>
          </a:prstGeom>
        </p:spPr>
        <p:txBody>
          <a:bodyPr lIns="87316" tIns="43658" rIns="87316" bIns="43658"/>
          <a:lstStyle/>
          <a:p>
            <a:pPr>
              <a:defRPr/>
            </a:pPr>
            <a:fld id="{9EDEFD02-331C-4FD0-AEFE-DFD15A8D6F50}" type="slidenum">
              <a:rPr lang="en-US" smtClean="0"/>
              <a:pPr>
                <a:defRPr/>
              </a:pPr>
              <a:t>15</a:t>
            </a:fld>
            <a:endParaRPr lang="en-US"/>
          </a:p>
        </p:txBody>
      </p:sp>
    </p:spTree>
    <p:extLst>
      <p:ext uri="{BB962C8B-B14F-4D97-AF65-F5344CB8AC3E}">
        <p14:creationId xmlns:p14="http://schemas.microsoft.com/office/powerpoint/2010/main" val="2648442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November 25, 2015</a:t>
            </a:r>
          </a:p>
          <a:p>
            <a:endParaRPr lang="en-US" b="1" dirty="0"/>
          </a:p>
          <a:p>
            <a:r>
              <a:rPr lang="en-US" b="1" dirty="0"/>
              <a:t>Open to RDA 0.6.7,</a:t>
            </a:r>
            <a:r>
              <a:rPr lang="en-US" b="0" dirty="0"/>
              <a:t> looking for core elements for the</a:t>
            </a:r>
            <a:r>
              <a:rPr lang="en-US" b="0" baseline="0" dirty="0"/>
              <a:t> corporate body. CLICK THROUGH as people find them.</a:t>
            </a:r>
            <a:endParaRPr lang="en-US" b="1" dirty="0"/>
          </a:p>
        </p:txBody>
      </p:sp>
      <p:sp>
        <p:nvSpPr>
          <p:cNvPr id="4" name="Slide Number Placeholder 3"/>
          <p:cNvSpPr>
            <a:spLocks noGrp="1"/>
          </p:cNvSpPr>
          <p:nvPr>
            <p:ph type="sldNum" sz="quarter" idx="10"/>
          </p:nvPr>
        </p:nvSpPr>
        <p:spPr>
          <a:xfrm>
            <a:off x="3722194" y="8549368"/>
            <a:ext cx="2848570" cy="450372"/>
          </a:xfrm>
          <a:prstGeom prst="rect">
            <a:avLst/>
          </a:prstGeom>
        </p:spPr>
        <p:txBody>
          <a:bodyPr lIns="87316" tIns="43658" rIns="87316" bIns="43658"/>
          <a:lstStyle/>
          <a:p>
            <a:pPr>
              <a:defRPr/>
            </a:pPr>
            <a:fld id="{9EDEFD02-331C-4FD0-AEFE-DFD15A8D6F50}" type="slidenum">
              <a:rPr lang="en-US" smtClean="0"/>
              <a:pPr>
                <a:defRPr/>
              </a:pPr>
              <a:t>16</a:t>
            </a:fld>
            <a:endParaRPr lang="en-US"/>
          </a:p>
        </p:txBody>
      </p:sp>
    </p:spTree>
    <p:extLst>
      <p:ext uri="{BB962C8B-B14F-4D97-AF65-F5344CB8AC3E}">
        <p14:creationId xmlns:p14="http://schemas.microsoft.com/office/powerpoint/2010/main" val="955637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75779" name="Text Box 2"/>
          <p:cNvSpPr>
            <a:spLocks noGrp="1" noChangeArrowheads="1"/>
          </p:cNvSpPr>
          <p:nvPr>
            <p:ph type="body" idx="1"/>
          </p:nvPr>
        </p:nvSpPr>
        <p:spPr>
          <a:xfrm>
            <a:off x="892970" y="4723520"/>
            <a:ext cx="5219403" cy="4182457"/>
          </a:xfrm>
          <a:noFill/>
        </p:spPr>
        <p:txBody>
          <a:bodyPr/>
          <a:lstStyle/>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March 20, 2017: reformatted, added animation, revised speaker notes</a:t>
            </a: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January 19, 2017: rewrote for SHM</a:t>
            </a:r>
            <a:r>
              <a:rPr lang="en-US" baseline="0" dirty="0">
                <a:ea typeface="Microsoft YaHei"/>
                <a:cs typeface="Microsoft YaHei"/>
              </a:rPr>
              <a:t> H 405</a:t>
            </a:r>
            <a:endParaRPr lang="en-US" dirty="0">
              <a:ea typeface="Microsoft YaHei"/>
              <a:cs typeface="Microsoft YaHei"/>
            </a:endParaRP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Note to Instructor: arrows and group from H 405 appear on click. May use as exercise:</a:t>
            </a:r>
            <a:r>
              <a:rPr lang="en-US" baseline="0" dirty="0">
                <a:ea typeface="Microsoft YaHei"/>
                <a:cs typeface="Microsoft YaHei"/>
              </a:rPr>
              <a:t> For each entity, should it be established in the Name Authority File or Subject Authority File? What MARC tag?</a:t>
            </a:r>
            <a:endParaRPr lang="en-US" dirty="0">
              <a:ea typeface="Microsoft YaHei"/>
              <a:cs typeface="Microsoft YaHei"/>
            </a:endParaRP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1" dirty="0">
                <a:ea typeface="Microsoft YaHei"/>
                <a:cs typeface="Microsoft YaHei"/>
              </a:rPr>
              <a:t>Ambiguous Entities “Division of the World”:</a:t>
            </a: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b="1" dirty="0">
              <a:ea typeface="Microsoft YaHei"/>
              <a:cs typeface="Microsoft YaHei"/>
            </a:endParaRP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Type 1 =</a:t>
            </a:r>
            <a:r>
              <a:rPr lang="en-US" baseline="0" dirty="0">
                <a:ea typeface="Microsoft YaHei"/>
                <a:cs typeface="Microsoft YaHei"/>
              </a:rPr>
              <a:t> establish in </a:t>
            </a:r>
            <a:r>
              <a:rPr lang="en-US" dirty="0">
                <a:ea typeface="Microsoft YaHei"/>
                <a:cs typeface="Microsoft YaHei"/>
              </a:rPr>
              <a:t>NAF = Name Authority File, following RDA</a:t>
            </a: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Type 2 = establish in SAF = Subject Authority File,</a:t>
            </a:r>
            <a:r>
              <a:rPr lang="en-US" baseline="0" dirty="0">
                <a:ea typeface="Microsoft YaHei"/>
                <a:cs typeface="Microsoft YaHei"/>
              </a:rPr>
              <a:t> unless needed for descriptive cataloging (if so, establish in NAF); follow SHM with RDA</a:t>
            </a:r>
            <a:endParaRPr lang="en-US" dirty="0">
              <a:ea typeface="Microsoft YaHei"/>
              <a:cs typeface="Microsoft YaHei"/>
            </a:endParaRP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1) If you’ll remember, we discussed this documentation at the beginning of the class on Day 1. This is the piece of info that is actually found in about three different places. It’s important to remember to check this anytime you are establishing a type of corporate body that you don’t usually establish, because it can surprise you. Plus, there is the fact that this list has changed over time, so you can’t blindly trust the database to guide you correctly as to whether something should be a name or subject authority record.</a:t>
            </a: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2) Remember that if this document does not answer your question, feel free to consult with the Policy &amp; Standards Division.</a:t>
            </a: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SHM H 405: https://www.loc.gov/aba/publications/FreeSHM/H0405.pdf</a:t>
            </a:r>
          </a:p>
        </p:txBody>
      </p:sp>
      <p:sp>
        <p:nvSpPr>
          <p:cNvPr id="75780"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CEDCB97-E856-40C0-86E7-0D93773AFE15}"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17</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8679041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Text Box 2"/>
          <p:cNvSpPr txBox="1">
            <a:spLocks noChangeArrowheads="1"/>
          </p:cNvSpPr>
          <p:nvPr/>
        </p:nvSpPr>
        <p:spPr bwMode="auto">
          <a:xfrm>
            <a:off x="1489" y="1"/>
            <a:ext cx="519410" cy="379665"/>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6D27B3C8-6F62-4B67-B143-7CB6517925A4}"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18</a:t>
            </a:fld>
            <a:endParaRPr lang="en-US">
              <a:solidFill>
                <a:srgbClr val="000000"/>
              </a:solidFill>
              <a:latin typeface="Calibri" pitchFamily="34" charset="0"/>
              <a:cs typeface="Microsoft YaHei"/>
            </a:endParaRPr>
          </a:p>
        </p:txBody>
      </p:sp>
      <p:sp>
        <p:nvSpPr>
          <p:cNvPr id="79875" name="Rectangle 3"/>
          <p:cNvSpPr>
            <a:spLocks noGrp="1" noChangeArrowheads="1"/>
          </p:cNvSpPr>
          <p:nvPr>
            <p:ph type="body"/>
          </p:nvPr>
        </p:nvSpPr>
        <p:spPr>
          <a:xfrm>
            <a:off x="759024" y="4775781"/>
            <a:ext cx="5546825" cy="4517546"/>
          </a:xfrm>
          <a:noFill/>
        </p:spPr>
        <p:txBody>
          <a:bodyPr wrap="none" anchor="ctr"/>
          <a:lstStyle/>
          <a:p>
            <a:r>
              <a:rPr lang="en-US" dirty="0"/>
              <a:t>December 4, 2019: slide reference in speaker notes</a:t>
            </a:r>
          </a:p>
          <a:p>
            <a:endParaRPr lang="en-US" dirty="0"/>
          </a:p>
          <a:p>
            <a:r>
              <a:rPr lang="en-US" dirty="0">
                <a:cs typeface="Times New Roman" pitchFamily="18" charset="0"/>
              </a:rPr>
              <a:t>Note to Instructor: Suggested answers are given on Slide 21, in the notes area, not on the slide. Trainees do not have answers for the exercise in their manuals.  </a:t>
            </a:r>
          </a:p>
          <a:p>
            <a:endParaRPr lang="en-US" dirty="0">
              <a:cs typeface="Times New Roman" pitchFamily="18" charset="0"/>
            </a:endParaRPr>
          </a:p>
        </p:txBody>
      </p:sp>
      <p:sp>
        <p:nvSpPr>
          <p:cNvPr id="79876"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79877"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84AF97D-66B9-425D-84AE-A6D79A88D6AF}"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18</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3338325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Text Box 2"/>
          <p:cNvSpPr>
            <a:spLocks noGrp="1" noChangeArrowheads="1"/>
          </p:cNvSpPr>
          <p:nvPr>
            <p:ph type="body"/>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a:ea typeface="Microsoft YaHei"/>
                <a:cs typeface="Microsoft YaHei"/>
              </a:rPr>
              <a:t>May 1, 2013</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a:ea typeface="Microsoft YaHei"/>
              <a:cs typeface="Microsoft YaHei"/>
            </a:endParaRPr>
          </a:p>
        </p:txBody>
      </p:sp>
      <p:sp>
        <p:nvSpPr>
          <p:cNvPr id="81923" name="Text Box 3"/>
          <p:cNvSpPr txBox="1">
            <a:spLocks noChangeArrowheads="1"/>
          </p:cNvSpPr>
          <p:nvPr/>
        </p:nvSpPr>
        <p:spPr bwMode="auto">
          <a:xfrm>
            <a:off x="1489" y="1"/>
            <a:ext cx="519410" cy="227491"/>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30614D67-DDB1-4618-B98B-7A68A8CF52D6}"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19</a:t>
            </a:fld>
            <a:endParaRPr lang="en-US">
              <a:solidFill>
                <a:srgbClr val="000000"/>
              </a:solidFill>
              <a:latin typeface="Calibri" pitchFamily="34" charset="0"/>
              <a:cs typeface="Microsoft YaHei"/>
            </a:endParaRPr>
          </a:p>
        </p:txBody>
      </p:sp>
      <p:sp>
        <p:nvSpPr>
          <p:cNvPr id="81924"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81925"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45135F8F-81B1-4DAF-A85E-693BCE385849}"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19</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0246797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83971" name="Rectangle 3"/>
          <p:cNvSpPr>
            <a:spLocks noGrp="1" noChangeArrowheads="1"/>
          </p:cNvSpPr>
          <p:nvPr>
            <p:ph type="body" idx="1"/>
          </p:nvPr>
        </p:nvSpPr>
        <p:spPr>
          <a:xfrm>
            <a:off x="759024" y="4775781"/>
            <a:ext cx="6082606" cy="4529843"/>
          </a:xfrm>
          <a:noFill/>
        </p:spPr>
        <p:txBody>
          <a:bodyPr wrap="none" anchor="ctr"/>
          <a:lstStyle/>
          <a:p>
            <a:r>
              <a:rPr lang="en-US" dirty="0">
                <a:ea typeface="Microsoft YaHei"/>
                <a:cs typeface="Microsoft YaHei"/>
              </a:rPr>
              <a:t>May 1, 2013</a:t>
            </a:r>
          </a:p>
          <a:p>
            <a:endParaRPr lang="en-US" dirty="0"/>
          </a:p>
        </p:txBody>
      </p:sp>
      <p:sp>
        <p:nvSpPr>
          <p:cNvPr id="83972"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DB6553FE-76E9-4242-9C71-481AC603FA24}"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20</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570944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8"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86019" name="Rectangle 2"/>
          <p:cNvSpPr>
            <a:spLocks noGrp="1" noChangeArrowheads="1"/>
          </p:cNvSpPr>
          <p:nvPr>
            <p:ph type="body" idx="1"/>
          </p:nvPr>
        </p:nvSpPr>
        <p:spPr>
          <a:xfrm>
            <a:off x="759025" y="4775781"/>
            <a:ext cx="5802809" cy="4517546"/>
          </a:xfrm>
          <a:noFill/>
        </p:spPr>
        <p:txBody>
          <a:bodyPr wrap="none"/>
          <a:lstStyle/>
          <a:p>
            <a:r>
              <a:rPr lang="en-US" dirty="0"/>
              <a:t>March</a:t>
            </a:r>
            <a:r>
              <a:rPr lang="en-US" baseline="0" dirty="0"/>
              <a:t> 20, 2017</a:t>
            </a:r>
            <a:endParaRPr lang="en-US" dirty="0"/>
          </a:p>
          <a:p>
            <a:endParaRPr lang="en-US" dirty="0"/>
          </a:p>
          <a:p>
            <a:r>
              <a:rPr lang="en-US" dirty="0"/>
              <a:t>POSSIBLE ANSWERS:</a:t>
            </a:r>
          </a:p>
          <a:p>
            <a:endParaRPr lang="en-US" dirty="0"/>
          </a:p>
          <a:p>
            <a:r>
              <a:rPr lang="en-US" dirty="0"/>
              <a:t>** Preferred name: Geological Society of America</a:t>
            </a:r>
          </a:p>
          <a:p>
            <a:r>
              <a:rPr lang="en-US" dirty="0"/>
              <a:t>Variant name: GSA</a:t>
            </a:r>
          </a:p>
          <a:p>
            <a:r>
              <a:rPr lang="en-US" dirty="0"/>
              <a:t>* Date established: 1888</a:t>
            </a:r>
          </a:p>
          <a:p>
            <a:r>
              <a:rPr lang="en-US" dirty="0"/>
              <a:t>Field of activity: Geosciences</a:t>
            </a:r>
          </a:p>
          <a:p>
            <a:r>
              <a:rPr lang="en-US" dirty="0"/>
              <a:t>* Location: Boulder, CO</a:t>
            </a:r>
          </a:p>
          <a:p>
            <a:endParaRPr lang="en-US" dirty="0"/>
          </a:p>
          <a:p>
            <a:r>
              <a:rPr lang="en-US" dirty="0"/>
              <a:t>** = core</a:t>
            </a:r>
            <a:r>
              <a:rPr lang="en-US" baseline="0" dirty="0"/>
              <a:t> element</a:t>
            </a:r>
          </a:p>
          <a:p>
            <a:r>
              <a:rPr lang="en-US" baseline="0" dirty="0"/>
              <a:t>* = core if needed to distinguish</a:t>
            </a:r>
            <a:endParaRPr lang="en-US" dirty="0"/>
          </a:p>
        </p:txBody>
      </p:sp>
      <p:sp>
        <p:nvSpPr>
          <p:cNvPr id="86020"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0085E15A-4D87-4FE9-8E9D-1E019D37CD20}"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21</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922216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Text Box 2"/>
          <p:cNvSpPr txBox="1">
            <a:spLocks noChangeArrowheads="1"/>
          </p:cNvSpPr>
          <p:nvPr/>
        </p:nvSpPr>
        <p:spPr bwMode="auto">
          <a:xfrm>
            <a:off x="1490" y="1"/>
            <a:ext cx="593824" cy="379665"/>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C69CDBDF-7E21-4FD8-AB42-8349D9F12354}"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22</a:t>
            </a:fld>
            <a:endParaRPr lang="en-US">
              <a:solidFill>
                <a:srgbClr val="000000"/>
              </a:solidFill>
              <a:latin typeface="Calibri" pitchFamily="34" charset="0"/>
              <a:cs typeface="Microsoft YaHei"/>
            </a:endParaRPr>
          </a:p>
        </p:txBody>
      </p:sp>
      <p:sp>
        <p:nvSpPr>
          <p:cNvPr id="88067" name="Rectangle 3"/>
          <p:cNvSpPr>
            <a:spLocks noGrp="1" noChangeArrowheads="1"/>
          </p:cNvSpPr>
          <p:nvPr>
            <p:ph type="body"/>
          </p:nvPr>
        </p:nvSpPr>
        <p:spPr>
          <a:xfrm>
            <a:off x="759024" y="4775781"/>
            <a:ext cx="6073676" cy="4517546"/>
          </a:xfrm>
          <a:noFill/>
        </p:spPr>
        <p:txBody>
          <a:bodyPr wrap="none" anchor="ctr"/>
          <a:lstStyle/>
          <a:p>
            <a:r>
              <a:rPr lang="en-US" dirty="0">
                <a:ea typeface="Microsoft YaHei"/>
                <a:cs typeface="Microsoft YaHei"/>
              </a:rPr>
              <a:t>March 20, 2017: updated</a:t>
            </a:r>
            <a:r>
              <a:rPr lang="en-US" baseline="0" dirty="0">
                <a:ea typeface="Microsoft YaHei"/>
                <a:cs typeface="Microsoft YaHei"/>
              </a:rPr>
              <a:t> to reflect current RDA language</a:t>
            </a:r>
            <a:endParaRPr lang="en-US" dirty="0"/>
          </a:p>
        </p:txBody>
      </p:sp>
      <p:sp>
        <p:nvSpPr>
          <p:cNvPr id="88068"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88069"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1C2325D-0234-4EA7-A886-B7B5260A5724}"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22</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9678948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Text Box 2"/>
          <p:cNvSpPr txBox="1">
            <a:spLocks noChangeArrowheads="1"/>
          </p:cNvSpPr>
          <p:nvPr/>
        </p:nvSpPr>
        <p:spPr bwMode="auto">
          <a:xfrm>
            <a:off x="1489" y="0"/>
            <a:ext cx="519410"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3640897F-3D07-4521-BB43-258C475F601F}"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23</a:t>
            </a:fld>
            <a:endParaRPr lang="en-US">
              <a:solidFill>
                <a:srgbClr val="000000"/>
              </a:solidFill>
              <a:latin typeface="Calibri" pitchFamily="34" charset="0"/>
              <a:cs typeface="Microsoft YaHei"/>
            </a:endParaRPr>
          </a:p>
        </p:txBody>
      </p:sp>
      <p:sp>
        <p:nvSpPr>
          <p:cNvPr id="90115" name="Rectangle 3"/>
          <p:cNvSpPr>
            <a:spLocks noGrp="1" noChangeArrowheads="1"/>
          </p:cNvSpPr>
          <p:nvPr>
            <p:ph type="body"/>
          </p:nvPr>
        </p:nvSpPr>
        <p:spPr>
          <a:xfrm>
            <a:off x="759024" y="4775781"/>
            <a:ext cx="6073676" cy="4517546"/>
          </a:xfrm>
          <a:noFill/>
        </p:spPr>
        <p:txBody>
          <a:bodyPr wrap="none" anchor="ctr"/>
          <a:lstStyle/>
          <a:p>
            <a:r>
              <a:rPr lang="en-US">
                <a:ea typeface="Microsoft YaHei"/>
                <a:cs typeface="Microsoft YaHei"/>
              </a:rPr>
              <a:t>May 1, 2013</a:t>
            </a:r>
          </a:p>
          <a:p>
            <a:endParaRPr lang="en-US"/>
          </a:p>
        </p:txBody>
      </p:sp>
      <p:sp>
        <p:nvSpPr>
          <p:cNvPr id="90116"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90117"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660C9F92-341B-41A0-86E3-30FA23035D14}"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23</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2640684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Text Box 2"/>
          <p:cNvSpPr>
            <a:spLocks noGrp="1" noChangeArrowheads="1"/>
          </p:cNvSpPr>
          <p:nvPr>
            <p:ph type="body"/>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March 4, 2020</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5 Browns: this is the name of a </a:t>
            </a:r>
            <a:r>
              <a:rPr lang="en-US" dirty="0"/>
              <a:t>classical piano ensemble consisting of five siblings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AFL-CIO: the commonly known name may be an abbreviated form or an acronym</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p:txBody>
      </p:sp>
      <p:sp>
        <p:nvSpPr>
          <p:cNvPr id="92163" name="Text Box 3"/>
          <p:cNvSpPr txBox="1">
            <a:spLocks noChangeArrowheads="1"/>
          </p:cNvSpPr>
          <p:nvPr/>
        </p:nvSpPr>
        <p:spPr bwMode="auto">
          <a:xfrm>
            <a:off x="221756" y="1"/>
            <a:ext cx="537269" cy="227491"/>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3070616D-EC7F-4F36-91B7-ED312B3B1363}"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24</a:t>
            </a:fld>
            <a:endParaRPr lang="en-US">
              <a:solidFill>
                <a:srgbClr val="000000"/>
              </a:solidFill>
              <a:latin typeface="Calibri" pitchFamily="34" charset="0"/>
              <a:cs typeface="Microsoft YaHei"/>
            </a:endParaRPr>
          </a:p>
        </p:txBody>
      </p:sp>
      <p:sp>
        <p:nvSpPr>
          <p:cNvPr id="92164"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92165"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EB704E3D-9EE9-44C8-95FE-588F93B6A13A}"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24</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3293797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p:sp>
      <p:sp>
        <p:nvSpPr>
          <p:cNvPr id="63490" name="Notes Placeholder 2"/>
          <p:cNvSpPr>
            <a:spLocks noGrp="1"/>
          </p:cNvSpPr>
          <p:nvPr>
            <p:ph type="body" idx="1"/>
          </p:nvPr>
        </p:nvSpPr>
        <p:spPr>
          <a:noFill/>
        </p:spPr>
        <p:txBody>
          <a:bodyPr/>
          <a:lstStyle/>
          <a:p>
            <a:r>
              <a:rPr lang="en-US" dirty="0"/>
              <a:t>February 24, 2014</a:t>
            </a:r>
          </a:p>
          <a:p>
            <a:endParaRPr lang="en-US" dirty="0"/>
          </a:p>
          <a:p>
            <a:r>
              <a:rPr lang="en-US" dirty="0"/>
              <a:t>RDA was revised in 2012 to call for including initial articles if an entity uses them. This follows the principle of representation (describe the entity as it describes itself). However, realizing that systems still needed to drop initial articles in order to file correctly, an alternative was given to omit the initial article. PCC will follow the alternative.</a:t>
            </a:r>
          </a:p>
        </p:txBody>
      </p:sp>
    </p:spTree>
    <p:extLst>
      <p:ext uri="{BB962C8B-B14F-4D97-AF65-F5344CB8AC3E}">
        <p14:creationId xmlns:p14="http://schemas.microsoft.com/office/powerpoint/2010/main" val="14404273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December 4, 2019: replaced Apple Computer, Inc. example with Accepted, Inc. because many catalogers feel that Apple Computer is so well known that it is clear as a corporate body</a:t>
            </a:r>
            <a:endParaRPr lang="en-US" baseline="0" dirty="0"/>
          </a:p>
          <a:p>
            <a:endParaRPr lang="en-US" baseline="0" dirty="0"/>
          </a:p>
          <a:p>
            <a:r>
              <a:rPr lang="en-US" baseline="0" dirty="0"/>
              <a:t>RDA 11.2.2.10 also instructs us to omit </a:t>
            </a:r>
          </a:p>
          <a:p>
            <a:r>
              <a:rPr lang="en-US" dirty="0"/>
              <a:t>b) a term indicating state ownership of a corporate body</a:t>
            </a:r>
          </a:p>
          <a:p>
            <a:r>
              <a:rPr lang="en-US" dirty="0"/>
              <a:t>c) a word or phrase, abbreviated or in full, indicating the type of incorporated entity (e.g., </a:t>
            </a:r>
            <a:r>
              <a:rPr lang="en-US" dirty="0" err="1"/>
              <a:t>Aktiebolaget</a:t>
            </a:r>
            <a:r>
              <a:rPr lang="en-US" dirty="0"/>
              <a:t>, </a:t>
            </a:r>
            <a:r>
              <a:rPr lang="en-US" dirty="0" err="1"/>
              <a:t>Gesellschaft</a:t>
            </a:r>
            <a:r>
              <a:rPr lang="en-US" dirty="0"/>
              <a:t> </a:t>
            </a:r>
            <a:r>
              <a:rPr lang="en-US" dirty="0" err="1"/>
              <a:t>mit</a:t>
            </a:r>
            <a:r>
              <a:rPr lang="en-US" dirty="0"/>
              <a:t> </a:t>
            </a:r>
            <a:r>
              <a:rPr lang="en-US" dirty="0" err="1"/>
              <a:t>beschränkter</a:t>
            </a:r>
            <a:r>
              <a:rPr lang="en-US" dirty="0"/>
              <a:t> </a:t>
            </a:r>
            <a:r>
              <a:rPr lang="en-US" dirty="0" err="1"/>
              <a:t>Haftung</a:t>
            </a:r>
            <a:r>
              <a:rPr lang="en-US" dirty="0"/>
              <a:t>, Kabushiki Kaisha, </a:t>
            </a:r>
            <a:r>
              <a:rPr lang="en-US" dirty="0" err="1"/>
              <a:t>Società</a:t>
            </a:r>
            <a:r>
              <a:rPr lang="en-US" dirty="0"/>
              <a:t> per </a:t>
            </a:r>
            <a:r>
              <a:rPr lang="en-US" dirty="0" err="1"/>
              <a:t>azione</a:t>
            </a:r>
            <a:r>
              <a:rPr lang="en-US" dirty="0"/>
              <a:t>).</a:t>
            </a:r>
          </a:p>
          <a:p>
            <a:endParaRPr lang="en-US" dirty="0"/>
          </a:p>
          <a:p>
            <a:r>
              <a:rPr lang="en-US" dirty="0"/>
              <a:t>These are not mentioned on the slide because they are rare in NACO work.</a:t>
            </a:r>
          </a:p>
          <a:p>
            <a:endParaRPr lang="en-US" dirty="0"/>
          </a:p>
          <a:p>
            <a:r>
              <a:rPr lang="en-US" dirty="0"/>
              <a:t>Note: the form of the term of incorporation is based on usage, so some names will have Inc. and others Incorporated, some Ltd. and others Limited.</a:t>
            </a:r>
          </a:p>
          <a:p>
            <a:endParaRPr lang="en-US" dirty="0"/>
          </a:p>
        </p:txBody>
      </p:sp>
    </p:spTree>
    <p:extLst>
      <p:ext uri="{BB962C8B-B14F-4D97-AF65-F5344CB8AC3E}">
        <p14:creationId xmlns:p14="http://schemas.microsoft.com/office/powerpoint/2010/main" val="21631144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7, 2024: new slide</a:t>
            </a:r>
          </a:p>
          <a:p>
            <a:endParaRPr lang="en-US" dirty="0"/>
          </a:p>
          <a:p>
            <a:r>
              <a:rPr lang="en-US" dirty="0" err="1"/>
              <a:t>Shiritsu</a:t>
            </a:r>
            <a:r>
              <a:rPr lang="en-US" dirty="0"/>
              <a:t> (</a:t>
            </a:r>
            <a:r>
              <a:rPr lang="ja-JP" altLang="en-US" dirty="0"/>
              <a:t>私立</a:t>
            </a:r>
            <a:r>
              <a:rPr lang="en-US" altLang="ja-JP" dirty="0"/>
              <a:t>) means “private” in Japanese. </a:t>
            </a:r>
            <a:r>
              <a:rPr lang="en-US" sz="1200" dirty="0" err="1"/>
              <a:t>Shiritsu</a:t>
            </a:r>
            <a:r>
              <a:rPr lang="en-US" sz="1200" dirty="0"/>
              <a:t> </a:t>
            </a:r>
            <a:r>
              <a:rPr lang="en-US" sz="1200" dirty="0" err="1"/>
              <a:t>Daigaku</a:t>
            </a:r>
            <a:r>
              <a:rPr lang="en-US" sz="1200" dirty="0"/>
              <a:t> </a:t>
            </a:r>
            <a:r>
              <a:rPr lang="en-US" sz="1200" dirty="0" err="1"/>
              <a:t>Toshokan</a:t>
            </a:r>
            <a:r>
              <a:rPr lang="en-US" sz="1200" dirty="0"/>
              <a:t> </a:t>
            </a:r>
            <a:r>
              <a:rPr lang="en-US" sz="1200" dirty="0" err="1"/>
              <a:t>Kyōkai</a:t>
            </a:r>
            <a:r>
              <a:rPr lang="en-US" sz="1200" dirty="0"/>
              <a:t> means “</a:t>
            </a:r>
            <a:r>
              <a:rPr lang="en-US" dirty="0"/>
              <a:t>Association of Private University Libraries” so in this instance “</a:t>
            </a:r>
            <a:r>
              <a:rPr lang="en-US" dirty="0" err="1"/>
              <a:t>Shiritsu</a:t>
            </a:r>
            <a:r>
              <a:rPr lang="en-US" dirty="0"/>
              <a:t>” is an integral part of the name.</a:t>
            </a:r>
          </a:p>
          <a:p>
            <a:endParaRPr lang="en-US" dirty="0"/>
          </a:p>
        </p:txBody>
      </p:sp>
    </p:spTree>
    <p:extLst>
      <p:ext uri="{BB962C8B-B14F-4D97-AF65-F5344CB8AC3E}">
        <p14:creationId xmlns:p14="http://schemas.microsoft.com/office/powerpoint/2010/main" val="385576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Text Box 2"/>
          <p:cNvSpPr>
            <a:spLocks noGrp="1" noChangeArrowheads="1"/>
          </p:cNvSpPr>
          <p:nvPr>
            <p:ph type="body"/>
          </p:nvPr>
        </p:nvSpPr>
        <p:spPr>
          <a:xfrm>
            <a:off x="759024" y="4775781"/>
            <a:ext cx="5546825"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Updated: Feb. 24, 2014</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Instructor’s note: Refer trainees back to slides 5, 6, 7 and 21 for the information needed to complete this exercise.</a:t>
            </a: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Suggested answers are given below. Trainees do not have answers for the exercise in their manuals.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ANSWERS: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110 2  $a Society for Conservation Biology</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110 2_ $a Museum of Fine Arts, Houston</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110 2_ $a Kurt Weill Foundation for Music</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110 2_ $a Geological Society of America</a:t>
            </a:r>
          </a:p>
        </p:txBody>
      </p:sp>
      <p:sp>
        <p:nvSpPr>
          <p:cNvPr id="94211" name="Text Box 3"/>
          <p:cNvSpPr txBox="1">
            <a:spLocks noChangeArrowheads="1"/>
          </p:cNvSpPr>
          <p:nvPr/>
        </p:nvSpPr>
        <p:spPr bwMode="auto">
          <a:xfrm>
            <a:off x="221756" y="1"/>
            <a:ext cx="537269" cy="227491"/>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DE2FA2CC-0E27-497B-8B3B-89693CD7BC7C}"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28</a:t>
            </a:fld>
            <a:endParaRPr lang="en-US">
              <a:solidFill>
                <a:srgbClr val="000000"/>
              </a:solidFill>
              <a:latin typeface="Calibri" pitchFamily="34" charset="0"/>
              <a:cs typeface="Microsoft YaHei"/>
            </a:endParaRPr>
          </a:p>
        </p:txBody>
      </p:sp>
      <p:sp>
        <p:nvSpPr>
          <p:cNvPr id="94212"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94213"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C2A21286-EFC1-4487-9AFB-04E1F0FE71AE}"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28</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3389754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8" name="Text Box 2"/>
          <p:cNvSpPr>
            <a:spLocks noGrp="1" noChangeArrowheads="1"/>
          </p:cNvSpPr>
          <p:nvPr>
            <p:ph type="body"/>
          </p:nvPr>
        </p:nvSpPr>
        <p:spPr>
          <a:xfrm>
            <a:off x="759024" y="4775781"/>
            <a:ext cx="5546825"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March 20, 2017: updated to reflect</a:t>
            </a:r>
            <a:r>
              <a:rPr lang="en-US" baseline="0" dirty="0"/>
              <a:t> current RDA language</a:t>
            </a: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The RDA glossary defines the preferred name for the corporate body as: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The name or form of name chosen to identify a corporate body.</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The preferred name is used as the basis for the authorized access point representing that body.</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p:txBody>
      </p:sp>
      <p:sp>
        <p:nvSpPr>
          <p:cNvPr id="96259" name="Rectangle 3"/>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96260"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6012A57E-1E1A-4D40-BC0D-74137667D2E2}"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29</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587308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98307" name="Text Box 3"/>
          <p:cNvSpPr>
            <a:spLocks noGrp="1" noChangeArrowheads="1"/>
          </p:cNvSpPr>
          <p:nvPr>
            <p:ph type="body" idx="1"/>
          </p:nvPr>
        </p:nvSpPr>
        <p:spPr>
          <a:xfrm>
            <a:off x="686099" y="4414561"/>
            <a:ext cx="5487293" cy="8022142"/>
          </a:xfrm>
          <a:noFill/>
        </p:spPr>
        <p:txBody>
          <a:bodyPr tIns="17477"/>
          <a:lstStyle/>
          <a:p>
            <a:pPr eaLnBrk="1">
              <a:lnSpc>
                <a:spcPct val="93000"/>
              </a:lnSpc>
              <a:spcBef>
                <a:spcPct val="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February 24, 2014</a:t>
            </a:r>
          </a:p>
          <a:p>
            <a:pPr eaLnBrk="1">
              <a:lnSpc>
                <a:spcPct val="93000"/>
              </a:lnSpc>
              <a:spcBef>
                <a:spcPct val="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eaLnBrk="1">
              <a:lnSpc>
                <a:spcPct val="93000"/>
              </a:lnSpc>
              <a:spcBef>
                <a:spcPct val="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The brief form may be an initialism or an acronym. The brief form must be sufficiently specific to differentiate the body from others with the same or similar brief names.</a:t>
            </a:r>
            <a:endParaRPr lang="en-US" dirty="0">
              <a:ea typeface="Microsoft YaHei"/>
              <a:cs typeface="Microsoft YaHei"/>
            </a:endParaRPr>
          </a:p>
        </p:txBody>
      </p:sp>
      <p:sp>
        <p:nvSpPr>
          <p:cNvPr id="98308"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D7D4A19F-05ED-4115-A5F7-C0D841C26A4A}"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30</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8752088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100355" name="Rectangle 3"/>
          <p:cNvSpPr>
            <a:spLocks noGrp="1" noChangeArrowheads="1"/>
          </p:cNvSpPr>
          <p:nvPr>
            <p:ph type="body" idx="1"/>
          </p:nvPr>
        </p:nvSpPr>
        <p:spPr>
          <a:xfrm>
            <a:off x="759024" y="4775781"/>
            <a:ext cx="6082606" cy="4529843"/>
          </a:xfrm>
          <a:noFill/>
        </p:spPr>
        <p:txBody>
          <a:bodyPr wrap="none" anchor="ctr"/>
          <a:lstStyle/>
          <a:p>
            <a:r>
              <a:rPr lang="en-US" dirty="0">
                <a:ea typeface="Microsoft YaHei"/>
                <a:cs typeface="Microsoft YaHei"/>
              </a:rPr>
              <a:t>May 1, 2013</a:t>
            </a:r>
          </a:p>
          <a:p>
            <a:endParaRPr lang="en-US" dirty="0"/>
          </a:p>
        </p:txBody>
      </p:sp>
      <p:sp>
        <p:nvSpPr>
          <p:cNvPr id="100356"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8DD8855-815F-40AE-9718-F39147218875}"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31</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5043514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102403" name="Rectangle 3"/>
          <p:cNvSpPr>
            <a:spLocks noGrp="1" noChangeArrowheads="1"/>
          </p:cNvSpPr>
          <p:nvPr>
            <p:ph type="body" idx="1"/>
          </p:nvPr>
        </p:nvSpPr>
        <p:spPr>
          <a:xfrm>
            <a:off x="759024" y="4775781"/>
            <a:ext cx="6082606" cy="4529843"/>
          </a:xfrm>
          <a:noFill/>
        </p:spPr>
        <p:txBody>
          <a:bodyPr wrap="none" anchor="ctr"/>
          <a:lstStyle/>
          <a:p>
            <a:r>
              <a:rPr lang="en-US" sz="1100" dirty="0"/>
              <a:t>August 12, 2019: added some examples in notes</a:t>
            </a:r>
          </a:p>
          <a:p>
            <a:endParaRPr lang="en-US" sz="1100" dirty="0"/>
          </a:p>
          <a:p>
            <a:r>
              <a:rPr lang="en-US" sz="1100" dirty="0"/>
              <a:t>Some examples:</a:t>
            </a:r>
          </a:p>
          <a:p>
            <a:endParaRPr lang="en-US" sz="1100" dirty="0"/>
          </a:p>
          <a:p>
            <a:r>
              <a:rPr lang="en-US" sz="1100" dirty="0"/>
              <a:t>United Nations, </a:t>
            </a:r>
            <a:r>
              <a:rPr lang="en-US" sz="1100" i="1" dirty="0"/>
              <a:t>not</a:t>
            </a:r>
            <a:r>
              <a:rPr lang="en-US" sz="1100" dirty="0"/>
              <a:t> Nations </a:t>
            </a:r>
            <a:r>
              <a:rPr lang="en-US" sz="1100" dirty="0" err="1"/>
              <a:t>Unies</a:t>
            </a:r>
            <a:r>
              <a:rPr lang="en-US" sz="1100" dirty="0"/>
              <a:t>, </a:t>
            </a:r>
            <a:r>
              <a:rPr lang="en-US" sz="1100" i="1" dirty="0"/>
              <a:t>nor</a:t>
            </a:r>
            <a:r>
              <a:rPr lang="en-US" sz="1100" dirty="0"/>
              <a:t> </a:t>
            </a:r>
            <a:r>
              <a:rPr lang="en-US" sz="1100" dirty="0" err="1"/>
              <a:t>Naciones</a:t>
            </a:r>
            <a:r>
              <a:rPr lang="en-US" sz="1100" dirty="0"/>
              <a:t> </a:t>
            </a:r>
            <a:r>
              <a:rPr lang="en-US" sz="1100" dirty="0" err="1"/>
              <a:t>Unidas</a:t>
            </a:r>
            <a:r>
              <a:rPr lang="en-US" sz="1100" dirty="0"/>
              <a:t>, </a:t>
            </a:r>
            <a:r>
              <a:rPr lang="en-US" sz="1100" i="1" dirty="0"/>
              <a:t>nor</a:t>
            </a:r>
            <a:r>
              <a:rPr lang="en-US" sz="1100" dirty="0"/>
              <a:t> </a:t>
            </a:r>
            <a:r>
              <a:rPr lang="en-US" sz="1100" dirty="0" err="1"/>
              <a:t>Nações</a:t>
            </a:r>
            <a:r>
              <a:rPr lang="en-US" sz="1100" dirty="0"/>
              <a:t> </a:t>
            </a:r>
            <a:r>
              <a:rPr lang="en-US" sz="1100" dirty="0" err="1"/>
              <a:t>Unidas</a:t>
            </a:r>
            <a:r>
              <a:rPr lang="en-US" sz="1100" dirty="0"/>
              <a:t>, nor </a:t>
            </a:r>
            <a:r>
              <a:rPr lang="en-US" sz="1100" dirty="0" err="1"/>
              <a:t>Vereinigte</a:t>
            </a:r>
            <a:r>
              <a:rPr lang="en-US" sz="1100" dirty="0"/>
              <a:t> </a:t>
            </a:r>
            <a:r>
              <a:rPr lang="en-US" sz="1100" dirty="0" err="1"/>
              <a:t>Nationen</a:t>
            </a:r>
            <a:r>
              <a:rPr lang="en-US" sz="1100" dirty="0"/>
              <a:t>, </a:t>
            </a:r>
          </a:p>
          <a:p>
            <a:r>
              <a:rPr lang="en-US" sz="1100" i="1" dirty="0"/>
              <a:t>nor</a:t>
            </a:r>
            <a:r>
              <a:rPr lang="en-US" sz="1100" dirty="0"/>
              <a:t> Lian he </a:t>
            </a:r>
            <a:r>
              <a:rPr lang="en-US" sz="1100" dirty="0" err="1"/>
              <a:t>guo</a:t>
            </a:r>
            <a:r>
              <a:rPr lang="en-US" sz="1100" dirty="0"/>
              <a:t>, </a:t>
            </a:r>
            <a:r>
              <a:rPr lang="en-US" sz="1100" i="1" dirty="0"/>
              <a:t>etc.</a:t>
            </a:r>
            <a:endParaRPr lang="en-US" sz="1100" dirty="0"/>
          </a:p>
          <a:p>
            <a:endParaRPr lang="en-US" sz="1100" dirty="0"/>
          </a:p>
          <a:p>
            <a:r>
              <a:rPr lang="en-US" sz="1100" dirty="0"/>
              <a:t>International Sauna Society, </a:t>
            </a:r>
            <a:r>
              <a:rPr lang="en-US" sz="1100" i="1" dirty="0"/>
              <a:t>not</a:t>
            </a:r>
            <a:r>
              <a:rPr lang="en-US" sz="1100" dirty="0"/>
              <a:t> </a:t>
            </a:r>
            <a:r>
              <a:rPr lang="en-US" sz="1100" dirty="0" err="1"/>
              <a:t>Internationale</a:t>
            </a:r>
            <a:r>
              <a:rPr lang="en-US" sz="1100" dirty="0"/>
              <a:t> Sauna-</a:t>
            </a:r>
            <a:r>
              <a:rPr lang="en-US" sz="1100" dirty="0" err="1"/>
              <a:t>Gesellschaft</a:t>
            </a:r>
            <a:r>
              <a:rPr lang="en-US" sz="1100" dirty="0"/>
              <a:t>, </a:t>
            </a:r>
            <a:r>
              <a:rPr lang="en-US" sz="1100" i="1" dirty="0"/>
              <a:t>nor </a:t>
            </a:r>
            <a:r>
              <a:rPr lang="en-US" sz="1100" dirty="0" err="1"/>
              <a:t>Société</a:t>
            </a:r>
            <a:r>
              <a:rPr lang="en-US" sz="1100" dirty="0"/>
              <a:t> international de sauna</a:t>
            </a:r>
          </a:p>
          <a:p>
            <a:endParaRPr lang="en-US" sz="1100" dirty="0"/>
          </a:p>
          <a:p>
            <a:r>
              <a:rPr lang="en-US" sz="1100" dirty="0"/>
              <a:t>International Botanical Congress, </a:t>
            </a:r>
            <a:r>
              <a:rPr lang="en-US" sz="1100" i="1" dirty="0"/>
              <a:t>not</a:t>
            </a:r>
            <a:r>
              <a:rPr lang="en-US" sz="1100" dirty="0"/>
              <a:t> </a:t>
            </a:r>
            <a:r>
              <a:rPr lang="en-US" sz="1100" dirty="0" err="1"/>
              <a:t>Congreso</a:t>
            </a:r>
            <a:r>
              <a:rPr lang="en-US" sz="1100" dirty="0"/>
              <a:t> </a:t>
            </a:r>
            <a:r>
              <a:rPr lang="en-US" sz="1100" dirty="0" err="1"/>
              <a:t>Internacional</a:t>
            </a:r>
            <a:r>
              <a:rPr lang="en-US" sz="1100" dirty="0"/>
              <a:t> de </a:t>
            </a:r>
            <a:r>
              <a:rPr lang="en-US" sz="1100" dirty="0" err="1"/>
              <a:t>Botánica</a:t>
            </a:r>
            <a:r>
              <a:rPr lang="en-US" sz="1100" dirty="0"/>
              <a:t>, </a:t>
            </a:r>
            <a:r>
              <a:rPr lang="en-US" sz="1100" i="1" dirty="0"/>
              <a:t>nor</a:t>
            </a:r>
            <a:r>
              <a:rPr lang="en-US" sz="1100" dirty="0"/>
              <a:t> </a:t>
            </a:r>
            <a:r>
              <a:rPr lang="en-US" sz="1100" dirty="0" err="1"/>
              <a:t>Congrès</a:t>
            </a:r>
            <a:r>
              <a:rPr lang="en-US" sz="1100" dirty="0"/>
              <a:t> international </a:t>
            </a:r>
          </a:p>
          <a:p>
            <a:r>
              <a:rPr lang="en-US" sz="1100" dirty="0"/>
              <a:t>de </a:t>
            </a:r>
            <a:r>
              <a:rPr lang="en-US" sz="1100" dirty="0" err="1"/>
              <a:t>botanique</a:t>
            </a:r>
            <a:r>
              <a:rPr lang="en-US" sz="1100" dirty="0"/>
              <a:t>, </a:t>
            </a:r>
            <a:r>
              <a:rPr lang="en-US" sz="1100" i="1" dirty="0"/>
              <a:t>nor</a:t>
            </a:r>
            <a:r>
              <a:rPr lang="en-US" sz="1100" dirty="0"/>
              <a:t> </a:t>
            </a:r>
            <a:r>
              <a:rPr lang="en-US" sz="1100" dirty="0" err="1"/>
              <a:t>Mezhdunarodnyi</a:t>
            </a:r>
            <a:r>
              <a:rPr lang="en-US" sz="1100" dirty="0"/>
              <a:t>̆ </a:t>
            </a:r>
            <a:r>
              <a:rPr lang="en-US" sz="1100" dirty="0" err="1"/>
              <a:t>botanicheskii</a:t>
            </a:r>
            <a:r>
              <a:rPr lang="en-US" sz="1100" dirty="0"/>
              <a:t>̆ congress</a:t>
            </a:r>
          </a:p>
          <a:p>
            <a:endParaRPr lang="en-US" sz="1100" dirty="0"/>
          </a:p>
          <a:p>
            <a:r>
              <a:rPr lang="en-US" sz="1100" dirty="0"/>
              <a:t>World Chess Federation,</a:t>
            </a:r>
            <a:r>
              <a:rPr lang="en-US" sz="1100" i="1" dirty="0"/>
              <a:t> not</a:t>
            </a:r>
            <a:r>
              <a:rPr lang="en-US" sz="1100" dirty="0"/>
              <a:t> </a:t>
            </a:r>
            <a:r>
              <a:rPr lang="en-US" sz="1100" dirty="0" err="1"/>
              <a:t>Fédération</a:t>
            </a:r>
            <a:r>
              <a:rPr lang="en-US" sz="1100" dirty="0"/>
              <a:t> </a:t>
            </a:r>
            <a:r>
              <a:rPr lang="en-US" sz="1100" dirty="0" err="1"/>
              <a:t>internationale</a:t>
            </a:r>
            <a:r>
              <a:rPr lang="en-US" sz="1100" dirty="0"/>
              <a:t> des </a:t>
            </a:r>
            <a:r>
              <a:rPr lang="en-US" sz="1100" dirty="0" err="1"/>
              <a:t>échecs</a:t>
            </a:r>
            <a:r>
              <a:rPr lang="en-US" sz="1100" dirty="0"/>
              <a:t>, </a:t>
            </a:r>
            <a:r>
              <a:rPr lang="en-US" sz="1100" i="1" dirty="0"/>
              <a:t>nor </a:t>
            </a:r>
            <a:r>
              <a:rPr lang="en-US" sz="1100" dirty="0" err="1"/>
              <a:t>Federación</a:t>
            </a:r>
            <a:r>
              <a:rPr lang="en-US" sz="1100" dirty="0"/>
              <a:t> </a:t>
            </a:r>
            <a:r>
              <a:rPr lang="en-US" sz="1100" dirty="0" err="1"/>
              <a:t>Internacional</a:t>
            </a:r>
            <a:r>
              <a:rPr lang="en-US" sz="1100" dirty="0"/>
              <a:t> de </a:t>
            </a:r>
          </a:p>
          <a:p>
            <a:r>
              <a:rPr lang="en-US" sz="1100" dirty="0" err="1"/>
              <a:t>Ajedrez</a:t>
            </a:r>
            <a:r>
              <a:rPr lang="en-US" sz="1100" i="1" dirty="0"/>
              <a:t>, nor</a:t>
            </a:r>
            <a:r>
              <a:rPr lang="en-US" sz="1100" dirty="0"/>
              <a:t> </a:t>
            </a:r>
            <a:r>
              <a:rPr lang="en-US" sz="1100" dirty="0" err="1"/>
              <a:t>Världsschackförbundet</a:t>
            </a:r>
            <a:endParaRPr lang="en-US" sz="1100" dirty="0"/>
          </a:p>
          <a:p>
            <a:endParaRPr lang="en-US" sz="1100" dirty="0"/>
          </a:p>
          <a:p>
            <a:r>
              <a:rPr lang="en-US" sz="1100" dirty="0"/>
              <a:t>Pan American Games, </a:t>
            </a:r>
            <a:r>
              <a:rPr lang="en-US" sz="1100" i="1" dirty="0"/>
              <a:t>not</a:t>
            </a:r>
            <a:r>
              <a:rPr lang="en-US" sz="1100" dirty="0"/>
              <a:t> </a:t>
            </a:r>
            <a:r>
              <a:rPr lang="en-US" sz="1100" dirty="0" err="1"/>
              <a:t>Juegos</a:t>
            </a:r>
            <a:r>
              <a:rPr lang="en-US" sz="1100" dirty="0"/>
              <a:t> </a:t>
            </a:r>
            <a:r>
              <a:rPr lang="en-US" sz="1100" dirty="0" err="1"/>
              <a:t>Panamericanos</a:t>
            </a:r>
            <a:r>
              <a:rPr lang="en-US" sz="1100" dirty="0"/>
              <a:t>, </a:t>
            </a:r>
            <a:r>
              <a:rPr lang="en-US" sz="1100" i="1" dirty="0"/>
              <a:t>nor</a:t>
            </a:r>
            <a:r>
              <a:rPr lang="en-US" sz="1100" dirty="0"/>
              <a:t> </a:t>
            </a:r>
            <a:r>
              <a:rPr lang="en-US" sz="1100" dirty="0" err="1"/>
              <a:t>Jogos</a:t>
            </a:r>
            <a:r>
              <a:rPr lang="en-US" sz="1100" dirty="0"/>
              <a:t> Pan-Americanos, </a:t>
            </a:r>
            <a:r>
              <a:rPr lang="en-US" sz="1100" i="1" dirty="0"/>
              <a:t>nor</a:t>
            </a:r>
            <a:r>
              <a:rPr lang="en-US" sz="1100" dirty="0"/>
              <a:t> Pan-</a:t>
            </a:r>
            <a:r>
              <a:rPr lang="en-US" sz="1100" dirty="0" err="1"/>
              <a:t>Amerikaanse</a:t>
            </a:r>
            <a:r>
              <a:rPr lang="en-US" sz="1100" dirty="0"/>
              <a:t> </a:t>
            </a:r>
            <a:r>
              <a:rPr lang="en-US" sz="1100" dirty="0" err="1"/>
              <a:t>Spelen</a:t>
            </a:r>
            <a:r>
              <a:rPr lang="en-US" sz="1100" dirty="0"/>
              <a:t>, </a:t>
            </a:r>
          </a:p>
          <a:p>
            <a:r>
              <a:rPr lang="en-US" sz="1100" i="1" dirty="0"/>
              <a:t>nor </a:t>
            </a:r>
            <a:r>
              <a:rPr lang="en-US" sz="1100" dirty="0" err="1"/>
              <a:t>Jeux</a:t>
            </a:r>
            <a:r>
              <a:rPr lang="en-US" sz="1100" dirty="0"/>
              <a:t> </a:t>
            </a:r>
            <a:r>
              <a:rPr lang="en-US" sz="1100" dirty="0" err="1"/>
              <a:t>panaméricains</a:t>
            </a:r>
            <a:r>
              <a:rPr lang="en-US" i="0" dirty="0"/>
              <a:t> </a:t>
            </a:r>
          </a:p>
        </p:txBody>
      </p:sp>
      <p:sp>
        <p:nvSpPr>
          <p:cNvPr id="102404"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B9114589-3A34-450D-88E9-C3EBDC0C509A}"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32</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3724016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Text Box 2"/>
          <p:cNvSpPr>
            <a:spLocks noGrp="1" noChangeArrowheads="1"/>
          </p:cNvSpPr>
          <p:nvPr>
            <p:ph type="body"/>
          </p:nvPr>
        </p:nvSpPr>
        <p:spPr>
          <a:xfrm>
            <a:off x="669727" y="4723519"/>
            <a:ext cx="5801320"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May 1, 2013</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11.2.2.6</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If the name of a corporate body has changed (including changes from one language to another), choose the earlier name as the preferred name for use with resources associated with the earlier name. Choose the later name as the preferred name for use with resources associated with the later name.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LC-PCC PS for 11.2.2.6 says to treat minor differences in names as variants names, in the absence of “explicit evidence that a true name change has taken place.” Minor differences include: spelled out forms vs. acronyms; changes in prepositions, articles or conjunctions; a change in punctuation.</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i="1" dirty="0">
                <a:ea typeface="Microsoft YaHei"/>
                <a:cs typeface="Microsoft YaHei"/>
              </a:rPr>
              <a:t>Historical note: </a:t>
            </a:r>
            <a:r>
              <a:rPr lang="en-US" dirty="0">
                <a:ea typeface="Microsoft YaHei"/>
                <a:cs typeface="Microsoft YaHei"/>
              </a:rPr>
              <a:t>Loft, Inc. was incorporated in 1919. In 1941 it changed its name to Pepsi-Cola Company, and in 1965 to PepsiCo.</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0" i="1" dirty="0">
                <a:ea typeface="Microsoft YaHei"/>
                <a:cs typeface="Microsoft YaHei"/>
              </a:rPr>
              <a:t>Subject treatment: </a:t>
            </a:r>
            <a:r>
              <a:rPr lang="en-US" dirty="0">
                <a:ea typeface="Microsoft YaHei"/>
                <a:cs typeface="Microsoft YaHei"/>
              </a:rPr>
              <a:t>SHM H 460 instructs: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t>
            </a:r>
            <a:r>
              <a:rPr lang="en-US" dirty="0"/>
              <a:t>Assign the heading for the name used by the body during the latest period covered by the work being cataloged.”  </a:t>
            </a:r>
            <a:r>
              <a:rPr lang="en-US" dirty="0">
                <a:ea typeface="Microsoft YaHei"/>
                <a:cs typeface="Microsoft YaHei"/>
              </a:rPr>
              <a:t>However: “</a:t>
            </a:r>
            <a:r>
              <a:rPr lang="en-US" dirty="0"/>
              <a:t>If an earlier name is prominently featured in the work being cataloged, assign the heading for the earlier name as well.”</a:t>
            </a:r>
            <a:endParaRPr lang="en-US" dirty="0">
              <a:ea typeface="Microsoft YaHei"/>
              <a:cs typeface="Microsoft YaHei"/>
            </a:endParaRPr>
          </a:p>
        </p:txBody>
      </p:sp>
      <p:sp>
        <p:nvSpPr>
          <p:cNvPr id="104451" name="Text Box 3"/>
          <p:cNvSpPr txBox="1">
            <a:spLocks noChangeArrowheads="1"/>
          </p:cNvSpPr>
          <p:nvPr/>
        </p:nvSpPr>
        <p:spPr bwMode="auto">
          <a:xfrm>
            <a:off x="1" y="1"/>
            <a:ext cx="520898" cy="227491"/>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735F5AF5-4165-4CD1-8E9F-304930C3EA2D}"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33</a:t>
            </a:fld>
            <a:endParaRPr lang="en-US">
              <a:solidFill>
                <a:srgbClr val="000000"/>
              </a:solidFill>
              <a:latin typeface="Calibri" pitchFamily="34" charset="0"/>
              <a:cs typeface="Microsoft YaHei"/>
            </a:endParaRPr>
          </a:p>
        </p:txBody>
      </p:sp>
      <p:sp>
        <p:nvSpPr>
          <p:cNvPr id="104452"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04453"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5138CCAA-926C-464F-B469-160309388007}"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33</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6038432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06499" name="Text Box 2"/>
          <p:cNvSpPr>
            <a:spLocks noGrp="1" noChangeArrowheads="1"/>
          </p:cNvSpPr>
          <p:nvPr>
            <p:ph type="body" idx="1"/>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May 1, 2013</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Exercise.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Note to Instructor: Answers below. Trainees do not have the answers in their manuals.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Title page and back cover.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What attributes about the corporate body are found here?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Answers: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Preferred name.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Location</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p:txBody>
      </p:sp>
      <p:sp>
        <p:nvSpPr>
          <p:cNvPr id="106500"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F33082D8-F793-49D1-9858-1EFD1FB7B9B3}"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34</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4319568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6"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08547" name="Text Box 2"/>
          <p:cNvSpPr>
            <a:spLocks noGrp="1" noChangeArrowheads="1"/>
          </p:cNvSpPr>
          <p:nvPr>
            <p:ph type="body" idx="1"/>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May 1, 2013</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What attributes of the corporate body do we find on this page?</a:t>
            </a: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Note to Instructor: Suggested answers are given below. Trainees do not have answers for the exercise in their manuals.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Answer:</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Date of incorporation: 1919.</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Subordinate body: Butler North Education Center</a:t>
            </a:r>
          </a:p>
        </p:txBody>
      </p:sp>
      <p:sp>
        <p:nvSpPr>
          <p:cNvPr id="108548"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63DFBC60-631A-45CF-AACD-B5987418B5B5}"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35</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5377582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10595" name="Text Box 2"/>
          <p:cNvSpPr>
            <a:spLocks noGrp="1" noChangeArrowheads="1"/>
          </p:cNvSpPr>
          <p:nvPr>
            <p:ph type="body" idx="1"/>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May 1, 2013</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Other attributes?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Note to Instructor: Suggested answers are given below. Trainees do not have answers for the exercise in their manuals.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Answer:</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Address: 524 Wick Avenue, Youngstown, Ohio 44502</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E-mail: info@butlerart.com</a:t>
            </a:r>
          </a:p>
        </p:txBody>
      </p:sp>
      <p:sp>
        <p:nvSpPr>
          <p:cNvPr id="110596"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A529634F-3315-4C91-B0B3-2DE4F9948606}"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36</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0290583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42" name="Text Box 2"/>
          <p:cNvSpPr>
            <a:spLocks noGrp="1" noChangeArrowheads="1"/>
          </p:cNvSpPr>
          <p:nvPr>
            <p:ph type="body"/>
          </p:nvPr>
        </p:nvSpPr>
        <p:spPr>
          <a:xfrm>
            <a:off x="759024" y="4775781"/>
            <a:ext cx="5652492"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February 24, 2014</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In AACR2, as well as the earliest releases of RDA, there was a difference in the treatment of governmental and non-governmental bodies regarding subordinate entry. Those differences are no longer made.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Although most preferred forms are recorded directly, there are several specific instances in which corporate bodies should be recorded subordinately.</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11.2.2.14 provides a list of criteria against which you need to test any new name to see if meets any of the criteria for subordinate recording before saying, yes, it should be recorded directly.  These are the rules that you need to constantly recheck when setting up corporate bodies.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 LC-PCC PS 11.2.2.14.6 makes an exception for subordinate U.S. government bodies when one body uses “United States” and another uses “U.S.”</a:t>
            </a:r>
          </a:p>
        </p:txBody>
      </p:sp>
      <p:sp>
        <p:nvSpPr>
          <p:cNvPr id="112643" name="Text Box 3"/>
          <p:cNvSpPr txBox="1">
            <a:spLocks noChangeArrowheads="1"/>
          </p:cNvSpPr>
          <p:nvPr/>
        </p:nvSpPr>
        <p:spPr bwMode="auto">
          <a:xfrm>
            <a:off x="1489" y="1"/>
            <a:ext cx="444996" cy="46113"/>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003DD818-705D-4858-98EE-D301E83A4A21}"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37</a:t>
            </a:fld>
            <a:endParaRPr lang="en-US">
              <a:solidFill>
                <a:srgbClr val="000000"/>
              </a:solidFill>
              <a:latin typeface="Calibri" pitchFamily="34" charset="0"/>
              <a:cs typeface="Microsoft YaHei"/>
            </a:endParaRPr>
          </a:p>
        </p:txBody>
      </p:sp>
      <p:sp>
        <p:nvSpPr>
          <p:cNvPr id="112644"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12645"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DC6C18FB-78AD-46A5-9E67-E74A54BF8612}"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37</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41251992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90" name="Text Box 2"/>
          <p:cNvSpPr>
            <a:spLocks noGrp="1" noChangeArrowheads="1"/>
          </p:cNvSpPr>
          <p:nvPr>
            <p:ph type="body"/>
          </p:nvPr>
        </p:nvSpPr>
        <p:spPr>
          <a:xfrm>
            <a:off x="759023" y="4775781"/>
            <a:ext cx="5728395"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May 1, 2013</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What appears on the source does matter, but will not always determine the form of the preferred name.</a:t>
            </a:r>
          </a:p>
        </p:txBody>
      </p:sp>
      <p:sp>
        <p:nvSpPr>
          <p:cNvPr id="114691" name="Text Box 3"/>
          <p:cNvSpPr txBox="1">
            <a:spLocks noChangeArrowheads="1"/>
          </p:cNvSpPr>
          <p:nvPr/>
        </p:nvSpPr>
        <p:spPr bwMode="auto">
          <a:xfrm>
            <a:off x="1489" y="0"/>
            <a:ext cx="444996"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8686DC3F-B1F9-4CAD-A4FE-6465200A8954}"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38</a:t>
            </a:fld>
            <a:endParaRPr lang="en-US">
              <a:solidFill>
                <a:srgbClr val="000000"/>
              </a:solidFill>
              <a:latin typeface="Calibri" pitchFamily="34" charset="0"/>
              <a:cs typeface="Microsoft YaHei"/>
            </a:endParaRPr>
          </a:p>
        </p:txBody>
      </p:sp>
      <p:sp>
        <p:nvSpPr>
          <p:cNvPr id="114692"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14693"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914DFF41-69B0-418B-AE4D-FF492990E2A9}"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38</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930557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6738" name="Text Box 2"/>
          <p:cNvSpPr>
            <a:spLocks noGrp="1" noChangeArrowheads="1"/>
          </p:cNvSpPr>
          <p:nvPr>
            <p:ph type="body"/>
          </p:nvPr>
        </p:nvSpPr>
        <p:spPr>
          <a:xfrm>
            <a:off x="759024" y="4775781"/>
            <a:ext cx="6073676" cy="4516009"/>
          </a:xfrm>
          <a:noFill/>
        </p:spPr>
        <p:txBody>
          <a:bodyPr lIns="92302" tIns="46151" rIns="92302" bIns="46151"/>
          <a:lstStyle/>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May 1, 2013</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endParaRPr lang="en-US" dirty="0">
              <a:ea typeface="Microsoft YaHei"/>
              <a:cs typeface="Microsoft YaHei"/>
            </a:endParaRP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endParaRPr lang="en-US" dirty="0">
              <a:ea typeface="Microsoft YaHei"/>
              <a:cs typeface="Microsoft YaHei"/>
            </a:endParaRPr>
          </a:p>
        </p:txBody>
      </p:sp>
      <p:sp>
        <p:nvSpPr>
          <p:cNvPr id="116739" name="Text Box 3"/>
          <p:cNvSpPr txBox="1">
            <a:spLocks noChangeArrowheads="1"/>
          </p:cNvSpPr>
          <p:nvPr/>
        </p:nvSpPr>
        <p:spPr bwMode="auto">
          <a:xfrm>
            <a:off x="1489" y="1"/>
            <a:ext cx="519410" cy="379665"/>
          </a:xfrm>
          <a:prstGeom prst="rect">
            <a:avLst/>
          </a:prstGeom>
          <a:noFill/>
          <a:ln w="9525">
            <a:noFill/>
            <a:round/>
            <a:headEnd/>
            <a:tailEnd/>
          </a:ln>
        </p:spPr>
        <p:txBody>
          <a:bodyPr lIns="89158" tIns="44580" rIns="89158" bIns="44580"/>
          <a:lstStyle/>
          <a:p>
            <a:pPr defTabSz="923186">
              <a:buSzPct val="100000"/>
              <a:tabLst>
                <a:tab pos="0" algn="l"/>
                <a:tab pos="451739" algn="l"/>
                <a:tab pos="904995" algn="l"/>
                <a:tab pos="1356734" algn="l"/>
                <a:tab pos="1811505" algn="l"/>
                <a:tab pos="2264760" algn="l"/>
                <a:tab pos="2716500" algn="l"/>
                <a:tab pos="3169755" algn="l"/>
                <a:tab pos="3623010" algn="l"/>
                <a:tab pos="4074749" algn="l"/>
                <a:tab pos="4528005" algn="l"/>
                <a:tab pos="4982776" algn="l"/>
                <a:tab pos="5434515" algn="l"/>
                <a:tab pos="5887770" algn="l"/>
                <a:tab pos="6341026" algn="l"/>
                <a:tab pos="6792765" algn="l"/>
                <a:tab pos="7246020" algn="l"/>
                <a:tab pos="7697759" algn="l"/>
                <a:tab pos="8151015" algn="l"/>
                <a:tab pos="8605786" algn="l"/>
                <a:tab pos="9057525" algn="l"/>
              </a:tabLst>
            </a:pPr>
            <a:fld id="{E8FF825B-4D3A-4375-91C4-6C23EBB7CE17}" type="slidenum">
              <a:rPr lang="en-US">
                <a:solidFill>
                  <a:srgbClr val="000000"/>
                </a:solidFill>
                <a:latin typeface="Calibri" pitchFamily="34" charset="0"/>
                <a:cs typeface="Microsoft YaHei"/>
              </a:rPr>
              <a:pPr defTabSz="923186">
                <a:buSzPct val="100000"/>
                <a:tabLst>
                  <a:tab pos="0" algn="l"/>
                  <a:tab pos="451739" algn="l"/>
                  <a:tab pos="904995" algn="l"/>
                  <a:tab pos="1356734" algn="l"/>
                  <a:tab pos="1811505" algn="l"/>
                  <a:tab pos="2264760" algn="l"/>
                  <a:tab pos="2716500" algn="l"/>
                  <a:tab pos="3169755" algn="l"/>
                  <a:tab pos="3623010" algn="l"/>
                  <a:tab pos="4074749" algn="l"/>
                  <a:tab pos="4528005" algn="l"/>
                  <a:tab pos="4982776" algn="l"/>
                  <a:tab pos="5434515" algn="l"/>
                  <a:tab pos="5887770" algn="l"/>
                  <a:tab pos="6341026" algn="l"/>
                  <a:tab pos="6792765" algn="l"/>
                  <a:tab pos="7246020" algn="l"/>
                  <a:tab pos="7697759" algn="l"/>
                  <a:tab pos="8151015" algn="l"/>
                  <a:tab pos="8605786" algn="l"/>
                  <a:tab pos="9057525" algn="l"/>
                </a:tabLst>
              </a:pPr>
              <a:t>39</a:t>
            </a:fld>
            <a:endParaRPr lang="en-US">
              <a:solidFill>
                <a:srgbClr val="000000"/>
              </a:solidFill>
              <a:latin typeface="Calibri" pitchFamily="34" charset="0"/>
              <a:cs typeface="Microsoft YaHei"/>
            </a:endParaRPr>
          </a:p>
        </p:txBody>
      </p:sp>
      <p:sp>
        <p:nvSpPr>
          <p:cNvPr id="116740"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16741" name="Slide Number Placeholder 4"/>
          <p:cNvSpPr txBox="1">
            <a:spLocks noGrp="1"/>
          </p:cNvSpPr>
          <p:nvPr/>
        </p:nvSpPr>
        <p:spPr bwMode="auto">
          <a:xfrm>
            <a:off x="3884415" y="8830660"/>
            <a:ext cx="2972098" cy="464205"/>
          </a:xfrm>
          <a:prstGeom prst="rect">
            <a:avLst/>
          </a:prstGeom>
          <a:noFill/>
          <a:ln w="9525">
            <a:noFill/>
            <a:miter lim="800000"/>
            <a:headEnd/>
            <a:tailEnd/>
          </a:ln>
        </p:spPr>
        <p:txBody>
          <a:bodyPr lIns="92302" tIns="46151" rIns="92302" bIns="46151" anchor="b"/>
          <a:lstStyle/>
          <a:p>
            <a:pPr algn="r" defTabSz="923186"/>
            <a:fld id="{64D80F77-4F46-4586-9C57-1869A4C1067C}" type="slidenum">
              <a:rPr lang="en-US" sz="1200">
                <a:solidFill>
                  <a:schemeClr val="tx1"/>
                </a:solidFill>
                <a:latin typeface="Calibri" pitchFamily="34" charset="0"/>
                <a:cs typeface="Microsoft YaHei"/>
              </a:rPr>
              <a:pPr algn="r" defTabSz="923186"/>
              <a:t>39</a:t>
            </a:fld>
            <a:endParaRPr lang="en-US" sz="1200">
              <a:solidFill>
                <a:schemeClr val="tx1"/>
              </a:solidFill>
              <a:latin typeface="Calibri" pitchFamily="34" charset="0"/>
              <a:cs typeface="Microsoft YaHei"/>
            </a:endParaRPr>
          </a:p>
        </p:txBody>
      </p:sp>
    </p:spTree>
    <p:extLst>
      <p:ext uri="{BB962C8B-B14F-4D97-AF65-F5344CB8AC3E}">
        <p14:creationId xmlns:p14="http://schemas.microsoft.com/office/powerpoint/2010/main" val="39920721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8786" name="Text Box 2"/>
          <p:cNvSpPr>
            <a:spLocks noGrp="1" noChangeArrowheads="1"/>
          </p:cNvSpPr>
          <p:nvPr>
            <p:ph type="body"/>
          </p:nvPr>
        </p:nvSpPr>
        <p:spPr>
          <a:xfrm>
            <a:off x="759023" y="4775781"/>
            <a:ext cx="5548313" cy="4516009"/>
          </a:xfrm>
          <a:noFill/>
        </p:spPr>
        <p:txBody>
          <a:bodyPr lIns="92302" tIns="46151" rIns="92302" bIns="46151"/>
          <a:lstStyle/>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March 29, 2017: corrected indicator</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endParaRPr lang="en-US" dirty="0">
              <a:ea typeface="Microsoft YaHei"/>
              <a:cs typeface="Microsoft YaHei"/>
            </a:endParaRP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The LC-PCC PS lists additional terms that may imply administrative subordination for corporate bodies whose official language is English, French, or Spanish, e.g. board, bureau, office, panel, etc.</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endParaRPr lang="en-US" dirty="0">
              <a:ea typeface="Microsoft YaHei"/>
              <a:cs typeface="Microsoft YaHei"/>
            </a:endParaRP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N.B. This rule only applies when the name of the higher body is needed to identify the subordinate body, e.g. “Statistical Committee,” “Personnel Commission.”</a:t>
            </a:r>
          </a:p>
        </p:txBody>
      </p:sp>
      <p:sp>
        <p:nvSpPr>
          <p:cNvPr id="118787" name="Text Box 3"/>
          <p:cNvSpPr txBox="1">
            <a:spLocks noChangeArrowheads="1"/>
          </p:cNvSpPr>
          <p:nvPr/>
        </p:nvSpPr>
        <p:spPr bwMode="auto">
          <a:xfrm>
            <a:off x="1489" y="0"/>
            <a:ext cx="519410" cy="302810"/>
          </a:xfrm>
          <a:prstGeom prst="rect">
            <a:avLst/>
          </a:prstGeom>
          <a:noFill/>
          <a:ln w="9525">
            <a:noFill/>
            <a:round/>
            <a:headEnd/>
            <a:tailEnd/>
          </a:ln>
        </p:spPr>
        <p:txBody>
          <a:bodyPr lIns="89158" tIns="44580" rIns="89158" bIns="44580"/>
          <a:lstStyle/>
          <a:p>
            <a:pPr defTabSz="923186">
              <a:buSzPct val="100000"/>
              <a:tabLst>
                <a:tab pos="0" algn="l"/>
                <a:tab pos="451739" algn="l"/>
                <a:tab pos="904995" algn="l"/>
                <a:tab pos="1356734" algn="l"/>
                <a:tab pos="1811505" algn="l"/>
                <a:tab pos="2264760" algn="l"/>
                <a:tab pos="2716500" algn="l"/>
                <a:tab pos="3169755" algn="l"/>
                <a:tab pos="3623010" algn="l"/>
                <a:tab pos="4074749" algn="l"/>
                <a:tab pos="4528005" algn="l"/>
                <a:tab pos="4982776" algn="l"/>
                <a:tab pos="5434515" algn="l"/>
                <a:tab pos="5887770" algn="l"/>
                <a:tab pos="6341026" algn="l"/>
                <a:tab pos="6792765" algn="l"/>
                <a:tab pos="7246020" algn="l"/>
                <a:tab pos="7697759" algn="l"/>
                <a:tab pos="8151015" algn="l"/>
                <a:tab pos="8605786" algn="l"/>
                <a:tab pos="9057525" algn="l"/>
              </a:tabLst>
            </a:pPr>
            <a:fld id="{E005FF6F-F25D-4187-820E-A14EB465C21C}" type="slidenum">
              <a:rPr lang="en-US">
                <a:solidFill>
                  <a:srgbClr val="000000"/>
                </a:solidFill>
                <a:latin typeface="Calibri" pitchFamily="34" charset="0"/>
                <a:cs typeface="Microsoft YaHei"/>
              </a:rPr>
              <a:pPr defTabSz="923186">
                <a:buSzPct val="100000"/>
                <a:tabLst>
                  <a:tab pos="0" algn="l"/>
                  <a:tab pos="451739" algn="l"/>
                  <a:tab pos="904995" algn="l"/>
                  <a:tab pos="1356734" algn="l"/>
                  <a:tab pos="1811505" algn="l"/>
                  <a:tab pos="2264760" algn="l"/>
                  <a:tab pos="2716500" algn="l"/>
                  <a:tab pos="3169755" algn="l"/>
                  <a:tab pos="3623010" algn="l"/>
                  <a:tab pos="4074749" algn="l"/>
                  <a:tab pos="4528005" algn="l"/>
                  <a:tab pos="4982776" algn="l"/>
                  <a:tab pos="5434515" algn="l"/>
                  <a:tab pos="5887770" algn="l"/>
                  <a:tab pos="6341026" algn="l"/>
                  <a:tab pos="6792765" algn="l"/>
                  <a:tab pos="7246020" algn="l"/>
                  <a:tab pos="7697759" algn="l"/>
                  <a:tab pos="8151015" algn="l"/>
                  <a:tab pos="8605786" algn="l"/>
                  <a:tab pos="9057525" algn="l"/>
                </a:tabLst>
              </a:pPr>
              <a:t>40</a:t>
            </a:fld>
            <a:endParaRPr lang="en-US">
              <a:solidFill>
                <a:srgbClr val="000000"/>
              </a:solidFill>
              <a:latin typeface="Calibri" pitchFamily="34" charset="0"/>
              <a:cs typeface="Microsoft YaHei"/>
            </a:endParaRPr>
          </a:p>
        </p:txBody>
      </p:sp>
      <p:sp>
        <p:nvSpPr>
          <p:cNvPr id="118788"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18789" name="Slide Number Placeholder 4"/>
          <p:cNvSpPr txBox="1">
            <a:spLocks noGrp="1"/>
          </p:cNvSpPr>
          <p:nvPr/>
        </p:nvSpPr>
        <p:spPr bwMode="auto">
          <a:xfrm>
            <a:off x="3884415" y="8830660"/>
            <a:ext cx="2972098" cy="464205"/>
          </a:xfrm>
          <a:prstGeom prst="rect">
            <a:avLst/>
          </a:prstGeom>
          <a:noFill/>
          <a:ln w="9525">
            <a:noFill/>
            <a:miter lim="800000"/>
            <a:headEnd/>
            <a:tailEnd/>
          </a:ln>
        </p:spPr>
        <p:txBody>
          <a:bodyPr lIns="92302" tIns="46151" rIns="92302" bIns="46151" anchor="b"/>
          <a:lstStyle/>
          <a:p>
            <a:pPr algn="r" defTabSz="923186"/>
            <a:fld id="{4C4EEA7A-B179-4729-9F64-1EBA4A62159B}" type="slidenum">
              <a:rPr lang="en-US" sz="1200">
                <a:solidFill>
                  <a:schemeClr val="tx1"/>
                </a:solidFill>
                <a:latin typeface="Calibri" pitchFamily="34" charset="0"/>
                <a:cs typeface="Microsoft YaHei"/>
              </a:rPr>
              <a:pPr algn="r" defTabSz="923186"/>
              <a:t>40</a:t>
            </a:fld>
            <a:endParaRPr lang="en-US" sz="1200">
              <a:solidFill>
                <a:schemeClr val="tx1"/>
              </a:solidFill>
              <a:latin typeface="Calibri" pitchFamily="34" charset="0"/>
              <a:cs typeface="Microsoft YaHei"/>
            </a:endParaRPr>
          </a:p>
        </p:txBody>
      </p:sp>
    </p:spTree>
    <p:extLst>
      <p:ext uri="{BB962C8B-B14F-4D97-AF65-F5344CB8AC3E}">
        <p14:creationId xmlns:p14="http://schemas.microsoft.com/office/powerpoint/2010/main" val="35635201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Text Box 2"/>
          <p:cNvSpPr>
            <a:spLocks noGrp="1" noChangeArrowheads="1"/>
          </p:cNvSpPr>
          <p:nvPr>
            <p:ph type="body"/>
          </p:nvPr>
        </p:nvSpPr>
        <p:spPr>
          <a:xfrm>
            <a:off x="759024" y="4775781"/>
            <a:ext cx="5652492" cy="4516009"/>
          </a:xfrm>
          <a:noFill/>
        </p:spPr>
        <p:txBody>
          <a:bodyPr lIns="92302" tIns="46151" rIns="92302" bIns="46151"/>
          <a:lstStyle/>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September 17, 2018: reformatted slide</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endParaRPr lang="en-US" dirty="0">
              <a:ea typeface="Microsoft YaHei"/>
              <a:cs typeface="Microsoft YaHei"/>
            </a:endParaRP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Examples of names that are general in nature include: Technical Information Library, Friends of the Library, Annual Meeting.</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endParaRPr lang="en-US" dirty="0">
              <a:ea typeface="Microsoft YaHei"/>
              <a:cs typeface="Microsoft YaHei"/>
            </a:endParaRPr>
          </a:p>
        </p:txBody>
      </p:sp>
      <p:sp>
        <p:nvSpPr>
          <p:cNvPr id="120835" name="Text Box 3"/>
          <p:cNvSpPr txBox="1">
            <a:spLocks noChangeArrowheads="1"/>
          </p:cNvSpPr>
          <p:nvPr/>
        </p:nvSpPr>
        <p:spPr bwMode="auto">
          <a:xfrm>
            <a:off x="1489" y="0"/>
            <a:ext cx="519410" cy="302810"/>
          </a:xfrm>
          <a:prstGeom prst="rect">
            <a:avLst/>
          </a:prstGeom>
          <a:noFill/>
          <a:ln w="9525">
            <a:noFill/>
            <a:round/>
            <a:headEnd/>
            <a:tailEnd/>
          </a:ln>
        </p:spPr>
        <p:txBody>
          <a:bodyPr lIns="89158" tIns="44580" rIns="89158" bIns="44580"/>
          <a:lstStyle/>
          <a:p>
            <a:pPr defTabSz="923186">
              <a:buSzPct val="100000"/>
              <a:tabLst>
                <a:tab pos="0" algn="l"/>
                <a:tab pos="451739" algn="l"/>
                <a:tab pos="904995" algn="l"/>
                <a:tab pos="1356734" algn="l"/>
                <a:tab pos="1811505" algn="l"/>
                <a:tab pos="2264760" algn="l"/>
                <a:tab pos="2716500" algn="l"/>
                <a:tab pos="3169755" algn="l"/>
                <a:tab pos="3623010" algn="l"/>
                <a:tab pos="4074749" algn="l"/>
                <a:tab pos="4528005" algn="l"/>
                <a:tab pos="4982776" algn="l"/>
                <a:tab pos="5434515" algn="l"/>
                <a:tab pos="5887770" algn="l"/>
                <a:tab pos="6341026" algn="l"/>
                <a:tab pos="6792765" algn="l"/>
                <a:tab pos="7246020" algn="l"/>
                <a:tab pos="7697759" algn="l"/>
                <a:tab pos="8151015" algn="l"/>
                <a:tab pos="8605786" algn="l"/>
                <a:tab pos="9057525" algn="l"/>
              </a:tabLst>
            </a:pPr>
            <a:fld id="{A3B50859-9ACC-4E37-A3DE-C12EB60B5F14}" type="slidenum">
              <a:rPr lang="en-US">
                <a:solidFill>
                  <a:srgbClr val="000000"/>
                </a:solidFill>
                <a:latin typeface="Calibri" pitchFamily="34" charset="0"/>
                <a:cs typeface="Microsoft YaHei"/>
              </a:rPr>
              <a:pPr defTabSz="923186">
                <a:buSzPct val="100000"/>
                <a:tabLst>
                  <a:tab pos="0" algn="l"/>
                  <a:tab pos="451739" algn="l"/>
                  <a:tab pos="904995" algn="l"/>
                  <a:tab pos="1356734" algn="l"/>
                  <a:tab pos="1811505" algn="l"/>
                  <a:tab pos="2264760" algn="l"/>
                  <a:tab pos="2716500" algn="l"/>
                  <a:tab pos="3169755" algn="l"/>
                  <a:tab pos="3623010" algn="l"/>
                  <a:tab pos="4074749" algn="l"/>
                  <a:tab pos="4528005" algn="l"/>
                  <a:tab pos="4982776" algn="l"/>
                  <a:tab pos="5434515" algn="l"/>
                  <a:tab pos="5887770" algn="l"/>
                  <a:tab pos="6341026" algn="l"/>
                  <a:tab pos="6792765" algn="l"/>
                  <a:tab pos="7246020" algn="l"/>
                  <a:tab pos="7697759" algn="l"/>
                  <a:tab pos="8151015" algn="l"/>
                  <a:tab pos="8605786" algn="l"/>
                  <a:tab pos="9057525" algn="l"/>
                </a:tabLst>
              </a:pPr>
              <a:t>41</a:t>
            </a:fld>
            <a:endParaRPr lang="en-US">
              <a:solidFill>
                <a:srgbClr val="000000"/>
              </a:solidFill>
              <a:latin typeface="Calibri" pitchFamily="34" charset="0"/>
              <a:cs typeface="Microsoft YaHei"/>
            </a:endParaRPr>
          </a:p>
        </p:txBody>
      </p:sp>
      <p:sp>
        <p:nvSpPr>
          <p:cNvPr id="120836"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20837" name="Slide Number Placeholder 4"/>
          <p:cNvSpPr txBox="1">
            <a:spLocks noGrp="1"/>
          </p:cNvSpPr>
          <p:nvPr/>
        </p:nvSpPr>
        <p:spPr bwMode="auto">
          <a:xfrm>
            <a:off x="3884415" y="8830660"/>
            <a:ext cx="2972098" cy="464205"/>
          </a:xfrm>
          <a:prstGeom prst="rect">
            <a:avLst/>
          </a:prstGeom>
          <a:noFill/>
          <a:ln w="9525">
            <a:noFill/>
            <a:miter lim="800000"/>
            <a:headEnd/>
            <a:tailEnd/>
          </a:ln>
        </p:spPr>
        <p:txBody>
          <a:bodyPr lIns="92302" tIns="46151" rIns="92302" bIns="46151" anchor="b"/>
          <a:lstStyle/>
          <a:p>
            <a:pPr algn="r" defTabSz="923186"/>
            <a:fld id="{A081B07E-DB38-4DA2-A56F-B74AFFE9864E}" type="slidenum">
              <a:rPr lang="en-US" sz="1200">
                <a:solidFill>
                  <a:schemeClr val="tx1"/>
                </a:solidFill>
                <a:latin typeface="Calibri" pitchFamily="34" charset="0"/>
                <a:cs typeface="Microsoft YaHei"/>
              </a:rPr>
              <a:pPr algn="r" defTabSz="923186"/>
              <a:t>41</a:t>
            </a:fld>
            <a:endParaRPr lang="en-US" sz="1200">
              <a:solidFill>
                <a:schemeClr val="tx1"/>
              </a:solidFill>
              <a:latin typeface="Calibri" pitchFamily="34" charset="0"/>
              <a:cs typeface="Microsoft YaHei"/>
            </a:endParaRPr>
          </a:p>
        </p:txBody>
      </p:sp>
    </p:spTree>
    <p:extLst>
      <p:ext uri="{BB962C8B-B14F-4D97-AF65-F5344CB8AC3E}">
        <p14:creationId xmlns:p14="http://schemas.microsoft.com/office/powerpoint/2010/main" val="14780447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Text Box 2"/>
          <p:cNvSpPr>
            <a:spLocks noGrp="1" noChangeArrowheads="1"/>
          </p:cNvSpPr>
          <p:nvPr>
            <p:ph type="body"/>
          </p:nvPr>
        </p:nvSpPr>
        <p:spPr>
          <a:xfrm>
            <a:off x="759024" y="4775781"/>
            <a:ext cx="5652492" cy="4516009"/>
          </a:xfrm>
          <a:noFill/>
        </p:spPr>
        <p:txBody>
          <a:bodyPr lIns="92302" tIns="46151" rIns="92302" bIns="46151"/>
          <a:lstStyle/>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December 4, 2019</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endParaRPr lang="en-US" dirty="0">
              <a:ea typeface="Microsoft YaHei"/>
              <a:cs typeface="Microsoft YaHei"/>
            </a:endParaRP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 </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endParaRPr lang="en-US" dirty="0">
              <a:ea typeface="Microsoft YaHei"/>
              <a:cs typeface="Microsoft YaHei"/>
            </a:endParaRPr>
          </a:p>
        </p:txBody>
      </p:sp>
      <p:sp>
        <p:nvSpPr>
          <p:cNvPr id="120835" name="Text Box 3"/>
          <p:cNvSpPr txBox="1">
            <a:spLocks noChangeArrowheads="1"/>
          </p:cNvSpPr>
          <p:nvPr/>
        </p:nvSpPr>
        <p:spPr bwMode="auto">
          <a:xfrm>
            <a:off x="1489" y="0"/>
            <a:ext cx="519410" cy="302810"/>
          </a:xfrm>
          <a:prstGeom prst="rect">
            <a:avLst/>
          </a:prstGeom>
          <a:noFill/>
          <a:ln w="9525">
            <a:noFill/>
            <a:round/>
            <a:headEnd/>
            <a:tailEnd/>
          </a:ln>
        </p:spPr>
        <p:txBody>
          <a:bodyPr lIns="89158" tIns="44580" rIns="89158" bIns="44580"/>
          <a:lstStyle/>
          <a:p>
            <a:pPr defTabSz="923186">
              <a:buSzPct val="100000"/>
              <a:tabLst>
                <a:tab pos="0" algn="l"/>
                <a:tab pos="451739" algn="l"/>
                <a:tab pos="904995" algn="l"/>
                <a:tab pos="1356734" algn="l"/>
                <a:tab pos="1811505" algn="l"/>
                <a:tab pos="2264760" algn="l"/>
                <a:tab pos="2716500" algn="l"/>
                <a:tab pos="3169755" algn="l"/>
                <a:tab pos="3623010" algn="l"/>
                <a:tab pos="4074749" algn="l"/>
                <a:tab pos="4528005" algn="l"/>
                <a:tab pos="4982776" algn="l"/>
                <a:tab pos="5434515" algn="l"/>
                <a:tab pos="5887770" algn="l"/>
                <a:tab pos="6341026" algn="l"/>
                <a:tab pos="6792765" algn="l"/>
                <a:tab pos="7246020" algn="l"/>
                <a:tab pos="7697759" algn="l"/>
                <a:tab pos="8151015" algn="l"/>
                <a:tab pos="8605786" algn="l"/>
                <a:tab pos="9057525" algn="l"/>
              </a:tabLst>
            </a:pPr>
            <a:fld id="{A3B50859-9ACC-4E37-A3DE-C12EB60B5F14}" type="slidenum">
              <a:rPr lang="en-US">
                <a:solidFill>
                  <a:srgbClr val="000000"/>
                </a:solidFill>
                <a:latin typeface="Calibri" pitchFamily="34" charset="0"/>
                <a:cs typeface="Microsoft YaHei"/>
              </a:rPr>
              <a:pPr defTabSz="923186">
                <a:buSzPct val="100000"/>
                <a:tabLst>
                  <a:tab pos="0" algn="l"/>
                  <a:tab pos="451739" algn="l"/>
                  <a:tab pos="904995" algn="l"/>
                  <a:tab pos="1356734" algn="l"/>
                  <a:tab pos="1811505" algn="l"/>
                  <a:tab pos="2264760" algn="l"/>
                  <a:tab pos="2716500" algn="l"/>
                  <a:tab pos="3169755" algn="l"/>
                  <a:tab pos="3623010" algn="l"/>
                  <a:tab pos="4074749" algn="l"/>
                  <a:tab pos="4528005" algn="l"/>
                  <a:tab pos="4982776" algn="l"/>
                  <a:tab pos="5434515" algn="l"/>
                  <a:tab pos="5887770" algn="l"/>
                  <a:tab pos="6341026" algn="l"/>
                  <a:tab pos="6792765" algn="l"/>
                  <a:tab pos="7246020" algn="l"/>
                  <a:tab pos="7697759" algn="l"/>
                  <a:tab pos="8151015" algn="l"/>
                  <a:tab pos="8605786" algn="l"/>
                  <a:tab pos="9057525" algn="l"/>
                </a:tabLst>
              </a:pPr>
              <a:t>42</a:t>
            </a:fld>
            <a:endParaRPr lang="en-US">
              <a:solidFill>
                <a:srgbClr val="000000"/>
              </a:solidFill>
              <a:latin typeface="Calibri" pitchFamily="34" charset="0"/>
              <a:cs typeface="Microsoft YaHei"/>
            </a:endParaRPr>
          </a:p>
        </p:txBody>
      </p:sp>
      <p:sp>
        <p:nvSpPr>
          <p:cNvPr id="120836"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20837" name="Slide Number Placeholder 4"/>
          <p:cNvSpPr txBox="1">
            <a:spLocks noGrp="1"/>
          </p:cNvSpPr>
          <p:nvPr/>
        </p:nvSpPr>
        <p:spPr bwMode="auto">
          <a:xfrm>
            <a:off x="3884415" y="8830660"/>
            <a:ext cx="2972098" cy="464205"/>
          </a:xfrm>
          <a:prstGeom prst="rect">
            <a:avLst/>
          </a:prstGeom>
          <a:noFill/>
          <a:ln w="9525">
            <a:noFill/>
            <a:miter lim="800000"/>
            <a:headEnd/>
            <a:tailEnd/>
          </a:ln>
        </p:spPr>
        <p:txBody>
          <a:bodyPr lIns="92302" tIns="46151" rIns="92302" bIns="46151" anchor="b"/>
          <a:lstStyle/>
          <a:p>
            <a:pPr algn="r" defTabSz="923186"/>
            <a:fld id="{A081B07E-DB38-4DA2-A56F-B74AFFE9864E}" type="slidenum">
              <a:rPr lang="en-US" sz="1200">
                <a:solidFill>
                  <a:schemeClr val="tx1"/>
                </a:solidFill>
                <a:latin typeface="Calibri" pitchFamily="34" charset="0"/>
                <a:cs typeface="Microsoft YaHei"/>
              </a:rPr>
              <a:pPr algn="r" defTabSz="923186"/>
              <a:t>42</a:t>
            </a:fld>
            <a:endParaRPr lang="en-US" sz="1200">
              <a:solidFill>
                <a:schemeClr val="tx1"/>
              </a:solidFill>
              <a:latin typeface="Calibri" pitchFamily="34" charset="0"/>
              <a:cs typeface="Microsoft YaHei"/>
            </a:endParaRPr>
          </a:p>
        </p:txBody>
      </p:sp>
    </p:spTree>
    <p:extLst>
      <p:ext uri="{BB962C8B-B14F-4D97-AF65-F5344CB8AC3E}">
        <p14:creationId xmlns:p14="http://schemas.microsoft.com/office/powerpoint/2010/main" val="16098450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882" name="Text Box 2"/>
          <p:cNvSpPr>
            <a:spLocks noGrp="1" noChangeArrowheads="1"/>
          </p:cNvSpPr>
          <p:nvPr>
            <p:ph type="body"/>
          </p:nvPr>
        </p:nvSpPr>
        <p:spPr>
          <a:xfrm>
            <a:off x="759024" y="4775781"/>
            <a:ext cx="6073676" cy="4516009"/>
          </a:xfrm>
          <a:noFill/>
        </p:spPr>
        <p:txBody>
          <a:bodyPr lIns="92302" tIns="46151" rIns="92302" bIns="46151"/>
          <a:lstStyle/>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May 1, 2013</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endParaRPr lang="en-US" dirty="0">
              <a:ea typeface="Microsoft YaHei"/>
              <a:cs typeface="Microsoft YaHei"/>
            </a:endParaRP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Additional examples of names that would fail this test and consequently be recorded directly include:</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Andhra Pradesh Tourism</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Arkansas State Parks</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BC Fisheries</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Cornell Legal Aid</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Duke Human Resources</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Geoscience Australia</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National Parks and Wildlife SA    </a:t>
            </a:r>
            <a:r>
              <a:rPr lang="en-US" i="1" dirty="0">
                <a:ea typeface="Microsoft YaHei"/>
                <a:cs typeface="Microsoft YaHei"/>
              </a:rPr>
              <a:t>[SA is abbreviation for the state of South Australia]</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i="0" dirty="0">
                <a:ea typeface="Microsoft YaHei"/>
                <a:cs typeface="Microsoft YaHei"/>
              </a:rPr>
              <a:t>Nova Scotia Archives and Records Management</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i="0" dirty="0">
                <a:ea typeface="Microsoft YaHei"/>
                <a:cs typeface="Microsoft YaHei"/>
              </a:rPr>
              <a:t>Oklahoma Agritourism</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Tufts Lesbian, Gay, and Bisexual Community</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Ulster County Tourism</a:t>
            </a:r>
          </a:p>
        </p:txBody>
      </p:sp>
      <p:sp>
        <p:nvSpPr>
          <p:cNvPr id="122883" name="Text Box 3"/>
          <p:cNvSpPr txBox="1">
            <a:spLocks noChangeArrowheads="1"/>
          </p:cNvSpPr>
          <p:nvPr/>
        </p:nvSpPr>
        <p:spPr bwMode="auto">
          <a:xfrm>
            <a:off x="1489" y="0"/>
            <a:ext cx="519410" cy="302810"/>
          </a:xfrm>
          <a:prstGeom prst="rect">
            <a:avLst/>
          </a:prstGeom>
          <a:noFill/>
          <a:ln w="9525">
            <a:noFill/>
            <a:round/>
            <a:headEnd/>
            <a:tailEnd/>
          </a:ln>
        </p:spPr>
        <p:txBody>
          <a:bodyPr lIns="89158" tIns="44580" rIns="89158" bIns="44580"/>
          <a:lstStyle/>
          <a:p>
            <a:pPr defTabSz="923186">
              <a:buSzPct val="100000"/>
              <a:tabLst>
                <a:tab pos="0" algn="l"/>
                <a:tab pos="451739" algn="l"/>
                <a:tab pos="904995" algn="l"/>
                <a:tab pos="1356734" algn="l"/>
                <a:tab pos="1811505" algn="l"/>
                <a:tab pos="2264760" algn="l"/>
                <a:tab pos="2716500" algn="l"/>
                <a:tab pos="3169755" algn="l"/>
                <a:tab pos="3623010" algn="l"/>
                <a:tab pos="4074749" algn="l"/>
                <a:tab pos="4528005" algn="l"/>
                <a:tab pos="4982776" algn="l"/>
                <a:tab pos="5434515" algn="l"/>
                <a:tab pos="5887770" algn="l"/>
                <a:tab pos="6341026" algn="l"/>
                <a:tab pos="6792765" algn="l"/>
                <a:tab pos="7246020" algn="l"/>
                <a:tab pos="7697759" algn="l"/>
                <a:tab pos="8151015" algn="l"/>
                <a:tab pos="8605786" algn="l"/>
                <a:tab pos="9057525" algn="l"/>
              </a:tabLst>
            </a:pPr>
            <a:fld id="{22C59D2F-2ED4-4297-9753-062A2A1D9702}" type="slidenum">
              <a:rPr lang="en-US">
                <a:solidFill>
                  <a:srgbClr val="000000"/>
                </a:solidFill>
                <a:latin typeface="Calibri" pitchFamily="34" charset="0"/>
                <a:cs typeface="Microsoft YaHei"/>
              </a:rPr>
              <a:pPr defTabSz="923186">
                <a:buSzPct val="100000"/>
                <a:tabLst>
                  <a:tab pos="0" algn="l"/>
                  <a:tab pos="451739" algn="l"/>
                  <a:tab pos="904995" algn="l"/>
                  <a:tab pos="1356734" algn="l"/>
                  <a:tab pos="1811505" algn="l"/>
                  <a:tab pos="2264760" algn="l"/>
                  <a:tab pos="2716500" algn="l"/>
                  <a:tab pos="3169755" algn="l"/>
                  <a:tab pos="3623010" algn="l"/>
                  <a:tab pos="4074749" algn="l"/>
                  <a:tab pos="4528005" algn="l"/>
                  <a:tab pos="4982776" algn="l"/>
                  <a:tab pos="5434515" algn="l"/>
                  <a:tab pos="5887770" algn="l"/>
                  <a:tab pos="6341026" algn="l"/>
                  <a:tab pos="6792765" algn="l"/>
                  <a:tab pos="7246020" algn="l"/>
                  <a:tab pos="7697759" algn="l"/>
                  <a:tab pos="8151015" algn="l"/>
                  <a:tab pos="8605786" algn="l"/>
                  <a:tab pos="9057525" algn="l"/>
                </a:tabLst>
              </a:pPr>
              <a:t>43</a:t>
            </a:fld>
            <a:endParaRPr lang="en-US">
              <a:solidFill>
                <a:srgbClr val="000000"/>
              </a:solidFill>
              <a:latin typeface="Calibri" pitchFamily="34" charset="0"/>
              <a:cs typeface="Microsoft YaHei"/>
            </a:endParaRPr>
          </a:p>
        </p:txBody>
      </p:sp>
      <p:sp>
        <p:nvSpPr>
          <p:cNvPr id="122884"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22885" name="Slide Number Placeholder 4"/>
          <p:cNvSpPr txBox="1">
            <a:spLocks noGrp="1"/>
          </p:cNvSpPr>
          <p:nvPr/>
        </p:nvSpPr>
        <p:spPr bwMode="auto">
          <a:xfrm>
            <a:off x="3884415" y="8830660"/>
            <a:ext cx="2972098" cy="464205"/>
          </a:xfrm>
          <a:prstGeom prst="rect">
            <a:avLst/>
          </a:prstGeom>
          <a:noFill/>
          <a:ln w="9525">
            <a:noFill/>
            <a:miter lim="800000"/>
            <a:headEnd/>
            <a:tailEnd/>
          </a:ln>
        </p:spPr>
        <p:txBody>
          <a:bodyPr lIns="92302" tIns="46151" rIns="92302" bIns="46151" anchor="b"/>
          <a:lstStyle/>
          <a:p>
            <a:pPr algn="r" defTabSz="923186"/>
            <a:fld id="{1497BA90-2D0B-4754-ADE6-299A799E9105}" type="slidenum">
              <a:rPr lang="en-US" sz="1200">
                <a:solidFill>
                  <a:schemeClr val="tx1"/>
                </a:solidFill>
                <a:latin typeface="Calibri" pitchFamily="34" charset="0"/>
                <a:cs typeface="Microsoft YaHei"/>
              </a:rPr>
              <a:pPr algn="r" defTabSz="923186"/>
              <a:t>43</a:t>
            </a:fld>
            <a:endParaRPr lang="en-US" sz="1200">
              <a:solidFill>
                <a:schemeClr val="tx1"/>
              </a:solidFill>
              <a:latin typeface="Calibri" pitchFamily="34" charset="0"/>
              <a:cs typeface="Microsoft YaHei"/>
            </a:endParaRPr>
          </a:p>
        </p:txBody>
      </p:sp>
    </p:spTree>
    <p:extLst>
      <p:ext uri="{BB962C8B-B14F-4D97-AF65-F5344CB8AC3E}">
        <p14:creationId xmlns:p14="http://schemas.microsoft.com/office/powerpoint/2010/main" val="1625124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4930" name="Text Box 2"/>
          <p:cNvSpPr>
            <a:spLocks noGrp="1" noChangeArrowheads="1"/>
          </p:cNvSpPr>
          <p:nvPr>
            <p:ph type="body"/>
          </p:nvPr>
        </p:nvSpPr>
        <p:spPr>
          <a:xfrm>
            <a:off x="759023" y="4775781"/>
            <a:ext cx="5548313" cy="4516009"/>
          </a:xfrm>
          <a:noFill/>
        </p:spPr>
        <p:txBody>
          <a:bodyPr lIns="92302" tIns="46151" rIns="92302" bIns="46151"/>
          <a:lstStyle/>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May 1, 2013</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endParaRPr lang="en-US" dirty="0">
              <a:ea typeface="Microsoft YaHei"/>
              <a:cs typeface="Microsoft YaHei"/>
            </a:endParaRPr>
          </a:p>
        </p:txBody>
      </p:sp>
      <p:sp>
        <p:nvSpPr>
          <p:cNvPr id="124931" name="Text Box 3"/>
          <p:cNvSpPr txBox="1">
            <a:spLocks noChangeArrowheads="1"/>
          </p:cNvSpPr>
          <p:nvPr/>
        </p:nvSpPr>
        <p:spPr bwMode="auto">
          <a:xfrm>
            <a:off x="1490" y="1"/>
            <a:ext cx="593824" cy="379665"/>
          </a:xfrm>
          <a:prstGeom prst="rect">
            <a:avLst/>
          </a:prstGeom>
          <a:noFill/>
          <a:ln w="9525">
            <a:noFill/>
            <a:round/>
            <a:headEnd/>
            <a:tailEnd/>
          </a:ln>
        </p:spPr>
        <p:txBody>
          <a:bodyPr lIns="89158" tIns="44580" rIns="89158" bIns="44580"/>
          <a:lstStyle/>
          <a:p>
            <a:pPr defTabSz="923186">
              <a:buSzPct val="100000"/>
              <a:tabLst>
                <a:tab pos="0" algn="l"/>
                <a:tab pos="451739" algn="l"/>
                <a:tab pos="904995" algn="l"/>
                <a:tab pos="1356734" algn="l"/>
                <a:tab pos="1811505" algn="l"/>
                <a:tab pos="2264760" algn="l"/>
                <a:tab pos="2716500" algn="l"/>
                <a:tab pos="3169755" algn="l"/>
                <a:tab pos="3623010" algn="l"/>
                <a:tab pos="4074749" algn="l"/>
                <a:tab pos="4528005" algn="l"/>
                <a:tab pos="4982776" algn="l"/>
                <a:tab pos="5434515" algn="l"/>
                <a:tab pos="5887770" algn="l"/>
                <a:tab pos="6341026" algn="l"/>
                <a:tab pos="6792765" algn="l"/>
                <a:tab pos="7246020" algn="l"/>
                <a:tab pos="7697759" algn="l"/>
                <a:tab pos="8151015" algn="l"/>
                <a:tab pos="8605786" algn="l"/>
                <a:tab pos="9057525" algn="l"/>
              </a:tabLst>
            </a:pPr>
            <a:fld id="{4E03FBEF-36CC-4EA0-8B56-63C7D2A70DAD}" type="slidenum">
              <a:rPr lang="en-US">
                <a:solidFill>
                  <a:srgbClr val="000000"/>
                </a:solidFill>
                <a:latin typeface="Calibri" pitchFamily="34" charset="0"/>
                <a:cs typeface="Microsoft YaHei"/>
              </a:rPr>
              <a:pPr defTabSz="923186">
                <a:buSzPct val="100000"/>
                <a:tabLst>
                  <a:tab pos="0" algn="l"/>
                  <a:tab pos="451739" algn="l"/>
                  <a:tab pos="904995" algn="l"/>
                  <a:tab pos="1356734" algn="l"/>
                  <a:tab pos="1811505" algn="l"/>
                  <a:tab pos="2264760" algn="l"/>
                  <a:tab pos="2716500" algn="l"/>
                  <a:tab pos="3169755" algn="l"/>
                  <a:tab pos="3623010" algn="l"/>
                  <a:tab pos="4074749" algn="l"/>
                  <a:tab pos="4528005" algn="l"/>
                  <a:tab pos="4982776" algn="l"/>
                  <a:tab pos="5434515" algn="l"/>
                  <a:tab pos="5887770" algn="l"/>
                  <a:tab pos="6341026" algn="l"/>
                  <a:tab pos="6792765" algn="l"/>
                  <a:tab pos="7246020" algn="l"/>
                  <a:tab pos="7697759" algn="l"/>
                  <a:tab pos="8151015" algn="l"/>
                  <a:tab pos="8605786" algn="l"/>
                  <a:tab pos="9057525" algn="l"/>
                </a:tabLst>
              </a:pPr>
              <a:t>44</a:t>
            </a:fld>
            <a:endParaRPr lang="en-US">
              <a:solidFill>
                <a:srgbClr val="000000"/>
              </a:solidFill>
              <a:latin typeface="Calibri" pitchFamily="34" charset="0"/>
              <a:cs typeface="Microsoft YaHei"/>
            </a:endParaRPr>
          </a:p>
        </p:txBody>
      </p:sp>
      <p:sp>
        <p:nvSpPr>
          <p:cNvPr id="124932"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24933" name="Slide Number Placeholder 4"/>
          <p:cNvSpPr txBox="1">
            <a:spLocks noGrp="1"/>
          </p:cNvSpPr>
          <p:nvPr/>
        </p:nvSpPr>
        <p:spPr bwMode="auto">
          <a:xfrm>
            <a:off x="3884415" y="8830660"/>
            <a:ext cx="2972098" cy="464205"/>
          </a:xfrm>
          <a:prstGeom prst="rect">
            <a:avLst/>
          </a:prstGeom>
          <a:noFill/>
          <a:ln w="9525">
            <a:noFill/>
            <a:miter lim="800000"/>
            <a:headEnd/>
            <a:tailEnd/>
          </a:ln>
        </p:spPr>
        <p:txBody>
          <a:bodyPr lIns="92302" tIns="46151" rIns="92302" bIns="46151" anchor="b"/>
          <a:lstStyle/>
          <a:p>
            <a:pPr algn="r" defTabSz="923186"/>
            <a:fld id="{4123FE2E-729B-41D7-8D43-6A0786B19AEE}" type="slidenum">
              <a:rPr lang="en-US" sz="1200">
                <a:solidFill>
                  <a:schemeClr val="tx1"/>
                </a:solidFill>
                <a:latin typeface="Calibri" pitchFamily="34" charset="0"/>
                <a:cs typeface="Microsoft YaHei"/>
              </a:rPr>
              <a:pPr algn="r" defTabSz="923186"/>
              <a:t>44</a:t>
            </a:fld>
            <a:endParaRPr lang="en-US" sz="1200">
              <a:solidFill>
                <a:schemeClr val="tx1"/>
              </a:solidFill>
              <a:latin typeface="Calibri" pitchFamily="34" charset="0"/>
              <a:cs typeface="Microsoft YaHei"/>
            </a:endParaRPr>
          </a:p>
        </p:txBody>
      </p:sp>
    </p:spTree>
    <p:extLst>
      <p:ext uri="{BB962C8B-B14F-4D97-AF65-F5344CB8AC3E}">
        <p14:creationId xmlns:p14="http://schemas.microsoft.com/office/powerpoint/2010/main" val="2719961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978" name="Text Box 2"/>
          <p:cNvSpPr>
            <a:spLocks noGrp="1" noChangeArrowheads="1"/>
          </p:cNvSpPr>
          <p:nvPr>
            <p:ph type="body"/>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August 12, 2019: added a few additional examples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The name of these bodies include more than just the field of study, so RDA 11.2.2.14.5 would not apply. N</a:t>
            </a:r>
            <a:r>
              <a:rPr lang="en-US" dirty="0"/>
              <a:t>one of these are included in</a:t>
            </a:r>
            <a:r>
              <a:rPr lang="en-US" baseline="0" dirty="0"/>
              <a:t> RDA 11.2.2.14.6</a:t>
            </a:r>
            <a:r>
              <a:rPr lang="en-US" dirty="0"/>
              <a:t> because they do not include the entire name of the higher body (i.e. Rutgers University).</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Other examples of Rutgers</a:t>
            </a:r>
            <a:r>
              <a:rPr lang="en-US" baseline="0" dirty="0">
                <a:ea typeface="Microsoft YaHei"/>
                <a:cs typeface="Microsoft YaHei"/>
              </a:rPr>
              <a:t> units that are entered directly:</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baseline="0"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aseline="0" dirty="0">
                <a:ea typeface="Microsoft YaHei"/>
                <a:cs typeface="Microsoft YaHei"/>
              </a:rPr>
              <a:t>110 2_ Alan M. Voorhees Transportation Center</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baseline="0"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aseline="0" dirty="0">
                <a:ea typeface="Microsoft YaHei"/>
                <a:cs typeface="Microsoft YaHei"/>
              </a:rPr>
              <a:t>110 2_ </a:t>
            </a:r>
            <a:r>
              <a:rPr lang="en-US" baseline="0" dirty="0" err="1">
                <a:ea typeface="Microsoft YaHei"/>
                <a:cs typeface="Microsoft YaHei"/>
              </a:rPr>
              <a:t>Bloustein</a:t>
            </a:r>
            <a:r>
              <a:rPr lang="en-US" baseline="0" dirty="0">
                <a:ea typeface="Microsoft YaHei"/>
                <a:cs typeface="Microsoft YaHei"/>
              </a:rPr>
              <a:t> Center for Survey Research</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baseline="0"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aseline="0" dirty="0">
                <a:ea typeface="Microsoft YaHei"/>
                <a:cs typeface="Microsoft YaHei"/>
              </a:rPr>
              <a:t>110 2_ Douglass College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baseline="0"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aseline="0" dirty="0">
                <a:ea typeface="Microsoft YaHei"/>
                <a:cs typeface="Microsoft YaHei"/>
              </a:rPr>
              <a:t>110 2_ Robert Wood Johnson Medical School</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baseline="0"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aseline="0" dirty="0">
                <a:ea typeface="Microsoft YaHei"/>
                <a:cs typeface="Microsoft YaHei"/>
              </a:rPr>
              <a:t>110 2_ Waksman Institute of Microbiology</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baseline="0"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p:txBody>
      </p:sp>
      <p:sp>
        <p:nvSpPr>
          <p:cNvPr id="126979" name="Text Box 3"/>
          <p:cNvSpPr txBox="1">
            <a:spLocks noChangeArrowheads="1"/>
          </p:cNvSpPr>
          <p:nvPr/>
        </p:nvSpPr>
        <p:spPr bwMode="auto">
          <a:xfrm>
            <a:off x="1489" y="0"/>
            <a:ext cx="519410"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AFDA4EE4-6983-4FF7-A5BC-8DD322EEBC1A}"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45</a:t>
            </a:fld>
            <a:endParaRPr lang="en-US">
              <a:solidFill>
                <a:srgbClr val="000000"/>
              </a:solidFill>
              <a:latin typeface="Calibri" pitchFamily="34" charset="0"/>
              <a:cs typeface="Microsoft YaHei"/>
            </a:endParaRPr>
          </a:p>
        </p:txBody>
      </p:sp>
      <p:sp>
        <p:nvSpPr>
          <p:cNvPr id="126980"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26981"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DFD37190-FD12-418D-A36C-E1D9A375D3CF}"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45</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3826799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Text Box 2"/>
          <p:cNvSpPr>
            <a:spLocks noGrp="1" noChangeArrowheads="1"/>
          </p:cNvSpPr>
          <p:nvPr>
            <p:ph type="body"/>
          </p:nvPr>
        </p:nvSpPr>
        <p:spPr>
          <a:xfrm>
            <a:off x="759023" y="4775781"/>
            <a:ext cx="5728395"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May 1, 2013</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This type only applies to non-governmental bodies.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RDA 11.2.2.14.6</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Distinguish cases in which the subordinate body’s name includes the names of higher bodies from cases in which the names of higher bodies appear only in association with the subordinate body’s name.</a:t>
            </a:r>
          </a:p>
        </p:txBody>
      </p:sp>
      <p:sp>
        <p:nvSpPr>
          <p:cNvPr id="129027" name="Text Box 3"/>
          <p:cNvSpPr txBox="1">
            <a:spLocks noChangeArrowheads="1"/>
          </p:cNvSpPr>
          <p:nvPr/>
        </p:nvSpPr>
        <p:spPr bwMode="auto">
          <a:xfrm>
            <a:off x="1489" y="0"/>
            <a:ext cx="519410"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007BC701-DF6E-4128-AAAA-3F243B5470C8}"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46</a:t>
            </a:fld>
            <a:endParaRPr lang="en-US">
              <a:solidFill>
                <a:srgbClr val="000000"/>
              </a:solidFill>
              <a:latin typeface="Calibri" pitchFamily="34" charset="0"/>
              <a:cs typeface="Microsoft YaHei"/>
            </a:endParaRPr>
          </a:p>
        </p:txBody>
      </p:sp>
      <p:sp>
        <p:nvSpPr>
          <p:cNvPr id="129028"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29029"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8B2C95E-BB80-45E8-ABEF-7608A9669F6A}"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46</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41886421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Text Box 2"/>
          <p:cNvSpPr>
            <a:spLocks noGrp="1" noChangeArrowheads="1"/>
          </p:cNvSpPr>
          <p:nvPr>
            <p:ph type="body"/>
          </p:nvPr>
        </p:nvSpPr>
        <p:spPr>
          <a:xfrm>
            <a:off x="759024" y="4775781"/>
            <a:ext cx="5652492" cy="4516009"/>
          </a:xfrm>
          <a:noFill/>
        </p:spPr>
        <p:txBody>
          <a:bodyPr lIns="92302" tIns="46151" rIns="92302" bIns="46151"/>
          <a:lstStyle/>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March 5, 2019: added conference example to names that fail the test and</a:t>
            </a:r>
            <a:r>
              <a:rPr lang="en-US" baseline="0" dirty="0">
                <a:ea typeface="Microsoft YaHei"/>
                <a:cs typeface="Microsoft YaHei"/>
              </a:rPr>
              <a:t> added the entire names of the higher body</a:t>
            </a:r>
            <a:endParaRPr lang="en-US" dirty="0">
              <a:ea typeface="Microsoft YaHei"/>
              <a:cs typeface="Microsoft YaHei"/>
            </a:endParaRP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endParaRPr lang="en-US" dirty="0">
              <a:ea typeface="Microsoft YaHei"/>
              <a:cs typeface="Microsoft YaHei"/>
            </a:endParaRP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LC-PCC PS: The term "includes" in the instruction applies to any linguistic relationship between the name of the body and its parent (higher or related) body, not just to those shown in the examples for the instruction.  The phrase "entire name" is the preferred name of the higher or related body, not necessarily the complete authorized access point of that body. For example, disregard additions to the preferred name or the fact that the higher or related body may be subordinate to another body.</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endParaRPr lang="en-US" dirty="0">
              <a:ea typeface="Microsoft YaHei"/>
              <a:cs typeface="Microsoft YaHei"/>
            </a:endParaRP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Names that fail this test and would be recorded directly include:</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BBC Symphony Orchestra (entire name of the higher body = </a:t>
            </a:r>
            <a:r>
              <a:rPr lang="en-US" dirty="0"/>
              <a:t>British Broadcasting Corporation)</a:t>
            </a:r>
            <a:endParaRPr lang="en-US" dirty="0">
              <a:ea typeface="Microsoft YaHei"/>
              <a:cs typeface="Microsoft YaHei"/>
            </a:endParaRP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CU-Boulder Alumni Association (entire name of the higher body = </a:t>
            </a:r>
            <a:r>
              <a:rPr lang="en-US" dirty="0"/>
              <a:t>University of Colorado Boulder)</a:t>
            </a:r>
            <a:endParaRPr lang="en-US" dirty="0">
              <a:ea typeface="Microsoft YaHei"/>
              <a:cs typeface="Microsoft YaHei"/>
            </a:endParaRP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Friends of the Corcoran (entire name of the higher body = </a:t>
            </a:r>
            <a:r>
              <a:rPr lang="en-US" dirty="0"/>
              <a:t>Corcoran Gallery of Art)</a:t>
            </a:r>
            <a:endParaRPr lang="en-US" dirty="0">
              <a:ea typeface="Microsoft YaHei"/>
              <a:cs typeface="Microsoft YaHei"/>
            </a:endParaRP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Annual Meeting of FOIM (entire name of the higher body = </a:t>
            </a:r>
            <a:r>
              <a:rPr lang="en-US" dirty="0"/>
              <a:t>Fellowship of Indian Missiologists)</a:t>
            </a:r>
            <a:endParaRPr lang="en-US" dirty="0">
              <a:ea typeface="Microsoft YaHei"/>
              <a:cs typeface="Microsoft YaHei"/>
            </a:endParaRP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endParaRPr lang="en-US" dirty="0">
              <a:ea typeface="Microsoft YaHei"/>
              <a:cs typeface="Microsoft YaHei"/>
            </a:endParaRP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ea typeface="Microsoft YaHei"/>
                <a:cs typeface="Microsoft YaHei"/>
              </a:rPr>
              <a:t>If the authorized access point for the higher or related body includes an addition to the name, include that: in this example, the geographic location is added.  </a:t>
            </a:r>
          </a:p>
        </p:txBody>
      </p:sp>
      <p:sp>
        <p:nvSpPr>
          <p:cNvPr id="131075" name="Text Box 3"/>
          <p:cNvSpPr txBox="1">
            <a:spLocks noChangeArrowheads="1"/>
          </p:cNvSpPr>
          <p:nvPr/>
        </p:nvSpPr>
        <p:spPr bwMode="auto">
          <a:xfrm>
            <a:off x="1489" y="1"/>
            <a:ext cx="444996" cy="379665"/>
          </a:xfrm>
          <a:prstGeom prst="rect">
            <a:avLst/>
          </a:prstGeom>
          <a:noFill/>
          <a:ln w="9525">
            <a:noFill/>
            <a:round/>
            <a:headEnd/>
            <a:tailEnd/>
          </a:ln>
        </p:spPr>
        <p:txBody>
          <a:bodyPr lIns="89158" tIns="44580" rIns="89158" bIns="44580"/>
          <a:lstStyle/>
          <a:p>
            <a:pPr defTabSz="923186">
              <a:buSzPct val="100000"/>
              <a:tabLst>
                <a:tab pos="0" algn="l"/>
                <a:tab pos="451739" algn="l"/>
                <a:tab pos="904995" algn="l"/>
                <a:tab pos="1356734" algn="l"/>
                <a:tab pos="1811505" algn="l"/>
                <a:tab pos="2264760" algn="l"/>
                <a:tab pos="2716500" algn="l"/>
                <a:tab pos="3169755" algn="l"/>
                <a:tab pos="3623010" algn="l"/>
                <a:tab pos="4074749" algn="l"/>
                <a:tab pos="4528005" algn="l"/>
                <a:tab pos="4982776" algn="l"/>
                <a:tab pos="5434515" algn="l"/>
                <a:tab pos="5887770" algn="l"/>
                <a:tab pos="6341026" algn="l"/>
                <a:tab pos="6792765" algn="l"/>
                <a:tab pos="7246020" algn="l"/>
                <a:tab pos="7697759" algn="l"/>
                <a:tab pos="8151015" algn="l"/>
                <a:tab pos="8605786" algn="l"/>
                <a:tab pos="9057525" algn="l"/>
              </a:tabLst>
            </a:pPr>
            <a:fld id="{B665BF33-CD5B-4F69-B297-3D2C3281A31A}" type="slidenum">
              <a:rPr lang="en-US">
                <a:solidFill>
                  <a:srgbClr val="000000"/>
                </a:solidFill>
                <a:latin typeface="Calibri" pitchFamily="34" charset="0"/>
                <a:cs typeface="Microsoft YaHei"/>
              </a:rPr>
              <a:pPr defTabSz="923186">
                <a:buSzPct val="100000"/>
                <a:tabLst>
                  <a:tab pos="0" algn="l"/>
                  <a:tab pos="451739" algn="l"/>
                  <a:tab pos="904995" algn="l"/>
                  <a:tab pos="1356734" algn="l"/>
                  <a:tab pos="1811505" algn="l"/>
                  <a:tab pos="2264760" algn="l"/>
                  <a:tab pos="2716500" algn="l"/>
                  <a:tab pos="3169755" algn="l"/>
                  <a:tab pos="3623010" algn="l"/>
                  <a:tab pos="4074749" algn="l"/>
                  <a:tab pos="4528005" algn="l"/>
                  <a:tab pos="4982776" algn="l"/>
                  <a:tab pos="5434515" algn="l"/>
                  <a:tab pos="5887770" algn="l"/>
                  <a:tab pos="6341026" algn="l"/>
                  <a:tab pos="6792765" algn="l"/>
                  <a:tab pos="7246020" algn="l"/>
                  <a:tab pos="7697759" algn="l"/>
                  <a:tab pos="8151015" algn="l"/>
                  <a:tab pos="8605786" algn="l"/>
                  <a:tab pos="9057525" algn="l"/>
                </a:tabLst>
              </a:pPr>
              <a:t>47</a:t>
            </a:fld>
            <a:endParaRPr lang="en-US">
              <a:solidFill>
                <a:srgbClr val="000000"/>
              </a:solidFill>
              <a:latin typeface="Calibri" pitchFamily="34" charset="0"/>
              <a:cs typeface="Microsoft YaHei"/>
            </a:endParaRPr>
          </a:p>
        </p:txBody>
      </p:sp>
      <p:sp>
        <p:nvSpPr>
          <p:cNvPr id="131076"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31077" name="Slide Number Placeholder 4"/>
          <p:cNvSpPr txBox="1">
            <a:spLocks noGrp="1"/>
          </p:cNvSpPr>
          <p:nvPr/>
        </p:nvSpPr>
        <p:spPr bwMode="auto">
          <a:xfrm>
            <a:off x="3884415" y="8830660"/>
            <a:ext cx="2972098" cy="464205"/>
          </a:xfrm>
          <a:prstGeom prst="rect">
            <a:avLst/>
          </a:prstGeom>
          <a:noFill/>
          <a:ln w="9525">
            <a:noFill/>
            <a:miter lim="800000"/>
            <a:headEnd/>
            <a:tailEnd/>
          </a:ln>
        </p:spPr>
        <p:txBody>
          <a:bodyPr lIns="92302" tIns="46151" rIns="92302" bIns="46151" anchor="b"/>
          <a:lstStyle/>
          <a:p>
            <a:pPr algn="r" defTabSz="923186"/>
            <a:fld id="{7DE3C4EC-4BFC-4C6E-BFD3-0D51C6E9C7B1}" type="slidenum">
              <a:rPr lang="en-US" sz="1200">
                <a:solidFill>
                  <a:schemeClr val="tx1"/>
                </a:solidFill>
                <a:latin typeface="Calibri" pitchFamily="34" charset="0"/>
                <a:cs typeface="Microsoft YaHei"/>
              </a:rPr>
              <a:pPr algn="r" defTabSz="923186"/>
              <a:t>47</a:t>
            </a:fld>
            <a:endParaRPr lang="en-US" sz="1200">
              <a:solidFill>
                <a:schemeClr val="tx1"/>
              </a:solidFill>
              <a:latin typeface="Calibri" pitchFamily="34" charset="0"/>
              <a:cs typeface="Microsoft YaHei"/>
            </a:endParaRPr>
          </a:p>
        </p:txBody>
      </p:sp>
    </p:spTree>
    <p:extLst>
      <p:ext uri="{BB962C8B-B14F-4D97-AF65-F5344CB8AC3E}">
        <p14:creationId xmlns:p14="http://schemas.microsoft.com/office/powerpoint/2010/main" val="28949750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22" name="Text Box 2"/>
          <p:cNvSpPr>
            <a:spLocks noGrp="1" noChangeArrowheads="1"/>
          </p:cNvSpPr>
          <p:nvPr>
            <p:ph type="body"/>
          </p:nvPr>
        </p:nvSpPr>
        <p:spPr>
          <a:xfrm>
            <a:off x="759024" y="4775781"/>
            <a:ext cx="5652492" cy="4516009"/>
          </a:xfrm>
          <a:noFill/>
        </p:spPr>
        <p:txBody>
          <a:bodyPr lIns="92302" tIns="46151" rIns="92302" bIns="46151"/>
          <a:lstStyle/>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t>February 24, 2014</a:t>
            </a:r>
            <a:endParaRPr lang="en-US" dirty="0">
              <a:ea typeface="Microsoft YaHei"/>
              <a:cs typeface="Microsoft YaHei"/>
            </a:endParaRPr>
          </a:p>
        </p:txBody>
      </p:sp>
      <p:sp>
        <p:nvSpPr>
          <p:cNvPr id="133123" name="Text Box 3"/>
          <p:cNvSpPr txBox="1">
            <a:spLocks noChangeArrowheads="1"/>
          </p:cNvSpPr>
          <p:nvPr/>
        </p:nvSpPr>
        <p:spPr bwMode="auto">
          <a:xfrm>
            <a:off x="1489" y="1"/>
            <a:ext cx="444996" cy="379665"/>
          </a:xfrm>
          <a:prstGeom prst="rect">
            <a:avLst/>
          </a:prstGeom>
          <a:noFill/>
          <a:ln w="9525">
            <a:noFill/>
            <a:round/>
            <a:headEnd/>
            <a:tailEnd/>
          </a:ln>
        </p:spPr>
        <p:txBody>
          <a:bodyPr lIns="89158" tIns="44580" rIns="89158" bIns="44580"/>
          <a:lstStyle/>
          <a:p>
            <a:pPr defTabSz="923186">
              <a:buSzPct val="100000"/>
              <a:tabLst>
                <a:tab pos="0" algn="l"/>
                <a:tab pos="451739" algn="l"/>
                <a:tab pos="904995" algn="l"/>
                <a:tab pos="1356734" algn="l"/>
                <a:tab pos="1811505" algn="l"/>
                <a:tab pos="2264760" algn="l"/>
                <a:tab pos="2716500" algn="l"/>
                <a:tab pos="3169755" algn="l"/>
                <a:tab pos="3623010" algn="l"/>
                <a:tab pos="4074749" algn="l"/>
                <a:tab pos="4528005" algn="l"/>
                <a:tab pos="4982776" algn="l"/>
                <a:tab pos="5434515" algn="l"/>
                <a:tab pos="5887770" algn="l"/>
                <a:tab pos="6341026" algn="l"/>
                <a:tab pos="6792765" algn="l"/>
                <a:tab pos="7246020" algn="l"/>
                <a:tab pos="7697759" algn="l"/>
                <a:tab pos="8151015" algn="l"/>
                <a:tab pos="8605786" algn="l"/>
                <a:tab pos="9057525" algn="l"/>
              </a:tabLst>
            </a:pPr>
            <a:fld id="{2324E9CA-24A9-4954-A15E-5A1989DC8C0E}" type="slidenum">
              <a:rPr lang="en-US">
                <a:solidFill>
                  <a:srgbClr val="000000"/>
                </a:solidFill>
                <a:latin typeface="Calibri" pitchFamily="34" charset="0"/>
                <a:cs typeface="Microsoft YaHei"/>
              </a:rPr>
              <a:pPr defTabSz="923186">
                <a:buSzPct val="100000"/>
                <a:tabLst>
                  <a:tab pos="0" algn="l"/>
                  <a:tab pos="451739" algn="l"/>
                  <a:tab pos="904995" algn="l"/>
                  <a:tab pos="1356734" algn="l"/>
                  <a:tab pos="1811505" algn="l"/>
                  <a:tab pos="2264760" algn="l"/>
                  <a:tab pos="2716500" algn="l"/>
                  <a:tab pos="3169755" algn="l"/>
                  <a:tab pos="3623010" algn="l"/>
                  <a:tab pos="4074749" algn="l"/>
                  <a:tab pos="4528005" algn="l"/>
                  <a:tab pos="4982776" algn="l"/>
                  <a:tab pos="5434515" algn="l"/>
                  <a:tab pos="5887770" algn="l"/>
                  <a:tab pos="6341026" algn="l"/>
                  <a:tab pos="6792765" algn="l"/>
                  <a:tab pos="7246020" algn="l"/>
                  <a:tab pos="7697759" algn="l"/>
                  <a:tab pos="8151015" algn="l"/>
                  <a:tab pos="8605786" algn="l"/>
                  <a:tab pos="9057525" algn="l"/>
                </a:tabLst>
              </a:pPr>
              <a:t>48</a:t>
            </a:fld>
            <a:endParaRPr lang="en-US">
              <a:solidFill>
                <a:srgbClr val="000000"/>
              </a:solidFill>
              <a:latin typeface="Calibri" pitchFamily="34" charset="0"/>
              <a:cs typeface="Microsoft YaHei"/>
            </a:endParaRPr>
          </a:p>
        </p:txBody>
      </p:sp>
      <p:sp>
        <p:nvSpPr>
          <p:cNvPr id="133124"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33125" name="Slide Number Placeholder 4"/>
          <p:cNvSpPr txBox="1">
            <a:spLocks noGrp="1"/>
          </p:cNvSpPr>
          <p:nvPr/>
        </p:nvSpPr>
        <p:spPr bwMode="auto">
          <a:xfrm>
            <a:off x="3884415" y="8830660"/>
            <a:ext cx="2972098" cy="464205"/>
          </a:xfrm>
          <a:prstGeom prst="rect">
            <a:avLst/>
          </a:prstGeom>
          <a:noFill/>
          <a:ln w="9525">
            <a:noFill/>
            <a:miter lim="800000"/>
            <a:headEnd/>
            <a:tailEnd/>
          </a:ln>
        </p:spPr>
        <p:txBody>
          <a:bodyPr lIns="92302" tIns="46151" rIns="92302" bIns="46151" anchor="b"/>
          <a:lstStyle/>
          <a:p>
            <a:pPr algn="r" defTabSz="923186"/>
            <a:fld id="{454F3983-5EE6-4311-8FDE-0C1B53FAA7A4}" type="slidenum">
              <a:rPr lang="en-US" sz="1200">
                <a:solidFill>
                  <a:schemeClr val="tx1"/>
                </a:solidFill>
                <a:latin typeface="Calibri" pitchFamily="34" charset="0"/>
                <a:cs typeface="Microsoft YaHei"/>
              </a:rPr>
              <a:pPr algn="r" defTabSz="923186"/>
              <a:t>48</a:t>
            </a:fld>
            <a:endParaRPr lang="en-US" sz="1200">
              <a:solidFill>
                <a:schemeClr val="tx1"/>
              </a:solidFill>
              <a:latin typeface="Calibri" pitchFamily="34" charset="0"/>
              <a:cs typeface="Microsoft YaHei"/>
            </a:endParaRPr>
          </a:p>
        </p:txBody>
      </p:sp>
    </p:spTree>
    <p:extLst>
      <p:ext uri="{BB962C8B-B14F-4D97-AF65-F5344CB8AC3E}">
        <p14:creationId xmlns:p14="http://schemas.microsoft.com/office/powerpoint/2010/main" val="39342722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Text Box 2"/>
          <p:cNvSpPr>
            <a:spLocks noGrp="1" noChangeArrowheads="1"/>
          </p:cNvSpPr>
          <p:nvPr>
            <p:ph type="body"/>
          </p:nvPr>
        </p:nvSpPr>
        <p:spPr>
          <a:xfrm>
            <a:off x="759024" y="4775781"/>
            <a:ext cx="5652492" cy="4516009"/>
          </a:xfrm>
          <a:noFill/>
        </p:spPr>
        <p:txBody>
          <a:bodyPr lIns="92302" tIns="46151" rIns="92302" bIns="46151"/>
          <a:lstStyle/>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dirty="0"/>
              <a:t>March 5, 2019: corrected form of University of Colorado Boulder; added speaker note, added third example</a:t>
            </a: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endParaRPr lang="en-US" dirty="0">
              <a:ea typeface="Microsoft YaHei"/>
              <a:cs typeface="Microsoft YaHei"/>
            </a:endParaRPr>
          </a:p>
          <a:p>
            <a:pPr defTabSz="873161">
              <a:spcBef>
                <a:spcPts val="418"/>
              </a:spcBef>
              <a:tabLst>
                <a:tab pos="0" algn="l"/>
                <a:tab pos="427485" algn="l"/>
                <a:tab pos="856486" algn="l"/>
                <a:tab pos="1283971" algn="l"/>
                <a:tab pos="1712971" algn="l"/>
                <a:tab pos="2141972" algn="l"/>
                <a:tab pos="2569457" algn="l"/>
                <a:tab pos="2998458" algn="l"/>
                <a:tab pos="3427459" algn="l"/>
                <a:tab pos="3854944" algn="l"/>
                <a:tab pos="4283944" algn="l"/>
                <a:tab pos="4712945" algn="l"/>
                <a:tab pos="5140430" algn="l"/>
                <a:tab pos="5569430" algn="l"/>
                <a:tab pos="5998432" algn="l"/>
                <a:tab pos="6425916" algn="l"/>
                <a:tab pos="6854917" algn="l"/>
                <a:tab pos="7282402" algn="l"/>
                <a:tab pos="7711403" algn="l"/>
                <a:tab pos="8140403" algn="l"/>
                <a:tab pos="8567888" algn="l"/>
              </a:tabLst>
            </a:pPr>
            <a:r>
              <a:rPr lang="en-US" sz="1100" dirty="0"/>
              <a:t>In the second example, the University is a related body, not a higher body.  Alumni associations are generally not controlled by their universities.  They fit the “related” part of “higher or related body”.</a:t>
            </a:r>
            <a:endParaRPr lang="en-US" dirty="0">
              <a:ea typeface="Microsoft YaHei"/>
              <a:cs typeface="Microsoft YaHei"/>
            </a:endParaRPr>
          </a:p>
        </p:txBody>
      </p:sp>
      <p:sp>
        <p:nvSpPr>
          <p:cNvPr id="135171" name="Text Box 3"/>
          <p:cNvSpPr txBox="1">
            <a:spLocks noChangeArrowheads="1"/>
          </p:cNvSpPr>
          <p:nvPr/>
        </p:nvSpPr>
        <p:spPr bwMode="auto">
          <a:xfrm>
            <a:off x="1489" y="1"/>
            <a:ext cx="444996" cy="379665"/>
          </a:xfrm>
          <a:prstGeom prst="rect">
            <a:avLst/>
          </a:prstGeom>
          <a:noFill/>
          <a:ln w="9525">
            <a:noFill/>
            <a:round/>
            <a:headEnd/>
            <a:tailEnd/>
          </a:ln>
        </p:spPr>
        <p:txBody>
          <a:bodyPr lIns="89158" tIns="44580" rIns="89158" bIns="44580"/>
          <a:lstStyle/>
          <a:p>
            <a:pPr defTabSz="923186">
              <a:buSzPct val="100000"/>
              <a:tabLst>
                <a:tab pos="0" algn="l"/>
                <a:tab pos="451739" algn="l"/>
                <a:tab pos="904995" algn="l"/>
                <a:tab pos="1356734" algn="l"/>
                <a:tab pos="1811505" algn="l"/>
                <a:tab pos="2264760" algn="l"/>
                <a:tab pos="2716500" algn="l"/>
                <a:tab pos="3169755" algn="l"/>
                <a:tab pos="3623010" algn="l"/>
                <a:tab pos="4074749" algn="l"/>
                <a:tab pos="4528005" algn="l"/>
                <a:tab pos="4982776" algn="l"/>
                <a:tab pos="5434515" algn="l"/>
                <a:tab pos="5887770" algn="l"/>
                <a:tab pos="6341026" algn="l"/>
                <a:tab pos="6792765" algn="l"/>
                <a:tab pos="7246020" algn="l"/>
                <a:tab pos="7697759" algn="l"/>
                <a:tab pos="8151015" algn="l"/>
                <a:tab pos="8605786" algn="l"/>
                <a:tab pos="9057525" algn="l"/>
              </a:tabLst>
            </a:pPr>
            <a:fld id="{C66B9E93-97E3-4D61-A3C6-E1B921BA5445}" type="slidenum">
              <a:rPr lang="en-US">
                <a:solidFill>
                  <a:srgbClr val="000000"/>
                </a:solidFill>
                <a:latin typeface="Calibri" pitchFamily="34" charset="0"/>
                <a:cs typeface="Microsoft YaHei"/>
              </a:rPr>
              <a:pPr defTabSz="923186">
                <a:buSzPct val="100000"/>
                <a:tabLst>
                  <a:tab pos="0" algn="l"/>
                  <a:tab pos="451739" algn="l"/>
                  <a:tab pos="904995" algn="l"/>
                  <a:tab pos="1356734" algn="l"/>
                  <a:tab pos="1811505" algn="l"/>
                  <a:tab pos="2264760" algn="l"/>
                  <a:tab pos="2716500" algn="l"/>
                  <a:tab pos="3169755" algn="l"/>
                  <a:tab pos="3623010" algn="l"/>
                  <a:tab pos="4074749" algn="l"/>
                  <a:tab pos="4528005" algn="l"/>
                  <a:tab pos="4982776" algn="l"/>
                  <a:tab pos="5434515" algn="l"/>
                  <a:tab pos="5887770" algn="l"/>
                  <a:tab pos="6341026" algn="l"/>
                  <a:tab pos="6792765" algn="l"/>
                  <a:tab pos="7246020" algn="l"/>
                  <a:tab pos="7697759" algn="l"/>
                  <a:tab pos="8151015" algn="l"/>
                  <a:tab pos="8605786" algn="l"/>
                  <a:tab pos="9057525" algn="l"/>
                </a:tabLst>
              </a:pPr>
              <a:t>49</a:t>
            </a:fld>
            <a:endParaRPr lang="en-US">
              <a:solidFill>
                <a:srgbClr val="000000"/>
              </a:solidFill>
              <a:latin typeface="Calibri" pitchFamily="34" charset="0"/>
              <a:cs typeface="Microsoft YaHei"/>
            </a:endParaRPr>
          </a:p>
        </p:txBody>
      </p:sp>
      <p:sp>
        <p:nvSpPr>
          <p:cNvPr id="135172"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35173" name="Slide Number Placeholder 4"/>
          <p:cNvSpPr txBox="1">
            <a:spLocks noGrp="1"/>
          </p:cNvSpPr>
          <p:nvPr/>
        </p:nvSpPr>
        <p:spPr bwMode="auto">
          <a:xfrm>
            <a:off x="3884415" y="8830660"/>
            <a:ext cx="2972098" cy="464205"/>
          </a:xfrm>
          <a:prstGeom prst="rect">
            <a:avLst/>
          </a:prstGeom>
          <a:noFill/>
          <a:ln w="9525">
            <a:noFill/>
            <a:miter lim="800000"/>
            <a:headEnd/>
            <a:tailEnd/>
          </a:ln>
        </p:spPr>
        <p:txBody>
          <a:bodyPr lIns="92302" tIns="46151" rIns="92302" bIns="46151" anchor="b"/>
          <a:lstStyle/>
          <a:p>
            <a:pPr algn="r" defTabSz="923186"/>
            <a:fld id="{BEEB0A6A-CAC6-4B56-AFB1-9A7234C4DCD6}" type="slidenum">
              <a:rPr lang="en-US" sz="1200">
                <a:solidFill>
                  <a:schemeClr val="tx1"/>
                </a:solidFill>
                <a:latin typeface="Calibri" pitchFamily="34" charset="0"/>
                <a:cs typeface="Microsoft YaHei"/>
              </a:rPr>
              <a:pPr algn="r" defTabSz="923186"/>
              <a:t>49</a:t>
            </a:fld>
            <a:endParaRPr lang="en-US" sz="1200">
              <a:solidFill>
                <a:schemeClr val="tx1"/>
              </a:solidFill>
              <a:latin typeface="Calibri" pitchFamily="34" charset="0"/>
              <a:cs typeface="Microsoft YaHei"/>
            </a:endParaRPr>
          </a:p>
        </p:txBody>
      </p:sp>
    </p:spTree>
    <p:extLst>
      <p:ext uri="{BB962C8B-B14F-4D97-AF65-F5344CB8AC3E}">
        <p14:creationId xmlns:p14="http://schemas.microsoft.com/office/powerpoint/2010/main" val="12351663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7218" name="Text Box 2"/>
          <p:cNvSpPr>
            <a:spLocks noGrp="1" noChangeArrowheads="1"/>
          </p:cNvSpPr>
          <p:nvPr>
            <p:ph type="body"/>
          </p:nvPr>
        </p:nvSpPr>
        <p:spPr>
          <a:xfrm>
            <a:off x="759024" y="4775781"/>
            <a:ext cx="5652492"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August 12, 2019: corrected typo in notes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Other types of names that are recorded subordinately include agencies with names that are general in nature; ministries or major executive agencies with no parent agency; legislative bodies; courts, and a principal service of the armed forces of a government.</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110 1_ United States. $b General Services Administration. $b Region 5 </a:t>
            </a:r>
            <a:r>
              <a:rPr lang="en-US" dirty="0">
                <a:ea typeface="Microsoft YaHei"/>
                <a:cs typeface="Microsoft YaHei"/>
              </a:rPr>
              <a:t>(Agency with a name that is general in nature. 11.2.2.14.3)</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110 1_ Vanuatu. $b Ministry of Internal Affairs and Social Services (Ministry or similar executive agency. 11.2.2.14.7)</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110 1_ Boring (Or.). $b City Council (Legislative body. RDA 11.2.2.14.9, see also RDA 11.2.2.19)</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110 1_ Ontario. $b High Court of Justice (Court. RDA 11.2.2.14.11, see also RDA 11.2.2.21)</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p:txBody>
      </p:sp>
      <p:sp>
        <p:nvSpPr>
          <p:cNvPr id="137219" name="Text Box 3"/>
          <p:cNvSpPr txBox="1">
            <a:spLocks noChangeArrowheads="1"/>
          </p:cNvSpPr>
          <p:nvPr/>
        </p:nvSpPr>
        <p:spPr bwMode="auto">
          <a:xfrm>
            <a:off x="1490" y="1"/>
            <a:ext cx="593824" cy="379665"/>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364FC022-5338-4787-A4AA-6A786E66B87B}"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50</a:t>
            </a:fld>
            <a:endParaRPr lang="en-US">
              <a:solidFill>
                <a:srgbClr val="000000"/>
              </a:solidFill>
              <a:latin typeface="Calibri" pitchFamily="34" charset="0"/>
              <a:cs typeface="Microsoft YaHei"/>
            </a:endParaRPr>
          </a:p>
        </p:txBody>
      </p:sp>
      <p:sp>
        <p:nvSpPr>
          <p:cNvPr id="137220"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37221"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744B9ABE-E2A8-4B96-A74C-52160DE62CD8}"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50</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0206394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9266" name="Text Box 2"/>
          <p:cNvSpPr>
            <a:spLocks noGrp="1" noChangeArrowheads="1"/>
          </p:cNvSpPr>
          <p:nvPr>
            <p:ph type="body"/>
          </p:nvPr>
        </p:nvSpPr>
        <p:spPr>
          <a:xfrm>
            <a:off x="759024" y="4775781"/>
            <a:ext cx="5877223"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March 20, 2017: updated speaker notes.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110 1_ Germany. $b </a:t>
            </a:r>
            <a:r>
              <a:rPr lang="en-US" dirty="0" err="1">
                <a:ea typeface="Microsoft YaHei"/>
                <a:cs typeface="Microsoft YaHei"/>
              </a:rPr>
              <a:t>Heer</a:t>
            </a:r>
            <a:r>
              <a:rPr lang="en-US" dirty="0">
                <a:ea typeface="Microsoft YaHei"/>
                <a:cs typeface="Microsoft YaHei"/>
              </a:rPr>
              <a:t> (Armed forces. RDA 1.2.2.14.12, see also RDA 11.2.2.22)</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110 1_ Idaho. $b Governor (Head of state. RDA 11.2.2.14.8, see also RDA 11.2.2.18) – Example included on next few</a:t>
            </a:r>
            <a:r>
              <a:rPr lang="en-US" baseline="0" dirty="0">
                <a:ea typeface="Microsoft YaHei"/>
                <a:cs typeface="Microsoft YaHei"/>
              </a:rPr>
              <a:t> slides.</a:t>
            </a: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110 1_ United States. $b </a:t>
            </a:r>
            <a:r>
              <a:rPr lang="en-US" dirty="0">
                <a:ea typeface="Microsoft YaHei"/>
                <a:cs typeface="Times New Roman" pitchFamily="18" charset="0"/>
              </a:rPr>
              <a:t>Consulate (</a:t>
            </a:r>
            <a:r>
              <a:rPr lang="en-US" dirty="0">
                <a:cs typeface="Times New Roman" pitchFamily="18" charset="0"/>
              </a:rPr>
              <a:t>Asunción, Paraguay) (Embassies, Consulates, etc. RDA 11.2.2.14.13, see also RDA 11.2.2.23)</a:t>
            </a:r>
            <a:endParaRPr lang="en-US" dirty="0">
              <a:ea typeface="Microsoft YaHei"/>
              <a:cs typeface="Microsoft YaHei"/>
            </a:endParaRPr>
          </a:p>
        </p:txBody>
      </p:sp>
      <p:sp>
        <p:nvSpPr>
          <p:cNvPr id="139267" name="Text Box 3"/>
          <p:cNvSpPr txBox="1">
            <a:spLocks noChangeArrowheads="1"/>
          </p:cNvSpPr>
          <p:nvPr/>
        </p:nvSpPr>
        <p:spPr bwMode="auto">
          <a:xfrm>
            <a:off x="1490" y="1"/>
            <a:ext cx="593824" cy="379665"/>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F3D7D808-E1AC-4D00-A089-A3C2A0AB1099}"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51</a:t>
            </a:fld>
            <a:endParaRPr lang="en-US">
              <a:solidFill>
                <a:srgbClr val="000000"/>
              </a:solidFill>
              <a:latin typeface="Calibri" pitchFamily="34" charset="0"/>
              <a:cs typeface="Microsoft YaHei"/>
            </a:endParaRPr>
          </a:p>
        </p:txBody>
      </p:sp>
      <p:sp>
        <p:nvSpPr>
          <p:cNvPr id="139268"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39269"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C546A7A5-4E9C-4CF0-A721-A36634887EB0}"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51</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5065401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1186" name="Text Box 1"/>
          <p:cNvSpPr txBox="1">
            <a:spLocks noChangeArrowheads="1"/>
          </p:cNvSpPr>
          <p:nvPr/>
        </p:nvSpPr>
        <p:spPr bwMode="auto">
          <a:xfrm>
            <a:off x="5587009" y="9554634"/>
            <a:ext cx="718840" cy="493411"/>
          </a:xfrm>
          <a:prstGeom prst="rect">
            <a:avLst/>
          </a:prstGeom>
          <a:noFill/>
          <a:ln w="9525">
            <a:noFill/>
            <a:round/>
            <a:headEnd/>
            <a:tailEnd/>
          </a:ln>
        </p:spPr>
        <p:txBody>
          <a:bodyPr lIns="0" tIns="0" rIns="0" bIns="0" anchor="b" anchorCtr="1"/>
          <a:lstStyle/>
          <a:p>
            <a:pPr algn="r" defTabSz="453256" hangingPunct="0">
              <a:lnSpc>
                <a:spcPct val="95000"/>
              </a:lnSpc>
              <a:spcBef>
                <a:spcPts val="442"/>
              </a:spcBef>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endParaRPr lang="en-US" sz="1100">
              <a:solidFill>
                <a:srgbClr val="000000"/>
              </a:solidFill>
              <a:latin typeface="Times New Roman" pitchFamily="18" charset="0"/>
              <a:cs typeface="Microsoft YaHei"/>
            </a:endParaRPr>
          </a:p>
        </p:txBody>
      </p:sp>
      <p:sp>
        <p:nvSpPr>
          <p:cNvPr id="221187" name="Text Box 2"/>
          <p:cNvSpPr>
            <a:spLocks noGrp="1" noChangeArrowheads="1"/>
          </p:cNvSpPr>
          <p:nvPr>
            <p:ph type="body"/>
          </p:nvPr>
        </p:nvSpPr>
        <p:spPr>
          <a:xfrm>
            <a:off x="759024" y="4775781"/>
            <a:ext cx="5546825" cy="4516009"/>
          </a:xfrm>
          <a:noFill/>
        </p:spPr>
        <p:txBody>
          <a:bodyPr/>
          <a:lstStyle/>
          <a:p>
            <a:pPr marL="0" marR="0" lvl="0" indent="0" algn="l" defTabSz="45720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December 4, 2019: added two more examples at other jurisdiction levels</a:t>
            </a: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March 5, 2019: changed second</a:t>
            </a:r>
            <a:r>
              <a:rPr lang="en-US" baseline="0" dirty="0">
                <a:ea typeface="Microsoft YaHei"/>
                <a:cs typeface="Microsoft YaHei"/>
              </a:rPr>
              <a:t> example Swaziland to France to show point that the English form is now chosen as the preferred form for the title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This category includes a sovereign, president, other head of state, governor, head of government, or chief executive who is acting in an official capacity.</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LC-PCC PS to 11.2.2.18.1 instructs to record the title in English.</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Recording all these in English represents a change from AACR2 and RDA as first published--in 2012 “record the title in a language preferred by the agency” was made applicable to both heads of state and heads of government; previously it was only applicable to heads of state. The titles of heads of government were recorded in their own language, e.g. the current “France. Prime Minister” was, under the previous instruction, “France. Premier </a:t>
            </a:r>
            <a:r>
              <a:rPr lang="en-US" dirty="0" err="1"/>
              <a:t>ministre</a:t>
            </a:r>
            <a:r>
              <a:rPr lang="en-US" dirty="0"/>
              <a:t>”.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Examples of English terms for heads of government: Prime Minister, Chancellor, Federal Chancellor, Chief Minister, Chief Executive, First Minister, Premier, Governor, Mayor</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Examples of English terms for heads of state: President, Sovereign, Emperor, Governor, </a:t>
            </a:r>
            <a:r>
              <a:rPr lang="en-US" i="0" dirty="0"/>
              <a:t>Governor-General, Sultan, Emir, </a:t>
            </a:r>
            <a:r>
              <a:rPr lang="en-US" dirty="0"/>
              <a:t>Grand Duke</a:t>
            </a:r>
            <a:endParaRPr lang="en-US" i="0"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p:txBody>
      </p:sp>
      <p:sp>
        <p:nvSpPr>
          <p:cNvPr id="221188" name="Text Box 3"/>
          <p:cNvSpPr txBox="1">
            <a:spLocks noChangeArrowheads="1"/>
          </p:cNvSpPr>
          <p:nvPr/>
        </p:nvSpPr>
        <p:spPr bwMode="auto">
          <a:xfrm>
            <a:off x="1489" y="0"/>
            <a:ext cx="1488" cy="1538"/>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6F4C5CFE-AAAD-412C-8C1D-96E2D86BE9E3}"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52</a:t>
            </a:fld>
            <a:endParaRPr lang="en-US">
              <a:solidFill>
                <a:srgbClr val="000000"/>
              </a:solidFill>
              <a:latin typeface="Calibri" pitchFamily="34" charset="0"/>
              <a:cs typeface="Microsoft YaHei"/>
            </a:endParaRPr>
          </a:p>
        </p:txBody>
      </p:sp>
      <p:sp>
        <p:nvSpPr>
          <p:cNvPr id="221189"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221190" name="Slide Number Placeholder 5"/>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161A1A3A-E65F-4F2D-ABC5-036BE55F959D}"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52</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6728340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3234" name="Text Box 1"/>
          <p:cNvSpPr txBox="1">
            <a:spLocks noChangeArrowheads="1"/>
          </p:cNvSpPr>
          <p:nvPr/>
        </p:nvSpPr>
        <p:spPr bwMode="auto">
          <a:xfrm>
            <a:off x="5587009" y="9554634"/>
            <a:ext cx="718840" cy="493411"/>
          </a:xfrm>
          <a:prstGeom prst="rect">
            <a:avLst/>
          </a:prstGeom>
          <a:noFill/>
          <a:ln w="9525">
            <a:noFill/>
            <a:round/>
            <a:headEnd/>
            <a:tailEnd/>
          </a:ln>
        </p:spPr>
        <p:txBody>
          <a:bodyPr lIns="0" tIns="0" rIns="0" bIns="0" anchor="b" anchorCtr="1"/>
          <a:lstStyle/>
          <a:p>
            <a:pPr algn="r" defTabSz="453256" hangingPunct="0">
              <a:lnSpc>
                <a:spcPct val="95000"/>
              </a:lnSpc>
              <a:spcBef>
                <a:spcPts val="442"/>
              </a:spcBef>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endParaRPr lang="en-US" sz="1100">
              <a:solidFill>
                <a:srgbClr val="000000"/>
              </a:solidFill>
              <a:latin typeface="Times New Roman" pitchFamily="18" charset="0"/>
              <a:cs typeface="Microsoft YaHei"/>
            </a:endParaRPr>
          </a:p>
        </p:txBody>
      </p:sp>
      <p:sp>
        <p:nvSpPr>
          <p:cNvPr id="223235" name="Rectangle 2"/>
          <p:cNvSpPr>
            <a:spLocks noGrp="1" noChangeArrowheads="1"/>
          </p:cNvSpPr>
          <p:nvPr>
            <p:ph type="body"/>
          </p:nvPr>
        </p:nvSpPr>
        <p:spPr>
          <a:xfrm>
            <a:off x="759024" y="4775781"/>
            <a:ext cx="6073676" cy="4517546"/>
          </a:xfrm>
          <a:noFill/>
        </p:spPr>
        <p:txBody>
          <a:bodyPr wrap="none" anchor="ctr"/>
          <a:lstStyle/>
          <a:p>
            <a:r>
              <a:rPr lang="en-US" dirty="0">
                <a:ea typeface="Microsoft YaHei"/>
                <a:cs typeface="Microsoft YaHei"/>
              </a:rPr>
              <a:t>March 20, 2017</a:t>
            </a:r>
          </a:p>
          <a:p>
            <a:endParaRPr lang="en-US" dirty="0"/>
          </a:p>
        </p:txBody>
      </p:sp>
      <p:sp>
        <p:nvSpPr>
          <p:cNvPr id="223236" name="Text Box 3"/>
          <p:cNvSpPr txBox="1">
            <a:spLocks noChangeArrowheads="1"/>
          </p:cNvSpPr>
          <p:nvPr/>
        </p:nvSpPr>
        <p:spPr bwMode="auto">
          <a:xfrm>
            <a:off x="1489" y="0"/>
            <a:ext cx="1488" cy="1538"/>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B29F0FA8-3412-40CF-B8B2-7EE600D69308}"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53</a:t>
            </a:fld>
            <a:endParaRPr lang="en-US">
              <a:solidFill>
                <a:srgbClr val="000000"/>
              </a:solidFill>
              <a:latin typeface="Calibri" pitchFamily="34" charset="0"/>
              <a:cs typeface="Microsoft YaHei"/>
            </a:endParaRPr>
          </a:p>
        </p:txBody>
      </p:sp>
      <p:sp>
        <p:nvSpPr>
          <p:cNvPr id="223237"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223238" name="Slide Number Placeholder 5"/>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5D7B3631-AC32-47B0-B2D6-27792DF51B18}"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53</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8307166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282" name="Text Box 1"/>
          <p:cNvSpPr txBox="1">
            <a:spLocks noChangeArrowheads="1"/>
          </p:cNvSpPr>
          <p:nvPr/>
        </p:nvSpPr>
        <p:spPr bwMode="auto">
          <a:xfrm>
            <a:off x="5587009" y="9554634"/>
            <a:ext cx="718840" cy="493411"/>
          </a:xfrm>
          <a:prstGeom prst="rect">
            <a:avLst/>
          </a:prstGeom>
          <a:noFill/>
          <a:ln w="9525">
            <a:noFill/>
            <a:round/>
            <a:headEnd/>
            <a:tailEnd/>
          </a:ln>
        </p:spPr>
        <p:txBody>
          <a:bodyPr lIns="0" tIns="0" rIns="0" bIns="0" anchor="b" anchorCtr="1"/>
          <a:lstStyle/>
          <a:p>
            <a:pPr algn="r" defTabSz="453256" hangingPunct="0">
              <a:lnSpc>
                <a:spcPct val="95000"/>
              </a:lnSpc>
              <a:spcBef>
                <a:spcPts val="442"/>
              </a:spcBef>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endParaRPr lang="en-US" sz="1100">
              <a:solidFill>
                <a:srgbClr val="000000"/>
              </a:solidFill>
              <a:latin typeface="Times New Roman" pitchFamily="18" charset="0"/>
              <a:cs typeface="Microsoft YaHei"/>
            </a:endParaRPr>
          </a:p>
        </p:txBody>
      </p:sp>
      <p:sp>
        <p:nvSpPr>
          <p:cNvPr id="225283" name="Text Box 2"/>
          <p:cNvSpPr>
            <a:spLocks noGrp="1" noChangeArrowheads="1"/>
          </p:cNvSpPr>
          <p:nvPr>
            <p:ph type="body"/>
          </p:nvPr>
        </p:nvSpPr>
        <p:spPr>
          <a:xfrm>
            <a:off x="759024" y="4775781"/>
            <a:ext cx="5652492"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March 5, 2019: added note</a:t>
            </a:r>
            <a:r>
              <a:rPr lang="en-US" baseline="0" dirty="0">
                <a:ea typeface="Microsoft YaHei"/>
                <a:cs typeface="Microsoft YaHei"/>
              </a:rPr>
              <a:t> about requirement for recording the reciprocal relationship in the other NAR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It may be necessary to create an authorized access point for the personal name as well.  For subject cataloging, only the personal name form may be used.  A see also reference is given to the other form.  Add a subject usage note in field 667. The fixed fields for subject heading system and  subject usage are also coded to indicate that this form is not used in subject cataloging.</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The relationship designator comes from Appendix K.2.3.</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100" dirty="0"/>
              <a:t>The reciprocal relationship must also be made (e.g., a 510 for </a:t>
            </a:r>
            <a:r>
              <a:rPr lang="en-US" sz="1100" dirty="0">
                <a:latin typeface="Calibri" pitchFamily="34" charset="0"/>
                <a:cs typeface="Microsoft YaHei"/>
              </a:rPr>
              <a:t>United States.</a:t>
            </a:r>
            <a:r>
              <a:rPr lang="en-US" sz="1100" b="1" dirty="0">
                <a:latin typeface="Calibri" pitchFamily="34" charset="0"/>
                <a:cs typeface="Microsoft YaHei"/>
              </a:rPr>
              <a:t> </a:t>
            </a:r>
            <a:r>
              <a:rPr lang="en-US" sz="1100" dirty="0">
                <a:latin typeface="Calibri" pitchFamily="34" charset="0"/>
                <a:cs typeface="Microsoft YaHei"/>
              </a:rPr>
              <a:t>$b</a:t>
            </a:r>
            <a:r>
              <a:rPr lang="en-US" sz="1100" b="1" dirty="0">
                <a:latin typeface="Calibri" pitchFamily="34" charset="0"/>
                <a:cs typeface="Microsoft YaHei"/>
              </a:rPr>
              <a:t> </a:t>
            </a:r>
            <a:r>
              <a:rPr lang="en-US" sz="1100" dirty="0">
                <a:latin typeface="Calibri" pitchFamily="34" charset="0"/>
                <a:cs typeface="Microsoft YaHei"/>
              </a:rPr>
              <a:t>President (1993-2001 : Clinton) should be recorded in the NAR for Clinton, Bill, 1946- ). See</a:t>
            </a:r>
            <a:r>
              <a:rPr lang="en-US" sz="1100" i="1" dirty="0">
                <a:latin typeface="Calibri" pitchFamily="34" charset="0"/>
                <a:cs typeface="Microsoft YaHei"/>
              </a:rPr>
              <a:t> PCC Guidelines for the Application of Relationship Designators in NACO Authority Records</a:t>
            </a:r>
            <a:r>
              <a:rPr lang="en-US" sz="1100" dirty="0">
                <a:latin typeface="Calibri" pitchFamily="34" charset="0"/>
                <a:cs typeface="Microsoft YaHei"/>
              </a:rPr>
              <a:t>, Guideline 11.</a:t>
            </a:r>
            <a:endParaRPr lang="en-US" i="1" dirty="0">
              <a:ea typeface="Microsoft YaHei"/>
              <a:cs typeface="Microsoft YaHei"/>
            </a:endParaRPr>
          </a:p>
        </p:txBody>
      </p:sp>
      <p:sp>
        <p:nvSpPr>
          <p:cNvPr id="225284" name="Text Box 3"/>
          <p:cNvSpPr txBox="1">
            <a:spLocks noChangeArrowheads="1"/>
          </p:cNvSpPr>
          <p:nvPr/>
        </p:nvSpPr>
        <p:spPr bwMode="auto">
          <a:xfrm>
            <a:off x="1489" y="0"/>
            <a:ext cx="1488" cy="1538"/>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DFE8BD95-564F-4533-91F3-F3BFB9A42332}"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54</a:t>
            </a:fld>
            <a:endParaRPr lang="en-US">
              <a:solidFill>
                <a:srgbClr val="000000"/>
              </a:solidFill>
              <a:latin typeface="Calibri" pitchFamily="34" charset="0"/>
              <a:cs typeface="Microsoft YaHei"/>
            </a:endParaRPr>
          </a:p>
        </p:txBody>
      </p:sp>
      <p:sp>
        <p:nvSpPr>
          <p:cNvPr id="225285"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225286" name="Slide Number Placeholder 5"/>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A7618010-36AF-48D0-8E3F-C057AB1AA044}"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54</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811936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7330" name="Text Box 1"/>
          <p:cNvSpPr txBox="1">
            <a:spLocks noChangeArrowheads="1"/>
          </p:cNvSpPr>
          <p:nvPr/>
        </p:nvSpPr>
        <p:spPr bwMode="auto">
          <a:xfrm>
            <a:off x="5587009" y="9554634"/>
            <a:ext cx="718840" cy="493411"/>
          </a:xfrm>
          <a:prstGeom prst="rect">
            <a:avLst/>
          </a:prstGeom>
          <a:noFill/>
          <a:ln w="9525">
            <a:noFill/>
            <a:round/>
            <a:headEnd/>
            <a:tailEnd/>
          </a:ln>
        </p:spPr>
        <p:txBody>
          <a:bodyPr lIns="0" tIns="0" rIns="0" bIns="0" anchor="b" anchorCtr="1"/>
          <a:lstStyle/>
          <a:p>
            <a:pPr algn="r" defTabSz="453256" hangingPunct="0">
              <a:lnSpc>
                <a:spcPct val="95000"/>
              </a:lnSpc>
              <a:spcBef>
                <a:spcPts val="442"/>
              </a:spcBef>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endParaRPr lang="en-US" sz="1100">
              <a:solidFill>
                <a:srgbClr val="000000"/>
              </a:solidFill>
              <a:latin typeface="Times New Roman" pitchFamily="18" charset="0"/>
              <a:cs typeface="Microsoft YaHei"/>
            </a:endParaRPr>
          </a:p>
        </p:txBody>
      </p:sp>
      <p:sp>
        <p:nvSpPr>
          <p:cNvPr id="227331" name="Text Box 2"/>
          <p:cNvSpPr>
            <a:spLocks noGrp="1" noChangeArrowheads="1"/>
          </p:cNvSpPr>
          <p:nvPr>
            <p:ph type="body"/>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March 5, 2019: added note</a:t>
            </a:r>
            <a:r>
              <a:rPr lang="en-US" baseline="0" dirty="0">
                <a:ea typeface="Microsoft YaHei"/>
                <a:cs typeface="Microsoft YaHei"/>
              </a:rPr>
              <a:t> about requirement for recording the reciprocal relationship in the other NAR</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Religious officials, including popes, are treated in a similar manner.</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sz="1100" dirty="0"/>
              <a:t>The reciprocal relationship must also be made (e.g., a 510 for </a:t>
            </a:r>
            <a:r>
              <a:rPr lang="en-US" sz="1100" dirty="0">
                <a:latin typeface="Calibri" pitchFamily="34" charset="0"/>
                <a:cs typeface="Microsoft YaHei"/>
              </a:rPr>
              <a:t>Catholic Church. $b Pope (2005-2013 : Benedict XVI) should be recorded in the NAR for Benedict XVI, Pope, 1927-</a:t>
            </a:r>
            <a:r>
              <a:rPr lang="en-US" sz="1300" dirty="0">
                <a:latin typeface="Calibri" pitchFamily="34" charset="0"/>
                <a:cs typeface="Microsoft YaHei"/>
              </a:rPr>
              <a:t> </a:t>
            </a:r>
            <a:r>
              <a:rPr lang="en-US" sz="1100" dirty="0">
                <a:latin typeface="Calibri" pitchFamily="34" charset="0"/>
                <a:cs typeface="Microsoft YaHei"/>
              </a:rPr>
              <a:t>). See</a:t>
            </a:r>
            <a:r>
              <a:rPr lang="en-US" sz="1100" i="1" dirty="0">
                <a:latin typeface="Calibri" pitchFamily="34" charset="0"/>
                <a:cs typeface="Microsoft YaHei"/>
              </a:rPr>
              <a:t> PCC Guidelines for the Application of Relationship Designators in NACO Authority Records</a:t>
            </a:r>
            <a:r>
              <a:rPr lang="en-US" sz="1100" dirty="0">
                <a:latin typeface="Calibri" pitchFamily="34" charset="0"/>
                <a:cs typeface="Microsoft YaHei"/>
              </a:rPr>
              <a:t>, Guideline 11.</a:t>
            </a:r>
            <a:endParaRPr lang="en-US" i="1" dirty="0">
              <a:ea typeface="Microsoft YaHei"/>
              <a:cs typeface="Microsoft YaHei"/>
            </a:endParaRPr>
          </a:p>
        </p:txBody>
      </p:sp>
      <p:sp>
        <p:nvSpPr>
          <p:cNvPr id="227332" name="Text Box 3"/>
          <p:cNvSpPr txBox="1">
            <a:spLocks noChangeArrowheads="1"/>
          </p:cNvSpPr>
          <p:nvPr/>
        </p:nvSpPr>
        <p:spPr bwMode="auto">
          <a:xfrm>
            <a:off x="1489" y="0"/>
            <a:ext cx="1488" cy="1538"/>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F6258177-0B3B-445B-907D-DA3EE9C8C330}"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55</a:t>
            </a:fld>
            <a:endParaRPr lang="en-US">
              <a:solidFill>
                <a:srgbClr val="000000"/>
              </a:solidFill>
              <a:latin typeface="Calibri" pitchFamily="34" charset="0"/>
              <a:cs typeface="Microsoft YaHei"/>
            </a:endParaRPr>
          </a:p>
        </p:txBody>
      </p:sp>
      <p:sp>
        <p:nvSpPr>
          <p:cNvPr id="227333"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227334" name="Slide Number Placeholder 5"/>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1E7A5E69-86AD-4E21-AEC6-39BA63AACBEF}"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55</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1941108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1314" name="Text Box 2"/>
          <p:cNvSpPr>
            <a:spLocks noGrp="1" noChangeArrowheads="1"/>
          </p:cNvSpPr>
          <p:nvPr>
            <p:ph type="body"/>
          </p:nvPr>
        </p:nvSpPr>
        <p:spPr>
          <a:xfrm>
            <a:off x="759023" y="4775781"/>
            <a:ext cx="5728395"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May 1, 2013</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What appears on the source does matter, but will not always determine the form of the preferred name.</a:t>
            </a:r>
          </a:p>
        </p:txBody>
      </p:sp>
      <p:sp>
        <p:nvSpPr>
          <p:cNvPr id="141315" name="Text Box 3"/>
          <p:cNvSpPr txBox="1">
            <a:spLocks noChangeArrowheads="1"/>
          </p:cNvSpPr>
          <p:nvPr/>
        </p:nvSpPr>
        <p:spPr bwMode="auto">
          <a:xfrm>
            <a:off x="1490" y="1"/>
            <a:ext cx="593824" cy="379665"/>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621FD7C5-35C8-4DF1-86E7-1BEB9BEFAF41}"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56</a:t>
            </a:fld>
            <a:endParaRPr lang="en-US">
              <a:solidFill>
                <a:srgbClr val="000000"/>
              </a:solidFill>
              <a:latin typeface="Calibri" pitchFamily="34" charset="0"/>
              <a:cs typeface="Microsoft YaHei"/>
            </a:endParaRPr>
          </a:p>
        </p:txBody>
      </p:sp>
      <p:sp>
        <p:nvSpPr>
          <p:cNvPr id="141316"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41317"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93491520-15E1-4ABE-B2DF-163929F18C61}"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56</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8801052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62" name="Text Box 2"/>
          <p:cNvSpPr>
            <a:spLocks noGrp="1" noChangeArrowheads="1"/>
          </p:cNvSpPr>
          <p:nvPr>
            <p:ph type="body"/>
          </p:nvPr>
        </p:nvSpPr>
        <p:spPr>
          <a:xfrm>
            <a:off x="759024" y="4775781"/>
            <a:ext cx="5652492"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May 1, 2013</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So, we’ve now covered the 6 types of subordinate bodies.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But once we’ve decided it must be subordinate, we need to look at that organization chart, if at all possible. How many levels are in the hierarchy? How many of those levels must be included in the heading? Remember the basic idea, only enough needed for identification.</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The basic idea will be to only put the minimum number of levels of subordination in a heading. You do not want to include the entire organization chart if you don’t have to.</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NOTE: Although we have not mentioned variant names, note that there will be a variant name with multiple levels.</a:t>
            </a:r>
          </a:p>
        </p:txBody>
      </p:sp>
      <p:sp>
        <p:nvSpPr>
          <p:cNvPr id="143363" name="Text Box 3"/>
          <p:cNvSpPr txBox="1">
            <a:spLocks noChangeArrowheads="1"/>
          </p:cNvSpPr>
          <p:nvPr/>
        </p:nvSpPr>
        <p:spPr bwMode="auto">
          <a:xfrm>
            <a:off x="1490" y="0"/>
            <a:ext cx="593824"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C563AAF7-BE3C-4C0D-B865-23528E6A3611}"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57</a:t>
            </a:fld>
            <a:endParaRPr lang="en-US">
              <a:solidFill>
                <a:srgbClr val="000000"/>
              </a:solidFill>
              <a:latin typeface="Calibri" pitchFamily="34" charset="0"/>
              <a:cs typeface="Microsoft YaHei"/>
            </a:endParaRPr>
          </a:p>
        </p:txBody>
      </p:sp>
      <p:sp>
        <p:nvSpPr>
          <p:cNvPr id="143364"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43365"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631409F6-3D9A-4559-AD15-64CFCF26967C}"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57</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0334305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5410"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45411" name="Text Box 2"/>
          <p:cNvSpPr>
            <a:spLocks noGrp="1" noChangeArrowheads="1"/>
          </p:cNvSpPr>
          <p:nvPr>
            <p:ph type="body" idx="1"/>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December 4, 2019: added explanation for first two examples in the slide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Look at LC-PCC PS 11.2.2.14.2 for list of words (Directorate is found there).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i="1" dirty="0">
                <a:cs typeface="Times New Roman" pitchFamily="18" charset="0"/>
              </a:rPr>
              <a:t>Note to Instructor</a:t>
            </a:r>
            <a:r>
              <a:rPr lang="en-US" dirty="0">
                <a:cs typeface="Times New Roman" pitchFamily="18" charset="0"/>
              </a:rPr>
              <a:t>: Answers appear on click.  PDFs of slides will have the answers already present, so remind</a:t>
            </a:r>
            <a:r>
              <a:rPr lang="en-US" baseline="0" dirty="0">
                <a:cs typeface="Times New Roman" pitchFamily="18" charset="0"/>
              </a:rPr>
              <a:t> them to look at screen, not handout.</a:t>
            </a:r>
            <a:endParaRPr lang="en-US" dirty="0">
              <a:cs typeface="Times New Roman" pitchFamily="18" charset="0"/>
            </a:endParaRPr>
          </a:p>
        </p:txBody>
      </p:sp>
      <p:sp>
        <p:nvSpPr>
          <p:cNvPr id="145412"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31A5C040-A0C9-4256-BC7C-4712CDA58990}"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58</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77975154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7458"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47459" name="Rectangle 2"/>
          <p:cNvSpPr>
            <a:spLocks noGrp="1" noChangeArrowheads="1"/>
          </p:cNvSpPr>
          <p:nvPr>
            <p:ph type="body" idx="1"/>
          </p:nvPr>
        </p:nvSpPr>
        <p:spPr>
          <a:xfrm>
            <a:off x="759024" y="4775781"/>
            <a:ext cx="6073676" cy="4517546"/>
          </a:xfrm>
          <a:noFill/>
        </p:spPr>
        <p:txBody>
          <a:bodyPr wrap="none" anchor="ctr"/>
          <a:lstStyle/>
          <a:p>
            <a:r>
              <a:rPr lang="en-US" dirty="0">
                <a:ea typeface="Microsoft YaHei"/>
                <a:cs typeface="Microsoft YaHei"/>
              </a:rPr>
              <a:t>December 13, 2016: added RDA instruction number to last example</a:t>
            </a:r>
          </a:p>
          <a:p>
            <a:endParaRPr lang="en-US" dirty="0">
              <a:ea typeface="Microsoft YaHei"/>
              <a:cs typeface="Microsoft YaHei"/>
            </a:endParaRPr>
          </a:p>
          <a:p>
            <a:r>
              <a:rPr lang="en-US" dirty="0">
                <a:cs typeface="Times New Roman" pitchFamily="18" charset="0"/>
              </a:rPr>
              <a:t>Note to Instructor: Answers appear on click.  PDFs of slides will have the answers already present, so remind</a:t>
            </a:r>
            <a:r>
              <a:rPr lang="en-US" baseline="0" dirty="0">
                <a:cs typeface="Times New Roman" pitchFamily="18" charset="0"/>
              </a:rPr>
              <a:t> them to look at screen, not handout.</a:t>
            </a:r>
            <a:endParaRPr lang="en-US" dirty="0">
              <a:cs typeface="Times New Roman" pitchFamily="18" charset="0"/>
            </a:endParaRPr>
          </a:p>
        </p:txBody>
      </p:sp>
      <p:sp>
        <p:nvSpPr>
          <p:cNvPr id="147460"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6647A95E-88D8-4019-ABCF-C11FA1D050F7}"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59</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38498360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9506"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49507" name="Text Box 2"/>
          <p:cNvSpPr>
            <a:spLocks noGrp="1" noChangeArrowheads="1"/>
          </p:cNvSpPr>
          <p:nvPr>
            <p:ph type="body" idx="1"/>
          </p:nvPr>
        </p:nvSpPr>
        <p:spPr>
          <a:xfrm>
            <a:off x="759024" y="4775781"/>
            <a:ext cx="5546825" cy="4516009"/>
          </a:xfrm>
          <a:noFill/>
        </p:spPr>
        <p:txBody>
          <a:bodyPr/>
          <a:lstStyle/>
          <a:p>
            <a:r>
              <a:rPr lang="en-US" dirty="0">
                <a:ea typeface="Microsoft YaHei"/>
                <a:cs typeface="Microsoft YaHei"/>
              </a:rPr>
              <a:t>August</a:t>
            </a:r>
            <a:r>
              <a:rPr lang="en-US" baseline="0" dirty="0">
                <a:ea typeface="Microsoft YaHei"/>
                <a:cs typeface="Microsoft YaHei"/>
              </a:rPr>
              <a:t> 12, 2019: replaced Honolulu example because it was identical to example on slide 39</a:t>
            </a:r>
            <a:endParaRPr lang="en-US" dirty="0">
              <a:ea typeface="Microsoft YaHei"/>
              <a:cs typeface="Microsoft YaHei"/>
            </a:endParaRPr>
          </a:p>
          <a:p>
            <a:endParaRPr lang="en-US" dirty="0">
              <a:ea typeface="Microsoft YaHei"/>
              <a:cs typeface="Microsoft YaHei"/>
            </a:endParaRPr>
          </a:p>
          <a:p>
            <a:r>
              <a:rPr lang="en-US" dirty="0">
                <a:cs typeface="Times New Roman" pitchFamily="18" charset="0"/>
              </a:rPr>
              <a:t>Note to Instructor: Answers appear on click. PDFs of slides will have the answers already present, so remind</a:t>
            </a:r>
            <a:r>
              <a:rPr lang="en-US" baseline="0" dirty="0">
                <a:cs typeface="Times New Roman" pitchFamily="18" charset="0"/>
              </a:rPr>
              <a:t> them to look at screen, not handout.</a:t>
            </a:r>
            <a:endParaRPr lang="en-US" dirty="0">
              <a:cs typeface="Times New Roman" pitchFamily="18" charset="0"/>
            </a:endParaRPr>
          </a:p>
          <a:p>
            <a:endParaRPr lang="en-US" dirty="0">
              <a:solidFill>
                <a:schemeClr val="tx1"/>
              </a:solidFill>
            </a:endParaRPr>
          </a:p>
          <a:p>
            <a:r>
              <a:rPr lang="en-US" dirty="0">
                <a:solidFill>
                  <a:schemeClr val="tx1"/>
                </a:solidFill>
              </a:rPr>
              <a:t>Allegheny County Planning Commission is not RDA 11.2.2.14.2</a:t>
            </a:r>
            <a:r>
              <a:rPr lang="en-US" baseline="0" dirty="0">
                <a:solidFill>
                  <a:schemeClr val="tx1"/>
                </a:solidFill>
              </a:rPr>
              <a:t> </a:t>
            </a:r>
            <a:r>
              <a:rPr lang="en-US" dirty="0">
                <a:solidFill>
                  <a:schemeClr val="tx1"/>
                </a:solidFill>
              </a:rPr>
              <a:t>(an agency with a name containing a word that normally implies administrative subordination) because the instruction goes on to say:</a:t>
            </a:r>
          </a:p>
          <a:p>
            <a:r>
              <a:rPr lang="en-US" dirty="0">
                <a:solidFill>
                  <a:schemeClr val="tx1"/>
                </a:solidFill>
              </a:rPr>
              <a:t>Apply only if the name of the higher body is required for the identification of the subordinate body.</a:t>
            </a:r>
          </a:p>
        </p:txBody>
      </p:sp>
      <p:sp>
        <p:nvSpPr>
          <p:cNvPr id="149508"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31048A1F-AF81-4479-B15F-C156F137B468}"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60</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380082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1554"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51555" name="Text Box 2"/>
          <p:cNvSpPr>
            <a:spLocks noGrp="1" noChangeArrowheads="1"/>
          </p:cNvSpPr>
          <p:nvPr>
            <p:ph type="body" idx="1"/>
          </p:nvPr>
        </p:nvSpPr>
        <p:spPr>
          <a:xfrm>
            <a:off x="759024" y="4775781"/>
            <a:ext cx="5546825"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February 24, 2014</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 title page from a resource associated with the </a:t>
            </a:r>
            <a:r>
              <a:rPr lang="en-US" dirty="0" err="1">
                <a:ea typeface="Microsoft YaHei"/>
                <a:cs typeface="Microsoft YaHei"/>
              </a:rPr>
              <a:t>Facultad</a:t>
            </a:r>
            <a:r>
              <a:rPr lang="en-US" dirty="0">
                <a:ea typeface="Microsoft YaHei"/>
                <a:cs typeface="Microsoft YaHei"/>
              </a:rPr>
              <a:t> de </a:t>
            </a:r>
            <a:r>
              <a:rPr lang="en-US" dirty="0" err="1">
                <a:ea typeface="Microsoft YaHei"/>
                <a:cs typeface="Microsoft YaHei"/>
              </a:rPr>
              <a:t>Medicina</a:t>
            </a:r>
            <a:r>
              <a:rPr lang="en-US" dirty="0">
                <a:ea typeface="Microsoft YaHei"/>
                <a:cs typeface="Microsoft YaHei"/>
              </a:rPr>
              <a:t> of Universidad </a:t>
            </a:r>
            <a:r>
              <a:rPr lang="en-US" dirty="0" err="1">
                <a:ea typeface="Microsoft YaHei"/>
                <a:cs typeface="Microsoft YaHei"/>
              </a:rPr>
              <a:t>Autónoma</a:t>
            </a:r>
            <a:r>
              <a:rPr lang="en-US" dirty="0">
                <a:ea typeface="Microsoft YaHei"/>
                <a:cs typeface="Microsoft YaHei"/>
              </a:rPr>
              <a:t> de San Luis Potosí. How does the name appear? “</a:t>
            </a:r>
            <a:r>
              <a:rPr lang="en-US" dirty="0" err="1">
                <a:ea typeface="Microsoft YaHei"/>
                <a:cs typeface="Microsoft YaHei"/>
              </a:rPr>
              <a:t>Facultad</a:t>
            </a:r>
            <a:r>
              <a:rPr lang="en-US" dirty="0">
                <a:ea typeface="Microsoft YaHei"/>
                <a:cs typeface="Microsoft YaHei"/>
              </a:rPr>
              <a:t> de </a:t>
            </a:r>
            <a:r>
              <a:rPr lang="en-US" dirty="0" err="1">
                <a:ea typeface="Microsoft YaHei"/>
                <a:cs typeface="Microsoft YaHei"/>
              </a:rPr>
              <a:t>Medicina</a:t>
            </a:r>
            <a:r>
              <a:rPr lang="en-US" dirty="0">
                <a:ea typeface="Microsoft YaHei"/>
                <a:cs typeface="Microsoft YaHei"/>
              </a:rPr>
              <a:t>” and “</a:t>
            </a:r>
            <a:r>
              <a:rPr lang="en-US" dirty="0" err="1">
                <a:ea typeface="Microsoft YaHei"/>
                <a:cs typeface="Microsoft YaHei"/>
              </a:rPr>
              <a:t>Facultad</a:t>
            </a:r>
            <a:r>
              <a:rPr lang="en-US" dirty="0">
                <a:ea typeface="Microsoft YaHei"/>
                <a:cs typeface="Microsoft YaHei"/>
              </a:rPr>
              <a:t> de </a:t>
            </a:r>
            <a:r>
              <a:rPr lang="en-US" dirty="0" err="1">
                <a:ea typeface="Microsoft YaHei"/>
                <a:cs typeface="Microsoft YaHei"/>
              </a:rPr>
              <a:t>Medicina</a:t>
            </a:r>
            <a:r>
              <a:rPr lang="en-US" dirty="0">
                <a:ea typeface="Microsoft YaHei"/>
                <a:cs typeface="Microsoft YaHei"/>
              </a:rPr>
              <a:t> de San Luis Potosí.” Is this a subordinate body? Yes. Should we record it under its own name or subordinately? Go through the types in 11.2.2.14. This is 11.2.2.14.5. </a:t>
            </a:r>
          </a:p>
        </p:txBody>
      </p:sp>
      <p:sp>
        <p:nvSpPr>
          <p:cNvPr id="151556"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0814C4FD-E8CD-4457-8ABD-34F0FDCFA3F9}"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61</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15644884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02"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53603" name="Text Box 2"/>
          <p:cNvSpPr>
            <a:spLocks noGrp="1" noChangeArrowheads="1"/>
          </p:cNvSpPr>
          <p:nvPr>
            <p:ph type="body" idx="1"/>
          </p:nvPr>
        </p:nvSpPr>
        <p:spPr>
          <a:xfrm>
            <a:off x="759023" y="4775781"/>
            <a:ext cx="5429250"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March</a:t>
            </a:r>
            <a:r>
              <a:rPr lang="en-US" baseline="0" dirty="0">
                <a:ea typeface="Microsoft YaHei"/>
                <a:cs typeface="Microsoft YaHei"/>
              </a:rPr>
              <a:t> 20, 2017</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NACO policy requires us to establish all levels in the hierarchy. So if the University hadn’t yet been established, it would have to be established before the </a:t>
            </a:r>
            <a:r>
              <a:rPr lang="en-US" dirty="0" err="1">
                <a:ea typeface="Microsoft YaHei"/>
                <a:cs typeface="Microsoft YaHei"/>
              </a:rPr>
              <a:t>Facultad</a:t>
            </a:r>
            <a:r>
              <a:rPr lang="en-US" dirty="0">
                <a:ea typeface="Microsoft YaHei"/>
                <a:cs typeface="Microsoft YaHei"/>
              </a:rPr>
              <a:t> de </a:t>
            </a:r>
            <a:r>
              <a:rPr lang="en-US" dirty="0" err="1">
                <a:ea typeface="Microsoft YaHei"/>
                <a:cs typeface="Microsoft YaHei"/>
              </a:rPr>
              <a:t>Medicina</a:t>
            </a:r>
            <a:r>
              <a:rPr lang="en-US" dirty="0">
                <a:ea typeface="Microsoft YaHei"/>
                <a:cs typeface="Microsoft YaHei"/>
              </a:rPr>
              <a:t> can be established. Also note that there is a variant</a:t>
            </a:r>
            <a:r>
              <a:rPr lang="en-US" b="1" dirty="0">
                <a:ea typeface="Microsoft YaHei"/>
                <a:cs typeface="Microsoft YaHei"/>
              </a:rPr>
              <a:t>, “</a:t>
            </a:r>
            <a:r>
              <a:rPr lang="en-US" dirty="0" err="1">
                <a:ea typeface="Microsoft YaHei"/>
                <a:cs typeface="Microsoft YaHei"/>
              </a:rPr>
              <a:t>Facultad</a:t>
            </a:r>
            <a:r>
              <a:rPr lang="en-US" dirty="0">
                <a:ea typeface="Microsoft YaHei"/>
                <a:cs typeface="Microsoft YaHei"/>
              </a:rPr>
              <a:t> de </a:t>
            </a:r>
            <a:r>
              <a:rPr lang="en-US" dirty="0" err="1">
                <a:ea typeface="Microsoft YaHei"/>
                <a:cs typeface="Microsoft YaHei"/>
              </a:rPr>
              <a:t>Medicina</a:t>
            </a:r>
            <a:r>
              <a:rPr lang="en-US" dirty="0">
                <a:ea typeface="Microsoft YaHei"/>
                <a:cs typeface="Microsoft YaHei"/>
              </a:rPr>
              <a:t> de San Luis </a:t>
            </a:r>
            <a:r>
              <a:rPr lang="es-ES" dirty="0">
                <a:ea typeface="Microsoft YaHei"/>
                <a:cs typeface="Microsoft YaHei"/>
              </a:rPr>
              <a:t>Potosí</a:t>
            </a:r>
            <a:r>
              <a:rPr lang="en-US" dirty="0">
                <a:ea typeface="Microsoft YaHei"/>
                <a:cs typeface="Microsoft YaHei"/>
              </a:rPr>
              <a:t>.” Record that as is in a 410.</a:t>
            </a:r>
          </a:p>
        </p:txBody>
      </p:sp>
      <p:sp>
        <p:nvSpPr>
          <p:cNvPr id="153604"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5C3017F3-A8D3-4F42-8861-12C9DDDCE0B5}"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62</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65113421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5650"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55651" name="Rectangle 2"/>
          <p:cNvSpPr>
            <a:spLocks noGrp="1" noChangeArrowheads="1"/>
          </p:cNvSpPr>
          <p:nvPr>
            <p:ph type="body" idx="1"/>
          </p:nvPr>
        </p:nvSpPr>
        <p:spPr>
          <a:xfrm>
            <a:off x="759024" y="4775781"/>
            <a:ext cx="5652492" cy="4517546"/>
          </a:xfrm>
          <a:noFill/>
        </p:spPr>
        <p:txBody>
          <a:bodyPr wrap="none"/>
          <a:lstStyle/>
          <a:p>
            <a:r>
              <a:rPr lang="en-US" dirty="0">
                <a:ea typeface="Microsoft YaHei"/>
                <a:cs typeface="Microsoft YaHei"/>
              </a:rPr>
              <a:t>May 1, 2013</a:t>
            </a:r>
          </a:p>
          <a:p>
            <a:endParaRPr lang="en-US" dirty="0">
              <a:ea typeface="Microsoft YaHei"/>
              <a:cs typeface="Microsoft YaHei"/>
            </a:endParaRPr>
          </a:p>
          <a:p>
            <a:r>
              <a:rPr lang="en-US" dirty="0"/>
              <a:t>Base preferred names on the forms found in sources of body's own publications in its own language.</a:t>
            </a:r>
          </a:p>
          <a:p>
            <a:r>
              <a:rPr lang="en-US" dirty="0"/>
              <a:t>If an international body includes an English form in its publications, use that form.</a:t>
            </a:r>
          </a:p>
        </p:txBody>
      </p:sp>
      <p:sp>
        <p:nvSpPr>
          <p:cNvPr id="155652"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1B5489F2-9873-4DA6-95AC-E1E33389CAE4}"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63</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8441996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5650"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55651" name="Rectangle 2"/>
          <p:cNvSpPr>
            <a:spLocks noGrp="1" noChangeArrowheads="1"/>
          </p:cNvSpPr>
          <p:nvPr>
            <p:ph type="body" idx="1"/>
          </p:nvPr>
        </p:nvSpPr>
        <p:spPr>
          <a:xfrm>
            <a:off x="759024" y="4775781"/>
            <a:ext cx="5652492" cy="4517546"/>
          </a:xfrm>
          <a:noFill/>
        </p:spPr>
        <p:txBody>
          <a:bodyPr wrap="none"/>
          <a:lstStyle/>
          <a:p>
            <a:r>
              <a:rPr lang="en-US" b="0" dirty="0"/>
              <a:t>November</a:t>
            </a:r>
            <a:r>
              <a:rPr lang="en-US" b="0" baseline="0" dirty="0"/>
              <a:t> 25, 2015</a:t>
            </a:r>
            <a:endParaRPr lang="en-US" b="0" dirty="0"/>
          </a:p>
          <a:p>
            <a:endParaRPr lang="en-US" b="0" dirty="0"/>
          </a:p>
          <a:p>
            <a:r>
              <a:rPr lang="en-US" b="1" dirty="0"/>
              <a:t>Go to 11.4. Read together.</a:t>
            </a:r>
          </a:p>
          <a:p>
            <a:endParaRPr lang="en-US" b="1" dirty="0"/>
          </a:p>
          <a:p>
            <a:r>
              <a:rPr lang="en-US" b="1" dirty="0"/>
              <a:t>NOTE: PCC has not yet</a:t>
            </a:r>
            <a:r>
              <a:rPr lang="en-US" b="1" baseline="0" dirty="0"/>
              <a:t> implemented the period of activity element.</a:t>
            </a:r>
            <a:endParaRPr lang="en-US" b="1" dirty="0"/>
          </a:p>
        </p:txBody>
      </p:sp>
      <p:sp>
        <p:nvSpPr>
          <p:cNvPr id="155652"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1B5489F2-9873-4DA6-95AC-E1E33389CAE4}"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64</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7436497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5650"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55651" name="Rectangle 2"/>
          <p:cNvSpPr>
            <a:spLocks noGrp="1" noChangeArrowheads="1"/>
          </p:cNvSpPr>
          <p:nvPr>
            <p:ph type="body" idx="1"/>
          </p:nvPr>
        </p:nvSpPr>
        <p:spPr>
          <a:xfrm>
            <a:off x="759024" y="4775781"/>
            <a:ext cx="5652492" cy="4517546"/>
          </a:xfrm>
          <a:noFill/>
        </p:spPr>
        <p:txBody>
          <a:bodyPr wrap="none"/>
          <a:lstStyle/>
          <a:p>
            <a:r>
              <a:rPr lang="en-US" b="0" dirty="0"/>
              <a:t>Updated: October 6, 2020 to remove</a:t>
            </a:r>
            <a:r>
              <a:rPr lang="en-US" b="0" baseline="0" dirty="0"/>
              <a:t> two examples since they are not defined in RDA</a:t>
            </a:r>
            <a:r>
              <a:rPr lang="en-US" b="0" dirty="0"/>
              <a:t> </a:t>
            </a:r>
          </a:p>
          <a:p>
            <a:endParaRPr lang="en-US" b="0" dirty="0"/>
          </a:p>
          <a:p>
            <a:r>
              <a:rPr lang="en-US" b="0" dirty="0"/>
              <a:t>November</a:t>
            </a:r>
            <a:r>
              <a:rPr lang="en-US" b="0" baseline="0" dirty="0"/>
              <a:t> 25, 2015</a:t>
            </a:r>
            <a:endParaRPr lang="en-US" b="0" dirty="0"/>
          </a:p>
        </p:txBody>
      </p:sp>
      <p:sp>
        <p:nvSpPr>
          <p:cNvPr id="155652"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1B5489F2-9873-4DA6-95AC-E1E33389CAE4}"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65</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3503169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5650"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55651" name="Rectangle 2"/>
          <p:cNvSpPr>
            <a:spLocks noGrp="1" noChangeArrowheads="1"/>
          </p:cNvSpPr>
          <p:nvPr>
            <p:ph type="body" idx="1"/>
          </p:nvPr>
        </p:nvSpPr>
        <p:spPr>
          <a:xfrm>
            <a:off x="759024" y="4775781"/>
            <a:ext cx="5652492" cy="4517546"/>
          </a:xfrm>
          <a:noFill/>
        </p:spPr>
        <p:txBody>
          <a:bodyPr wrap="none"/>
          <a:lstStyle/>
          <a:p>
            <a:pPr marL="0" marR="0" lvl="0" indent="0" algn="l" defTabSz="43658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a:t>August 23, 2023: updated slide to show use of subfield $q/$r in 046 field</a:t>
            </a:r>
          </a:p>
          <a:p>
            <a:pPr defTabSz="436580">
              <a:defRPr/>
            </a:pPr>
            <a:r>
              <a:rPr lang="en-US" b="0" dirty="0"/>
              <a:t>December 4, 2019: added note about coding period of activity dates for corporate bodies</a:t>
            </a:r>
          </a:p>
          <a:p>
            <a:pPr defTabSz="436580">
              <a:defRPr/>
            </a:pPr>
            <a:r>
              <a:rPr lang="en-US" b="0" dirty="0"/>
              <a:t>December 12, 2016: moved implementation information to slide (since participants probably do not have the notes)</a:t>
            </a:r>
          </a:p>
          <a:p>
            <a:endParaRPr lang="en-US" b="1" dirty="0"/>
          </a:p>
          <a:p>
            <a:r>
              <a:rPr lang="en-US" b="1" dirty="0"/>
              <a:t>GO TO MARC 046 field</a:t>
            </a:r>
          </a:p>
          <a:p>
            <a:endParaRPr lang="en-US" b="1" dirty="0"/>
          </a:p>
        </p:txBody>
      </p:sp>
      <p:sp>
        <p:nvSpPr>
          <p:cNvPr id="155652"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1B5489F2-9873-4DA6-95AC-E1E33389CAE4}"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66</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2768303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1794"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61795" name="Text Box 2"/>
          <p:cNvSpPr>
            <a:spLocks noGrp="1" noChangeArrowheads="1"/>
          </p:cNvSpPr>
          <p:nvPr>
            <p:ph type="body" idx="1"/>
          </p:nvPr>
        </p:nvSpPr>
        <p:spPr>
          <a:xfrm>
            <a:off x="759024" y="4775781"/>
            <a:ext cx="6073676" cy="4516009"/>
          </a:xfrm>
          <a:noFill/>
        </p:spPr>
        <p:txBody>
          <a:bodyPr/>
          <a:lstStyle/>
          <a:p>
            <a:pPr marL="0" marR="0" lvl="0" indent="0" algn="l" defTabSz="45720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dirty="0"/>
              <a:t>August 23, 2023: updated to show use of subfield $q/$r in 046 field</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December</a:t>
            </a:r>
            <a:r>
              <a:rPr lang="en-US" baseline="0" dirty="0">
                <a:ea typeface="Microsoft YaHei"/>
                <a:cs typeface="Microsoft YaHei"/>
              </a:rPr>
              <a:t> 13, 2016: moved implementation note to slide</a:t>
            </a: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Times New Roman" pitchFamily="18" charset="0"/>
            </a:endParaRPr>
          </a:p>
        </p:txBody>
      </p:sp>
      <p:sp>
        <p:nvSpPr>
          <p:cNvPr id="161796"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39DD9B65-3EAF-4810-AF39-E92D88B2D523}"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67</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3721494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42"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63843" name="Text Box 2"/>
          <p:cNvSpPr>
            <a:spLocks noGrp="1" noChangeArrowheads="1"/>
          </p:cNvSpPr>
          <p:nvPr>
            <p:ph type="body" idx="1"/>
          </p:nvPr>
        </p:nvSpPr>
        <p:spPr>
          <a:xfrm>
            <a:off x="759024" y="4775781"/>
            <a:ext cx="5877223" cy="4516009"/>
          </a:xfrm>
          <a:noFill/>
        </p:spPr>
        <p:txBody>
          <a:bodyPr/>
          <a:lstStyle/>
          <a:p>
            <a:pPr marL="0" marR="0" lvl="0" indent="0" algn="l" defTabSz="436580" rtl="0" eaLnBrk="0" fontAlgn="base" latinLnBrk="0" hangingPunct="0">
              <a:lnSpc>
                <a:spcPct val="100000"/>
              </a:lnSpc>
              <a:spcBef>
                <a:spcPct val="30000"/>
              </a:spcBef>
              <a:spcAft>
                <a:spcPct val="0"/>
              </a:spcAft>
              <a:buClr>
                <a:srgbClr val="000000"/>
              </a:buClr>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dirty="0"/>
              <a:t>August 23, 2023: updated to show use of subfield $q/$r in 046 field</a:t>
            </a:r>
          </a:p>
          <a:p>
            <a:pPr marL="0" marR="0" lvl="0" indent="0" algn="l" defTabSz="436580" rtl="0" eaLnBrk="0" fontAlgn="base" latinLnBrk="0" hangingPunct="0">
              <a:lnSpc>
                <a:spcPct val="100000"/>
              </a:lnSpc>
              <a:spcBef>
                <a:spcPct val="30000"/>
              </a:spcBef>
              <a:spcAft>
                <a:spcPct val="0"/>
              </a:spcAft>
              <a:buClr>
                <a:srgbClr val="000000"/>
              </a:buClr>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0" dirty="0"/>
              <a:t>Updated: October 6, 2020 to remove</a:t>
            </a:r>
            <a:r>
              <a:rPr lang="en-US" b="0" baseline="0" dirty="0"/>
              <a:t> one example since it is not defined in RDA</a:t>
            </a:r>
            <a:r>
              <a:rPr lang="en-US" b="0" dirty="0"/>
              <a:t> </a:t>
            </a:r>
          </a:p>
          <a:p>
            <a:pPr defTabSz="436580">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endParaRPr lang="en-US" baseline="0" dirty="0">
              <a:ea typeface="Microsoft YaHei"/>
              <a:cs typeface="Microsoft YaHei"/>
            </a:endParaRPr>
          </a:p>
          <a:p>
            <a:pPr defTabSz="436580">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December 13, 2016: moved implementation note to slide</a:t>
            </a:r>
          </a:p>
          <a:p>
            <a:pPr defTabSz="436580">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endParaRPr lang="en-US" dirty="0">
              <a:ea typeface="Microsoft YaHei"/>
              <a:cs typeface="Microsoft YaHei"/>
            </a:endParaRP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BC dates are one year off because there was no year “0”.</a:t>
            </a: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defTabSz="436580"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1" dirty="0"/>
              <a:t>* NOTE: PCC has not yet implemented $q and $r. DO NOT USE until implementation. Until then, $s and $t stand for date of establishment and date of termination.</a:t>
            </a: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p:txBody>
      </p:sp>
      <p:sp>
        <p:nvSpPr>
          <p:cNvPr id="163844"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1886A7E-ACA1-49CD-8393-2FCCEC921E1C}"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68</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428903692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5890" name="Text Box 1"/>
          <p:cNvSpPr txBox="1">
            <a:spLocks noChangeArrowheads="1"/>
          </p:cNvSpPr>
          <p:nvPr/>
        </p:nvSpPr>
        <p:spPr bwMode="auto">
          <a:xfrm>
            <a:off x="5438181" y="9477779"/>
            <a:ext cx="717352" cy="491873"/>
          </a:xfrm>
          <a:prstGeom prst="rect">
            <a:avLst/>
          </a:prstGeom>
          <a:noFill/>
          <a:ln w="9525">
            <a:noFill/>
            <a:round/>
            <a:headEnd/>
            <a:tailEnd/>
          </a:ln>
        </p:spPr>
        <p:txBody>
          <a:bodyPr lIns="0" tIns="0" rIns="0" bIns="0" anchor="b" anchorCtr="1"/>
          <a:lstStyle/>
          <a:p>
            <a:pPr algn="r" defTabSz="453256" hangingPunct="0">
              <a:lnSpc>
                <a:spcPct val="95000"/>
              </a:lnSpc>
              <a:spcBef>
                <a:spcPts val="442"/>
              </a:spcBef>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endParaRPr lang="en-US" sz="1100">
              <a:solidFill>
                <a:srgbClr val="000000"/>
              </a:solidFill>
              <a:latin typeface="Times New Roman" pitchFamily="18" charset="0"/>
              <a:cs typeface="Microsoft YaHei"/>
            </a:endParaRPr>
          </a:p>
        </p:txBody>
      </p:sp>
      <p:sp>
        <p:nvSpPr>
          <p:cNvPr id="165891" name="Text Box 2"/>
          <p:cNvSpPr>
            <a:spLocks noGrp="1" noChangeArrowheads="1"/>
          </p:cNvSpPr>
          <p:nvPr>
            <p:ph type="body"/>
          </p:nvPr>
        </p:nvSpPr>
        <p:spPr>
          <a:xfrm>
            <a:off x="610196" y="4698925"/>
            <a:ext cx="5652492" cy="4514472"/>
          </a:xfrm>
          <a:noFill/>
        </p:spPr>
        <p:txBody>
          <a:bodyPr/>
          <a:lstStyle/>
          <a:p>
            <a:pPr marL="0" marR="0" lvl="0" indent="0" algn="l" defTabSz="45720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dirty="0"/>
              <a:t>August 23, 2023: updated to show use of subfield $q/$r in 046 field</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September 17, 2018: moved $w to beginning of 510 fields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The records in this and the next slide show how dates in an authority record can be very helpful in identifying an entity.</a:t>
            </a:r>
          </a:p>
        </p:txBody>
      </p:sp>
      <p:sp>
        <p:nvSpPr>
          <p:cNvPr id="165892" name="Rectangle 3"/>
          <p:cNvSpPr>
            <a:spLocks noGrp="1" noRot="1" noChangeAspect="1" noChangeArrowheads="1" noTextEdit="1"/>
          </p:cNvSpPr>
          <p:nvPr>
            <p:ph type="sldImg" idx="1"/>
          </p:nvPr>
        </p:nvSpPr>
        <p:spPr>
          <a:xfrm>
            <a:off x="1138238" y="684213"/>
            <a:ext cx="5016500" cy="3762375"/>
          </a:xfrm>
          <a:solidFill>
            <a:srgbClr val="FFFFFF"/>
          </a:solidFill>
          <a:ln>
            <a:solidFill>
              <a:srgbClr val="000000"/>
            </a:solidFill>
            <a:miter lim="800000"/>
          </a:ln>
        </p:spPr>
      </p:sp>
      <p:sp>
        <p:nvSpPr>
          <p:cNvPr id="165893"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4AF9B930-E49B-4546-B42C-422ABDD29EED}"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69</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8418152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7938" name="Rectangle 2"/>
          <p:cNvSpPr>
            <a:spLocks noGrp="1" noRot="1" noChangeAspect="1" noChangeArrowheads="1" noTextEdit="1"/>
          </p:cNvSpPr>
          <p:nvPr>
            <p:ph type="sldImg"/>
          </p:nvPr>
        </p:nvSpPr>
        <p:spPr>
          <a:xfrm>
            <a:off x="1287463" y="762000"/>
            <a:ext cx="5021262" cy="3767138"/>
          </a:xfrm>
          <a:solidFill>
            <a:srgbClr val="FFFFFF"/>
          </a:solidFill>
          <a:ln>
            <a:solidFill>
              <a:srgbClr val="000000"/>
            </a:solidFill>
            <a:miter lim="800000"/>
          </a:ln>
        </p:spPr>
      </p:sp>
      <p:sp>
        <p:nvSpPr>
          <p:cNvPr id="167939" name="Rectangle 3"/>
          <p:cNvSpPr>
            <a:spLocks noGrp="1" noChangeArrowheads="1"/>
          </p:cNvSpPr>
          <p:nvPr>
            <p:ph type="body" idx="1"/>
          </p:nvPr>
        </p:nvSpPr>
        <p:spPr>
          <a:xfrm>
            <a:off x="759025" y="4775781"/>
            <a:ext cx="6079629" cy="4522158"/>
          </a:xfrm>
          <a:noFill/>
        </p:spPr>
        <p:txBody>
          <a:bodyPr wrap="none" anchor="ctr"/>
          <a:lstStyle/>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dirty="0"/>
              <a:t>August 23, 2023: updated to show use of subfield $q/$r in 046 field</a:t>
            </a:r>
          </a:p>
          <a:p>
            <a:r>
              <a:rPr lang="en-US" dirty="0">
                <a:ea typeface="Microsoft YaHei"/>
                <a:cs typeface="Microsoft YaHei"/>
              </a:rPr>
              <a:t>September 17, 2018:</a:t>
            </a:r>
            <a:r>
              <a:rPr lang="en-US" baseline="0" dirty="0">
                <a:ea typeface="Microsoft YaHei"/>
                <a:cs typeface="Microsoft YaHei"/>
              </a:rPr>
              <a:t> moved $w to beginning of 510 fields</a:t>
            </a:r>
            <a:endParaRPr lang="en-US" dirty="0">
              <a:ea typeface="Microsoft YaHei"/>
              <a:cs typeface="Microsoft YaHei"/>
            </a:endParaRPr>
          </a:p>
          <a:p>
            <a:endParaRPr lang="en-US" dirty="0"/>
          </a:p>
        </p:txBody>
      </p:sp>
      <p:sp>
        <p:nvSpPr>
          <p:cNvPr id="167940"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E0271E78-97FF-4289-85A7-3083EDA6CB22}"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70</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4119767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9986" name="Text Box 2"/>
          <p:cNvSpPr>
            <a:spLocks noGrp="1" noChangeArrowheads="1"/>
          </p:cNvSpPr>
          <p:nvPr>
            <p:ph type="body"/>
          </p:nvPr>
        </p:nvSpPr>
        <p:spPr>
          <a:xfrm>
            <a:off x="759024" y="4775781"/>
            <a:ext cx="5546825"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February 18, 2015</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dirty="0"/>
              <a:t>NOTE on the conference examples. </a:t>
            </a:r>
            <a:r>
              <a:rPr lang="en-US" baseline="0" dirty="0"/>
              <a:t>The qualifier was added to distinguish between two conferences of the same name. </a:t>
            </a:r>
            <a:r>
              <a:rPr lang="en-US" dirty="0"/>
              <a:t>The</a:t>
            </a:r>
            <a:r>
              <a:rPr lang="en-US" baseline="0" dirty="0"/>
              <a:t> qualifier is not the “conference additions” qualifier, which would be added after the “base” access point, for example: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baseline="0"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aseline="0" dirty="0"/>
              <a:t>111 2_  </a:t>
            </a:r>
            <a:r>
              <a:rPr lang="en-US" baseline="0" dirty="0" err="1"/>
              <a:t>Congreso</a:t>
            </a:r>
            <a:r>
              <a:rPr lang="en-US" baseline="0" dirty="0"/>
              <a:t> </a:t>
            </a:r>
            <a:r>
              <a:rPr lang="en-US" baseline="0" dirty="0" err="1"/>
              <a:t>Internacional</a:t>
            </a:r>
            <a:r>
              <a:rPr lang="en-US" baseline="0" dirty="0"/>
              <a:t> de </a:t>
            </a:r>
            <a:r>
              <a:rPr lang="en-US" baseline="0" dirty="0" err="1"/>
              <a:t>Linguística</a:t>
            </a:r>
            <a:r>
              <a:rPr lang="en-US" baseline="0" dirty="0"/>
              <a:t> </a:t>
            </a:r>
            <a:r>
              <a:rPr lang="en-US" baseline="0" dirty="0" err="1"/>
              <a:t>Hispánica</a:t>
            </a:r>
            <a:r>
              <a:rPr lang="en-US" baseline="0" dirty="0"/>
              <a:t> (Germany) $n (6th : $d 2003 : $c Leipzig, Germany)</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baseline="0" dirty="0"/>
          </a:p>
          <a:p>
            <a:pPr>
              <a:spcBef>
                <a:spcPts val="418"/>
              </a:spcBef>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NOTE TO SPEAKER: RDA REVISION</a:t>
            </a:r>
            <a:r>
              <a:rPr lang="en-US" baseline="0" dirty="0">
                <a:ea typeface="Microsoft YaHei"/>
                <a:cs typeface="Microsoft YaHei"/>
              </a:rPr>
              <a:t>: </a:t>
            </a:r>
            <a:r>
              <a:rPr lang="en-US" dirty="0">
                <a:ea typeface="Microsoft YaHei"/>
                <a:cs typeface="Microsoft YaHei"/>
              </a:rPr>
              <a:t>The example previously</a:t>
            </a:r>
            <a:r>
              <a:rPr lang="en-US" baseline="0" dirty="0">
                <a:ea typeface="Microsoft YaHei"/>
                <a:cs typeface="Microsoft YaHei"/>
              </a:rPr>
              <a:t> contained:</a:t>
            </a:r>
          </a:p>
          <a:p>
            <a:pPr>
              <a:spcBef>
                <a:spcPts val="418"/>
              </a:spcBef>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baseline="0" dirty="0">
              <a:ea typeface="Microsoft YaHei"/>
              <a:cs typeface="Microsoft YaHei"/>
            </a:endParaRPr>
          </a:p>
          <a:p>
            <a:pPr defTabSz="436580">
              <a:spcBef>
                <a:spcPts val="418"/>
              </a:spcBef>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sz="1100" dirty="0">
                <a:latin typeface="Calibri" pitchFamily="34" charset="0"/>
                <a:cs typeface="Microsoft YaHei"/>
              </a:rPr>
              <a:t>111 2_ West Cork Chamber Music Festival  $c (</a:t>
            </a:r>
            <a:r>
              <a:rPr lang="en-US" sz="1100" dirty="0" err="1">
                <a:latin typeface="Calibri" pitchFamily="34" charset="0"/>
                <a:cs typeface="Microsoft YaHei"/>
              </a:rPr>
              <a:t>Bantry</a:t>
            </a:r>
            <a:r>
              <a:rPr lang="en-US" sz="1100" dirty="0">
                <a:latin typeface="Calibri" pitchFamily="34" charset="0"/>
                <a:cs typeface="Microsoft YaHei"/>
              </a:rPr>
              <a:t>, Ireland)</a:t>
            </a:r>
          </a:p>
          <a:p>
            <a:pPr>
              <a:spcBef>
                <a:spcPts val="418"/>
              </a:spcBef>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18"/>
              </a:spcBef>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This</a:t>
            </a:r>
            <a:r>
              <a:rPr lang="en-US" baseline="0" dirty="0">
                <a:ea typeface="Microsoft YaHei"/>
                <a:cs typeface="Microsoft YaHei"/>
              </a:rPr>
              <a:t> followed </a:t>
            </a:r>
            <a:r>
              <a:rPr lang="en-US" dirty="0">
                <a:ea typeface="Microsoft YaHei"/>
                <a:cs typeface="Microsoft YaHei"/>
              </a:rPr>
              <a:t>RDA 11.13.1.8.2, which said that if a conference, etc. is held in the same place every year, to add the location of the conference to the access point representing the series of conferences. RDA 11.13.1.8.2 was revised in April 2014 and now says “If the access point represents a series of conferences, etc., do not add the number, date, or location of the conferences, etc.”</a:t>
            </a:r>
          </a:p>
        </p:txBody>
      </p:sp>
      <p:sp>
        <p:nvSpPr>
          <p:cNvPr id="169987" name="Text Box 3"/>
          <p:cNvSpPr txBox="1">
            <a:spLocks noChangeArrowheads="1"/>
          </p:cNvSpPr>
          <p:nvPr/>
        </p:nvSpPr>
        <p:spPr bwMode="auto">
          <a:xfrm>
            <a:off x="1489" y="0"/>
            <a:ext cx="519410"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933E778-0D97-4FD1-9F1D-2DBDE6497CA4}"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71</a:t>
            </a:fld>
            <a:endParaRPr lang="en-US">
              <a:solidFill>
                <a:srgbClr val="000000"/>
              </a:solidFill>
              <a:latin typeface="Calibri" pitchFamily="34" charset="0"/>
              <a:cs typeface="Microsoft YaHei"/>
            </a:endParaRPr>
          </a:p>
        </p:txBody>
      </p:sp>
      <p:sp>
        <p:nvSpPr>
          <p:cNvPr id="169988"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69989"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78BD34AB-42AE-4628-ADA4-9E7D93CF08B8}"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71</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45799077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2034" name="Text Box 2"/>
          <p:cNvSpPr>
            <a:spLocks noGrp="1" noChangeArrowheads="1"/>
          </p:cNvSpPr>
          <p:nvPr>
            <p:ph type="body"/>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December 4, 2019: corrected</a:t>
            </a:r>
            <a:r>
              <a:rPr lang="en-US" baseline="0" dirty="0">
                <a:ea typeface="Microsoft YaHei"/>
                <a:cs typeface="Microsoft YaHei"/>
              </a:rPr>
              <a:t> slide number in instructor’s note; added text to instructor note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Instructor’s note: Refer trainees back to the information on slide 21.</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Note to Instructor: Answer given below. Trainees do not have answer for the exercise in their manuals.</a:t>
            </a: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370   $e Boulder (Colo.) $2 </a:t>
            </a:r>
            <a:r>
              <a:rPr lang="en-US" dirty="0" err="1">
                <a:ea typeface="Microsoft YaHei"/>
                <a:cs typeface="Microsoft YaHei"/>
              </a:rPr>
              <a:t>naf</a:t>
            </a: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Could also record associated country, either in same 370 or in a separate field:</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370   $c United States $e Boulder (Colo.) $2 </a:t>
            </a:r>
            <a:r>
              <a:rPr lang="en-US" dirty="0" err="1">
                <a:ea typeface="Microsoft YaHei"/>
                <a:cs typeface="Microsoft YaHei"/>
              </a:rPr>
              <a:t>naf</a:t>
            </a: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  </a:t>
            </a:r>
            <a:r>
              <a:rPr lang="en-US" i="1" dirty="0">
                <a:ea typeface="Microsoft YaHei"/>
                <a:cs typeface="Microsoft YaHei"/>
              </a:rPr>
              <a:t>or</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370   $c United States $2 </a:t>
            </a:r>
            <a:r>
              <a:rPr lang="en-US" dirty="0" err="1">
                <a:ea typeface="Microsoft YaHei"/>
                <a:cs typeface="Microsoft YaHei"/>
              </a:rPr>
              <a:t>naf</a:t>
            </a: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370   $e Boulder (Colo.) $2 </a:t>
            </a:r>
            <a:r>
              <a:rPr lang="en-US" dirty="0" err="1">
                <a:ea typeface="Microsoft YaHei"/>
                <a:cs typeface="Microsoft YaHei"/>
              </a:rPr>
              <a:t>naf</a:t>
            </a:r>
            <a:endParaRPr lang="en-US" dirty="0">
              <a:ea typeface="Microsoft YaHei"/>
              <a:cs typeface="Microsoft YaHei"/>
            </a:endParaRPr>
          </a:p>
        </p:txBody>
      </p:sp>
      <p:sp>
        <p:nvSpPr>
          <p:cNvPr id="172035" name="Text Box 3"/>
          <p:cNvSpPr txBox="1">
            <a:spLocks noChangeArrowheads="1"/>
          </p:cNvSpPr>
          <p:nvPr/>
        </p:nvSpPr>
        <p:spPr bwMode="auto">
          <a:xfrm>
            <a:off x="1489" y="1"/>
            <a:ext cx="757535" cy="379665"/>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EC2BA21B-C3DF-4E8B-94DB-5BFF8E6631F2}"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72</a:t>
            </a:fld>
            <a:endParaRPr lang="en-US">
              <a:solidFill>
                <a:srgbClr val="000000"/>
              </a:solidFill>
              <a:latin typeface="Calibri" pitchFamily="34" charset="0"/>
              <a:cs typeface="Microsoft YaHei"/>
            </a:endParaRPr>
          </a:p>
        </p:txBody>
      </p:sp>
      <p:sp>
        <p:nvSpPr>
          <p:cNvPr id="172036"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72037"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EFD0F4A2-1499-4530-8B40-6B304087D8A4}"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72</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2173570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082" name="Text Box 2"/>
          <p:cNvSpPr>
            <a:spLocks noGrp="1" noChangeArrowheads="1"/>
          </p:cNvSpPr>
          <p:nvPr>
            <p:ph type="body"/>
          </p:nvPr>
        </p:nvSpPr>
        <p:spPr>
          <a:xfrm>
            <a:off x="759024" y="4775781"/>
            <a:ext cx="6073676" cy="4516009"/>
          </a:xfrm>
          <a:noFill/>
        </p:spPr>
        <p:txBody>
          <a:bodyPr/>
          <a:lstStyle/>
          <a:p>
            <a:pPr marL="0" marR="0" lvl="0" indent="0" algn="l" defTabSz="45720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dirty="0"/>
              <a:t>August 23, 2023: updated to show use of subfield $q/$r in 046 field</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March 20, 2017: updated speaker notes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Instructor’s note: Refer trainees back to the information on slide 21.</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Note to Instructor: Answer given below. Trainees do not have answer for the exercise in their manuals.</a:t>
            </a:r>
            <a:endParaRPr lang="en-US" b="1"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Don’t add anything to the authorized access point yet.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046   $q 1888 $2 </a:t>
            </a:r>
            <a:r>
              <a:rPr lang="en-US" dirty="0" err="1">
                <a:ea typeface="Microsoft YaHei"/>
                <a:cs typeface="Microsoft YaHei"/>
              </a:rPr>
              <a:t>edtf</a:t>
            </a: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p:txBody>
      </p:sp>
      <p:sp>
        <p:nvSpPr>
          <p:cNvPr id="174083" name="Text Box 3"/>
          <p:cNvSpPr txBox="1">
            <a:spLocks noChangeArrowheads="1"/>
          </p:cNvSpPr>
          <p:nvPr/>
        </p:nvSpPr>
        <p:spPr bwMode="auto">
          <a:xfrm>
            <a:off x="1489" y="0"/>
            <a:ext cx="757535"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0CC24883-3B7C-4858-B924-BC1C1F231333}"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73</a:t>
            </a:fld>
            <a:endParaRPr lang="en-US">
              <a:solidFill>
                <a:srgbClr val="000000"/>
              </a:solidFill>
              <a:latin typeface="Calibri" pitchFamily="34" charset="0"/>
              <a:cs typeface="Microsoft YaHei"/>
            </a:endParaRPr>
          </a:p>
        </p:txBody>
      </p:sp>
      <p:sp>
        <p:nvSpPr>
          <p:cNvPr id="174084"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74085"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91770BCB-D119-4B4A-ADFE-201009199B04}"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73</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05334428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6130" name="Text Box 2"/>
          <p:cNvSpPr>
            <a:spLocks noGrp="1" noChangeArrowheads="1"/>
          </p:cNvSpPr>
          <p:nvPr>
            <p:ph type="body"/>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December 6, 2019: updated speaker notes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RDA 11.5: </a:t>
            </a:r>
            <a:r>
              <a:rPr lang="en-US" dirty="0"/>
              <a:t>Record the name of an associated institution by using the preferred name for the institution. Record an associated institution as a separate element, as a part of an access point, or as both. For additional instructions on recording an associated institution as part of the authorized access point, see 11.13.1.4.</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r>
              <a:rPr lang="en-US" dirty="0">
                <a:ea typeface="Microsoft YaHei"/>
                <a:cs typeface="Microsoft YaHei"/>
              </a:rPr>
              <a:t>11.13.1.4: </a:t>
            </a:r>
            <a:r>
              <a:rPr lang="en-US" dirty="0"/>
              <a:t>Include the name of an associated institution if needed to distinguish one authorized access point from another (i.e., when two or more corporate bodies have the same name or have names so similar that they may be confused). </a:t>
            </a:r>
          </a:p>
          <a:p>
            <a:r>
              <a:rPr lang="en-US" dirty="0"/>
              <a:t>Include the name of an associated institution if the institution's name is commonly associated with a name of corporate body (see 11.5). Prefer this name instead of the local place name (see 11.13.1.3).  </a:t>
            </a:r>
            <a:r>
              <a:rPr lang="en-US" i="1" dirty="0"/>
              <a:t>Optional addition: </a:t>
            </a:r>
            <a:r>
              <a:rPr lang="en-US" dirty="0"/>
              <a:t>Include the name of an institution associated with the body if the element assists in the identification of the body.</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dirty="0">
                <a:ea typeface="Microsoft YaHei"/>
                <a:cs typeface="Microsoft YaHei"/>
              </a:rPr>
              <a:t>So: If using associated institution as an addition to a corporate body, use the preferred name for the institution,</a:t>
            </a:r>
            <a:r>
              <a:rPr lang="en-US" baseline="0" dirty="0">
                <a:ea typeface="Microsoft YaHei"/>
                <a:cs typeface="Microsoft YaHei"/>
              </a:rPr>
              <a:t> not the authorized access point form. As of February 2015, if you add an associated institution to the authorized access point for a corporate body, it is not necessary to establish a NAR for the associated institution, if a NAR does not exist. However, this policy is currently under consideration for possible change. </a:t>
            </a: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endParaRPr lang="en-US" baseline="0" dirty="0">
              <a:ea typeface="Microsoft YaHei"/>
              <a:cs typeface="Microsoft YaHei"/>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The associated institution element can be recorded in 373 whether or not it is core and whether or not it has been established. If it has been established, use the authorized access point. If it has not, determine the preferred name for it and use that.</a:t>
            </a: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p:txBody>
      </p:sp>
      <p:sp>
        <p:nvSpPr>
          <p:cNvPr id="176131" name="Text Box 3"/>
          <p:cNvSpPr txBox="1">
            <a:spLocks noChangeArrowheads="1"/>
          </p:cNvSpPr>
          <p:nvPr/>
        </p:nvSpPr>
        <p:spPr bwMode="auto">
          <a:xfrm>
            <a:off x="1489" y="0"/>
            <a:ext cx="757535"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EA237D10-693F-4B73-BC3F-E2B7AC0725CB}"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74</a:t>
            </a:fld>
            <a:endParaRPr lang="en-US">
              <a:solidFill>
                <a:srgbClr val="000000"/>
              </a:solidFill>
              <a:latin typeface="Calibri" pitchFamily="34" charset="0"/>
              <a:cs typeface="Microsoft YaHei"/>
            </a:endParaRPr>
          </a:p>
        </p:txBody>
      </p:sp>
      <p:sp>
        <p:nvSpPr>
          <p:cNvPr id="176132"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76133"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836370DB-1F33-437F-A3DE-6277AC0E432B}"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74</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20207988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6130" name="Text Box 2"/>
          <p:cNvSpPr>
            <a:spLocks noGrp="1" noChangeArrowheads="1"/>
          </p:cNvSpPr>
          <p:nvPr>
            <p:ph type="body"/>
          </p:nvPr>
        </p:nvSpPr>
        <p:spPr>
          <a:xfrm>
            <a:off x="759024" y="4775781"/>
            <a:ext cx="6073676"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December 6, 2019</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dirty="0">
                <a:ea typeface="Microsoft YaHei"/>
                <a:cs typeface="Microsoft YaHei"/>
              </a:rPr>
              <a:t>If using associated institution as an addition to a corporate body, use the preferred name for the institution,</a:t>
            </a:r>
            <a:r>
              <a:rPr lang="en-US" baseline="0" dirty="0">
                <a:ea typeface="Microsoft YaHei"/>
                <a:cs typeface="Microsoft YaHei"/>
              </a:rPr>
              <a:t> not the authorized access point form.  It is not necessary to establish a NAR for an associated institution that is used only as a qualifier, but note that if it isn’t established, it won’t be possible to make a variant access point for the “Parent. Subordinate” combination, or a 510 hierarchical superior reference.</a:t>
            </a: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endParaRPr lang="en-US" baseline="0" dirty="0">
              <a:ea typeface="Microsoft YaHei"/>
              <a:cs typeface="Microsoft YaHei"/>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110 2_ National Immunization Program (Centers for Disease Control and Prevention)</a:t>
            </a: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373     Centers for Disease Control and Prevention (U.S.) $2 </a:t>
            </a:r>
            <a:r>
              <a:rPr lang="en-US" baseline="0" dirty="0" err="1">
                <a:ea typeface="Microsoft YaHei"/>
                <a:cs typeface="Microsoft YaHei"/>
              </a:rPr>
              <a:t>naf</a:t>
            </a:r>
            <a:endParaRPr lang="en-US" baseline="0" dirty="0">
              <a:ea typeface="Microsoft YaHei"/>
              <a:cs typeface="Microsoft YaHei"/>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410 2_ Centers for Disease Control and Prevention (U.S.). $b National Immunization Program</a:t>
            </a: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510 2_ $w r $i Hierarchical superior: $a Centers for Disease Control and Prevention (U.S.)</a:t>
            </a: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endParaRPr lang="en-US" baseline="0" dirty="0">
              <a:ea typeface="Microsoft YaHei"/>
              <a:cs typeface="Microsoft YaHei"/>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110 2_ Cancer Prevention Fellowship Program (Center for Cancer Training)</a:t>
            </a: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373     Center for Cancer Training (National Cancer Institute) $2 </a:t>
            </a:r>
            <a:r>
              <a:rPr lang="en-US" baseline="0" dirty="0" err="1">
                <a:ea typeface="Microsoft YaHei"/>
                <a:cs typeface="Microsoft YaHei"/>
              </a:rPr>
              <a:t>naf</a:t>
            </a:r>
            <a:endParaRPr lang="en-US" baseline="0" dirty="0">
              <a:ea typeface="Microsoft YaHei"/>
              <a:cs typeface="Microsoft YaHei"/>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410 2_ Center for Cancer Training (National Cancer Institute). $b Cancer Prevention Fellowship Program</a:t>
            </a: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510 2_ $w r $i Hierarchical superior: $a Center for Cancer Training (National Cancer Institute) </a:t>
            </a: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endParaRPr lang="en-US" baseline="0" dirty="0">
              <a:ea typeface="Microsoft YaHei"/>
              <a:cs typeface="Microsoft YaHei"/>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p:txBody>
      </p:sp>
      <p:sp>
        <p:nvSpPr>
          <p:cNvPr id="176131" name="Text Box 3"/>
          <p:cNvSpPr txBox="1">
            <a:spLocks noChangeArrowheads="1"/>
          </p:cNvSpPr>
          <p:nvPr/>
        </p:nvSpPr>
        <p:spPr bwMode="auto">
          <a:xfrm>
            <a:off x="1489" y="0"/>
            <a:ext cx="757535"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EA237D10-693F-4B73-BC3F-E2B7AC0725CB}"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75</a:t>
            </a:fld>
            <a:endParaRPr lang="en-US">
              <a:solidFill>
                <a:srgbClr val="000000"/>
              </a:solidFill>
              <a:latin typeface="Calibri" pitchFamily="34" charset="0"/>
              <a:cs typeface="Microsoft YaHei"/>
            </a:endParaRPr>
          </a:p>
        </p:txBody>
      </p:sp>
      <p:sp>
        <p:nvSpPr>
          <p:cNvPr id="176132"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76133"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836370DB-1F33-437F-A3DE-6277AC0E432B}"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75</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07390531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196611" name="Text Box 3"/>
          <p:cNvSpPr>
            <a:spLocks noGrp="1" noChangeArrowheads="1"/>
          </p:cNvSpPr>
          <p:nvPr>
            <p:ph type="body" idx="1"/>
          </p:nvPr>
        </p:nvSpPr>
        <p:spPr>
          <a:xfrm>
            <a:off x="759024" y="4775782"/>
            <a:ext cx="5546825" cy="4526768"/>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Updated December 6, 2019: added a few more examples; used colors in slide to show the different types and some combination of types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These additional elements are core, but only if the name does not convey the idea of a corporate body, or if needed to distinguish from another corporate body with the same name.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Three types of other designations associated with a corporate body:</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 Type of corporate body</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b) Type of jurisdiction</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c) Other</a:t>
            </a:r>
            <a:r>
              <a:rPr lang="en-US" baseline="0" dirty="0">
                <a:ea typeface="Microsoft YaHei"/>
                <a:cs typeface="Microsoft YaHei"/>
              </a:rPr>
              <a:t> designation</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baseline="0"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aseline="0" dirty="0">
                <a:ea typeface="Microsoft YaHei"/>
                <a:cs typeface="Microsoft YaHei"/>
              </a:rPr>
              <a:t>Other designation can be anything that doesn’t fall into the other two types.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This</a:t>
            </a:r>
            <a:r>
              <a:rPr lang="en-US" baseline="0" dirty="0">
                <a:ea typeface="Microsoft YaHei"/>
                <a:cs typeface="Microsoft YaHei"/>
              </a:rPr>
              <a:t> element is </a:t>
            </a:r>
            <a:r>
              <a:rPr lang="en-US" dirty="0">
                <a:ea typeface="Microsoft YaHei"/>
                <a:cs typeface="Microsoft YaHei"/>
              </a:rPr>
              <a:t>recorded in field 368. Catalogers are encouraged to record this information</a:t>
            </a:r>
            <a:r>
              <a:rPr lang="en-US" baseline="0" dirty="0">
                <a:ea typeface="Microsoft YaHei"/>
                <a:cs typeface="Microsoft YaHei"/>
              </a:rPr>
              <a:t> even when it isn’t core.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368 $a Type of corporate body</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368 $b Type of jurisdiction</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368 $c Other designation</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[Details</a:t>
            </a:r>
            <a:r>
              <a:rPr lang="en-US" baseline="0" dirty="0">
                <a:ea typeface="Microsoft YaHei"/>
                <a:cs typeface="Microsoft YaHei"/>
              </a:rPr>
              <a:t> about each are included on next slides.]</a:t>
            </a: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p:txBody>
      </p:sp>
      <p:sp>
        <p:nvSpPr>
          <p:cNvPr id="196612"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3402393-7B15-43EB-9E2A-550842B560D4}"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76</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67514366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196611" name="Text Box 3"/>
          <p:cNvSpPr>
            <a:spLocks noGrp="1" noChangeArrowheads="1"/>
          </p:cNvSpPr>
          <p:nvPr>
            <p:ph type="body" idx="1"/>
          </p:nvPr>
        </p:nvSpPr>
        <p:spPr>
          <a:xfrm>
            <a:off x="759024" y="4775782"/>
            <a:ext cx="5546825" cy="4526768"/>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December 6, 2019: changed next to last example</a:t>
            </a:r>
            <a:r>
              <a:rPr lang="en-US" baseline="0" dirty="0">
                <a:ea typeface="Microsoft YaHei"/>
                <a:cs typeface="Microsoft YaHei"/>
              </a:rPr>
              <a:t> to show use of a different controlled vocabulary (AAT); added an uncontrolled example; added to speaker notes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baseline="0"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aseline="0" dirty="0">
                <a:ea typeface="Microsoft YaHei"/>
                <a:cs typeface="Microsoft YaHei"/>
              </a:rPr>
              <a:t>Type of Corporate Body: There is no standard list of types to must be used.</a:t>
            </a: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LC-PCC PS 11.7.1.4: Record the designation in English. </a:t>
            </a: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DCM Z1: </a:t>
            </a:r>
            <a:r>
              <a:rPr lang="en-US" dirty="0">
                <a:effectLst/>
                <a:latin typeface="Times New Roman" panose="02020603050405020304" pitchFamily="18" charset="0"/>
              </a:rPr>
              <a:t>Prefer controlled vocabulary for terms in subfields $a, $b, and $c, recording the source in subfield $2. For consistency, capitalize the first term in each subfield $a, $b and $c.</a:t>
            </a: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ffectLst/>
                <a:latin typeface="Times New Roman" panose="02020603050405020304" pitchFamily="18" charset="0"/>
                <a:ea typeface="Microsoft YaHei"/>
                <a:cs typeface="Microsoft YaHei"/>
              </a:rPr>
              <a:t>For $a and $b at least, when </a:t>
            </a:r>
            <a:r>
              <a:rPr lang="en-US" sz="1200" kern="1200" dirty="0">
                <a:solidFill>
                  <a:srgbClr val="000000"/>
                </a:solidFill>
                <a:effectLst/>
                <a:latin typeface="Times New Roman" panose="02020603050405020304" pitchFamily="18" charset="0"/>
                <a:ea typeface="+mn-ea"/>
                <a:cs typeface="+mn-cs"/>
              </a:rPr>
              <a:t>terms do not come from a controlled </a:t>
            </a:r>
            <a:r>
              <a:rPr lang="en-US" dirty="0">
                <a:effectLst/>
              </a:rPr>
              <a:t>vocabulary, use a singular form.</a:t>
            </a: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endParaRPr lang="en-US" baseline="0" dirty="0">
              <a:effectLst/>
              <a:ea typeface="Microsoft YaHei"/>
              <a:cs typeface="Microsoft YaHei"/>
            </a:endParaRP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ffectLst/>
                <a:ea typeface="Microsoft YaHei"/>
                <a:cs typeface="Microsoft YaHei"/>
              </a:rPr>
              <a:t>If multiple types of corporate body are applicable, either repeat subfield $a (if the terms come from the same vocabulary) or repeat the field.  For example: </a:t>
            </a: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110 2_  AC/DC (Musical group)</a:t>
            </a: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368       Musical groups $a Rock groups $2 </a:t>
            </a:r>
            <a:r>
              <a:rPr lang="en-US" baseline="0" dirty="0" err="1">
                <a:ea typeface="Microsoft YaHei"/>
                <a:cs typeface="Microsoft YaHei"/>
              </a:rPr>
              <a:t>lcsh</a:t>
            </a:r>
            <a:endParaRPr lang="en-US" baseline="0" dirty="0">
              <a:ea typeface="Microsoft YaHei"/>
              <a:cs typeface="Microsoft YaHei"/>
            </a:endParaRP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endParaRPr lang="en-US" baseline="0" dirty="0">
              <a:ea typeface="Microsoft YaHei"/>
              <a:cs typeface="Microsoft YaHei"/>
            </a:endParaRP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110 2_  AT &amp; T (Firm)</a:t>
            </a: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368       Firm</a:t>
            </a: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368       Business enterprises $2 </a:t>
            </a:r>
            <a:r>
              <a:rPr lang="en-US" baseline="0" dirty="0" err="1">
                <a:ea typeface="Microsoft YaHei"/>
                <a:cs typeface="Microsoft YaHei"/>
              </a:rPr>
              <a:t>lcsh</a:t>
            </a:r>
            <a:r>
              <a:rPr lang="en-US" baseline="0" dirty="0">
                <a:ea typeface="Microsoft YaHei"/>
                <a:cs typeface="Microsoft YaHei"/>
              </a:rPr>
              <a:t>  </a:t>
            </a:r>
          </a:p>
        </p:txBody>
      </p:sp>
      <p:sp>
        <p:nvSpPr>
          <p:cNvPr id="196612"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3402393-7B15-43EB-9E2A-550842B560D4}"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77</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73973779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196611" name="Text Box 3"/>
          <p:cNvSpPr>
            <a:spLocks noGrp="1" noChangeArrowheads="1"/>
          </p:cNvSpPr>
          <p:nvPr>
            <p:ph type="body" idx="1"/>
          </p:nvPr>
        </p:nvSpPr>
        <p:spPr>
          <a:xfrm>
            <a:off x="759024" y="4775782"/>
            <a:ext cx="5546825" cy="4526768"/>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aseline="0" dirty="0">
                <a:ea typeface="Microsoft YaHei"/>
                <a:cs typeface="Microsoft YaHei"/>
              </a:rPr>
              <a:t>December 6, 2019: added note about AAT; added last example that has no equivalent in English and no controlled form in LCSH or AAT; added to speaker notes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baseline="0" dirty="0">
              <a:ea typeface="Microsoft YaHei"/>
              <a:cs typeface="Microsoft YaHei"/>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dirty="0">
                <a:ea typeface="Microsoft YaHei"/>
                <a:cs typeface="Microsoft YaHei"/>
              </a:rPr>
              <a:t>Type of Jurisdiction: County, Province, State, etc.</a:t>
            </a: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endParaRPr lang="en-US" dirty="0">
              <a:ea typeface="Microsoft YaHei"/>
              <a:cs typeface="Microsoft YaHei"/>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dirty="0">
                <a:ea typeface="Microsoft YaHei"/>
                <a:cs typeface="Microsoft YaHei"/>
              </a:rPr>
              <a:t>LC-PCC PS 11.7.1.5: </a:t>
            </a:r>
            <a:r>
              <a:rPr lang="en-US" dirty="0"/>
              <a:t>Record the type of jurisdiction in English. If there is no equivalent term for the type of jurisdiction in the language preferred by the agency, or in case of doubt, record it in the official language of the jurisdiction.</a:t>
            </a: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DCM Z1: </a:t>
            </a:r>
            <a:r>
              <a:rPr lang="en-US" dirty="0">
                <a:effectLst/>
                <a:latin typeface="Times New Roman" panose="02020603050405020304" pitchFamily="18" charset="0"/>
              </a:rPr>
              <a:t>Prefer controlled vocabulary for terms in subfields $a, $b, and $c, recording the source in subfield $2. For consistency, capitalize the first term in each subfield $a, $b and $c.</a:t>
            </a: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ffectLst/>
                <a:latin typeface="Times New Roman" panose="02020603050405020304" pitchFamily="18" charset="0"/>
                <a:ea typeface="Microsoft YaHei"/>
                <a:cs typeface="Microsoft YaHei"/>
              </a:rPr>
              <a:t>For $a and $b at least, when </a:t>
            </a:r>
            <a:r>
              <a:rPr lang="en-US" sz="1200" kern="1200" dirty="0">
                <a:solidFill>
                  <a:srgbClr val="000000"/>
                </a:solidFill>
                <a:effectLst/>
                <a:latin typeface="Times New Roman" panose="02020603050405020304" pitchFamily="18" charset="0"/>
                <a:ea typeface="+mn-ea"/>
                <a:cs typeface="+mn-cs"/>
              </a:rPr>
              <a:t>terms do not come from a controlled </a:t>
            </a:r>
            <a:r>
              <a:rPr lang="en-US" dirty="0">
                <a:effectLst/>
              </a:rPr>
              <a:t>vocabulary, use a singular form.</a:t>
            </a:r>
            <a:endParaRPr lang="en-US" dirty="0">
              <a:effectLst/>
              <a:latin typeface="Times New Roman" panose="02020603050405020304" pitchFamily="18" charset="0"/>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endParaRPr lang="en-US" i="1" dirty="0">
              <a:ea typeface="Microsoft YaHei"/>
              <a:cs typeface="Microsoft YaHei"/>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i="1" dirty="0">
                <a:ea typeface="Microsoft YaHei"/>
                <a:cs typeface="Microsoft YaHei"/>
              </a:rPr>
              <a:t>Note:</a:t>
            </a:r>
            <a:r>
              <a:rPr lang="en-US" dirty="0">
                <a:ea typeface="Microsoft YaHei"/>
                <a:cs typeface="Microsoft YaHei"/>
              </a:rPr>
              <a:t> AAT includes a wide variety of terms for</a:t>
            </a:r>
            <a:r>
              <a:rPr lang="en-US" baseline="0" dirty="0">
                <a:ea typeface="Microsoft YaHei"/>
                <a:cs typeface="Microsoft YaHei"/>
              </a:rPr>
              <a:t> type of jurisdiction that are not in LCSH.  Two of them are shown in the slide.  Some of the many other terms available in AAT include: </a:t>
            </a:r>
            <a:r>
              <a:rPr lang="en-US" dirty="0"/>
              <a:t>arrondissements (districts), autonomous regions, bailiwicks, </a:t>
            </a:r>
            <a:r>
              <a:rPr lang="en-US" dirty="0" err="1"/>
              <a:t>Bezirke</a:t>
            </a:r>
            <a:r>
              <a:rPr lang="en-US" dirty="0"/>
              <a:t>, caliphates, cantons (administrative bodies), countries (sovereign states), departments (political divisions), districts, earldoms, emirates, grand duchies, </a:t>
            </a:r>
            <a:r>
              <a:rPr lang="en-US" dirty="0">
                <a:ea typeface="Microsoft YaHei"/>
                <a:cs typeface="Microsoft YaHei"/>
              </a:rPr>
              <a:t>governorates, </a:t>
            </a:r>
            <a:r>
              <a:rPr lang="en-US" dirty="0"/>
              <a:t>Länder, nations, principalities, </a:t>
            </a:r>
            <a:r>
              <a:rPr lang="en-US" dirty="0" err="1"/>
              <a:t>quartieri</a:t>
            </a:r>
            <a:r>
              <a:rPr lang="en-US" dirty="0"/>
              <a:t>, </a:t>
            </a:r>
            <a:r>
              <a:rPr lang="en-US" dirty="0" err="1"/>
              <a:t>raions</a:t>
            </a:r>
            <a:r>
              <a:rPr lang="en-US" dirty="0"/>
              <a:t>, sheikhdoms, </a:t>
            </a:r>
            <a:r>
              <a:rPr lang="en-US" dirty="0">
                <a:ea typeface="+mn-ea"/>
                <a:cs typeface="+mn-cs"/>
              </a:rPr>
              <a:t>shires, </a:t>
            </a:r>
            <a:r>
              <a:rPr lang="en-US" dirty="0"/>
              <a:t>sultanates (administrative bodies)</a:t>
            </a:r>
            <a:r>
              <a:rPr lang="en-US" dirty="0">
                <a:ea typeface="+mn-ea"/>
                <a:cs typeface="+mn-cs"/>
              </a:rPr>
              <a:t>, </a:t>
            </a:r>
            <a:r>
              <a:rPr lang="en-US" dirty="0"/>
              <a:t>territories, </a:t>
            </a:r>
            <a:r>
              <a:rPr lang="en-US" b="0" dirty="0"/>
              <a:t>voivodeships</a:t>
            </a: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endParaRPr lang="en-US" b="0" dirty="0">
              <a:ea typeface="Microsoft YaHei"/>
              <a:cs typeface="Microsoft YaHei"/>
            </a:endParaRP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ffectLst/>
                <a:ea typeface="Microsoft YaHei"/>
                <a:cs typeface="Microsoft YaHei"/>
              </a:rPr>
              <a:t>If multiple types jurisdiction are applicable, either repeat subfield $b (if the terms come from the same vocabulary) or repeat the field.  For example: </a:t>
            </a: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151  Stockholm (Sweden)</a:t>
            </a: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368  $b Cities and towns $b Capitals (Cities) $2 </a:t>
            </a:r>
            <a:r>
              <a:rPr lang="en-US" baseline="0" dirty="0" err="1">
                <a:ea typeface="Microsoft YaHei"/>
                <a:cs typeface="Microsoft YaHei"/>
              </a:rPr>
              <a:t>lcsh</a:t>
            </a:r>
            <a:endParaRPr lang="en-US" baseline="0" dirty="0">
              <a:ea typeface="Microsoft YaHei"/>
              <a:cs typeface="Microsoft YaHei"/>
            </a:endParaRP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endParaRPr lang="en-US" baseline="0" dirty="0">
              <a:ea typeface="Microsoft YaHei"/>
              <a:cs typeface="Microsoft YaHei"/>
            </a:endParaRP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151  Minneapolis (Minn.)</a:t>
            </a: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368  $b Cities and towns $2 </a:t>
            </a:r>
            <a:r>
              <a:rPr lang="en-US" baseline="0" dirty="0" err="1">
                <a:ea typeface="Microsoft YaHei"/>
                <a:cs typeface="Microsoft YaHei"/>
              </a:rPr>
              <a:t>lcsh</a:t>
            </a:r>
            <a:endParaRPr lang="en-US" baseline="0" dirty="0">
              <a:ea typeface="Microsoft YaHei"/>
              <a:cs typeface="Microsoft YaHei"/>
            </a:endParaRP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368  $b County seats $2 </a:t>
            </a:r>
            <a:r>
              <a:rPr lang="en-US" baseline="0" dirty="0" err="1">
                <a:ea typeface="Microsoft YaHei"/>
                <a:cs typeface="Microsoft YaHei"/>
              </a:rPr>
              <a:t>aat</a:t>
            </a:r>
            <a:endParaRPr lang="en-US" baseline="0" dirty="0">
              <a:ea typeface="Microsoft YaHei"/>
              <a:cs typeface="Microsoft YaHei"/>
            </a:endParaRP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endParaRPr lang="en-US" b="0" dirty="0">
              <a:ea typeface="Microsoft YaHei"/>
              <a:cs typeface="Microsoft YaHei"/>
            </a:endParaRP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it-IT" b="0" dirty="0">
                <a:ea typeface="Microsoft YaHei"/>
                <a:cs typeface="Microsoft YaHei"/>
              </a:rPr>
              <a:t>151  Córdoba (Argentina : Province)</a:t>
            </a: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it-IT" b="0" dirty="0">
                <a:ea typeface="Microsoft YaHei"/>
                <a:cs typeface="Microsoft YaHei"/>
              </a:rPr>
              <a:t>368  $b Province</a:t>
            </a:r>
          </a:p>
          <a:p>
            <a:pPr marL="0" marR="0" lvl="0" indent="0" algn="l" defTabSz="436580" rtl="0" eaLnBrk="0" fontAlgn="base" latinLnBrk="0" hangingPunct="0">
              <a:lnSpc>
                <a:spcPct val="100000"/>
              </a:lnSpc>
              <a:spcBef>
                <a:spcPts val="430"/>
              </a:spcBef>
              <a:spcAft>
                <a:spcPct val="0"/>
              </a:spcAft>
              <a:buClrTx/>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it-IT" b="0" dirty="0">
                <a:ea typeface="Microsoft YaHei"/>
                <a:cs typeface="Microsoft YaHei"/>
              </a:rPr>
              <a:t>368  $b Provinces $2 aat</a:t>
            </a:r>
            <a:endParaRPr lang="en-US" b="0" dirty="0">
              <a:ea typeface="Microsoft YaHei"/>
              <a:cs typeface="Microsoft YaHei"/>
            </a:endParaRPr>
          </a:p>
        </p:txBody>
      </p:sp>
      <p:sp>
        <p:nvSpPr>
          <p:cNvPr id="196612"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3402393-7B15-43EB-9E2A-550842B560D4}"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78</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71774609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196611" name="Text Box 3"/>
          <p:cNvSpPr>
            <a:spLocks noGrp="1" noChangeArrowheads="1"/>
          </p:cNvSpPr>
          <p:nvPr>
            <p:ph type="body" idx="1"/>
          </p:nvPr>
        </p:nvSpPr>
        <p:spPr>
          <a:xfrm>
            <a:off x="759024" y="4775782"/>
            <a:ext cx="5546825" cy="4526768"/>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December 6, 2019: added fourth example to show use of two different subfields for one body; added to speaker notes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May 15, 2024 corrected coding for the battleship example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A core element if a body has a name that does not convey the idea of a corporate body and type of corporate body is not recorded.</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Record a suitable designation if none of the following are sufficient or appropriate to distinguish: Place, date, associated institution, type of corporate body, type of jurisdiction.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dirty="0">
                <a:ea typeface="Microsoft YaHei"/>
                <a:cs typeface="Microsoft YaHei"/>
              </a:rPr>
              <a:t>LC PCC PS 11.7.1.6: </a:t>
            </a:r>
            <a:r>
              <a:rPr lang="en-US" dirty="0"/>
              <a:t>Record the designation in English</a:t>
            </a:r>
            <a:r>
              <a:rPr lang="en-US" dirty="0">
                <a:ea typeface="Microsoft YaHei"/>
                <a:cs typeface="Microsoft YaHei"/>
              </a:rPr>
              <a:t>. </a:t>
            </a: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endParaRPr lang="en-US" baseline="0" dirty="0">
              <a:ea typeface="Microsoft YaHei"/>
              <a:cs typeface="Microsoft YaHei"/>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baseline="0" dirty="0">
                <a:ea typeface="Microsoft YaHei"/>
                <a:cs typeface="Microsoft YaHei"/>
              </a:rPr>
              <a:t>DCM Z1: </a:t>
            </a:r>
            <a:r>
              <a:rPr lang="en-US" dirty="0">
                <a:effectLst/>
                <a:latin typeface="Times New Roman" panose="02020603050405020304" pitchFamily="18" charset="0"/>
              </a:rPr>
              <a:t>Prefer controlled vocabulary for terms in subfields $a, $b, and $c, recording the source in subfield $2. For consistency, capitalize the first term in each subfield $a, $b and $c.</a:t>
            </a: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endParaRPr lang="en-US" dirty="0">
              <a:effectLst/>
              <a:latin typeface="Times New Roman" panose="02020603050405020304" pitchFamily="18" charset="0"/>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dirty="0">
                <a:effectLst/>
                <a:latin typeface="Times New Roman" panose="02020603050405020304" pitchFamily="18" charset="0"/>
              </a:rPr>
              <a:t>Because of the nature of the other designations recorded in 368 $c, there often will not be controlled vocabulary available for this element (see North, </a:t>
            </a:r>
            <a:r>
              <a:rPr lang="en-US" dirty="0" err="1">
                <a:effectLst/>
                <a:latin typeface="Times New Roman" panose="02020603050405020304" pitchFamily="18" charset="0"/>
              </a:rPr>
              <a:t>Whitmerites</a:t>
            </a:r>
            <a:r>
              <a:rPr lang="en-US" dirty="0">
                <a:effectLst/>
                <a:latin typeface="Times New Roman" panose="02020603050405020304" pitchFamily="18" charset="0"/>
              </a:rPr>
              <a:t>, and BB-11 examples in slide).</a:t>
            </a: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endParaRPr lang="en-US" baseline="0" dirty="0">
              <a:effectLst/>
              <a:latin typeface="Times New Roman" panose="02020603050405020304" pitchFamily="18" charset="0"/>
              <a:ea typeface="Microsoft YaHei"/>
              <a:cs typeface="Microsoft YaHei"/>
            </a:endParaRPr>
          </a:p>
        </p:txBody>
      </p:sp>
      <p:sp>
        <p:nvSpPr>
          <p:cNvPr id="196612"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3402393-7B15-43EB-9E2A-550842B560D4}"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79</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912842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02"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204803" name="Text Box 3"/>
          <p:cNvSpPr>
            <a:spLocks noGrp="1" noChangeArrowheads="1"/>
          </p:cNvSpPr>
          <p:nvPr>
            <p:ph type="body" idx="1"/>
          </p:nvPr>
        </p:nvSpPr>
        <p:spPr>
          <a:xfrm>
            <a:off x="759024" y="4775782"/>
            <a:ext cx="6082606" cy="4526768"/>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December 13, 2016</a:t>
            </a:r>
          </a:p>
        </p:txBody>
      </p:sp>
      <p:sp>
        <p:nvSpPr>
          <p:cNvPr id="204804"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FB7512E8-6978-4D28-9667-F951331469AF}"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80</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8355620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6850"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206851" name="Text Box 3"/>
          <p:cNvSpPr>
            <a:spLocks noGrp="1" noChangeArrowheads="1"/>
          </p:cNvSpPr>
          <p:nvPr>
            <p:ph type="body" idx="1"/>
          </p:nvPr>
        </p:nvSpPr>
        <p:spPr>
          <a:xfrm>
            <a:off x="759024" y="4775782"/>
            <a:ext cx="6082606" cy="4526768"/>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aseline="0" dirty="0"/>
              <a:t>December 6, 2019: revised second </a:t>
            </a:r>
            <a:r>
              <a:rPr lang="en-US" baseline="0"/>
              <a:t>bullet text to </a:t>
            </a:r>
            <a:r>
              <a:rPr lang="en-US" baseline="0" dirty="0"/>
              <a:t>make it clearer</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aseline="0" dirty="0"/>
              <a:t>August 12, 2019: added ISO code as optional additional code to record</a:t>
            </a: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It is LC-PCC practice to record these elements in English. When recording the language of a corporate body, the MARC language code is given in field 377. If the language code is for a collective group of languages, give the specific language in $</a:t>
            </a:r>
            <a:r>
              <a:rPr lang="en-US" dirty="0" err="1">
                <a:ea typeface="Microsoft YaHei"/>
                <a:cs typeface="Microsoft YaHei"/>
              </a:rPr>
              <a:t>l.</a:t>
            </a:r>
            <a:r>
              <a:rPr lang="en-US" dirty="0">
                <a:ea typeface="Microsoft YaHei"/>
                <a:cs typeface="Microsoft YaHei"/>
              </a:rPr>
              <a:t>  Use the form of the name as found in the MARC language code list.</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The second example shows the optional inclusion of a code from some other</a:t>
            </a:r>
            <a:r>
              <a:rPr lang="en-US" baseline="0" dirty="0">
                <a:ea typeface="Microsoft YaHei"/>
                <a:cs typeface="Microsoft YaHei"/>
              </a:rPr>
              <a:t> source code list.  </a:t>
            </a:r>
            <a:r>
              <a:rPr lang="en-US" baseline="0" dirty="0" err="1">
                <a:ea typeface="Microsoft YaHei"/>
                <a:cs typeface="Microsoft YaHei"/>
              </a:rPr>
              <a:t>Chorti</a:t>
            </a:r>
            <a:r>
              <a:rPr lang="en-US" baseline="0" dirty="0">
                <a:ea typeface="Microsoft YaHei"/>
                <a:cs typeface="Microsoft YaHei"/>
              </a:rPr>
              <a:t> has its own code in ISO 639-3 and in other language code lists such as </a:t>
            </a:r>
            <a:r>
              <a:rPr lang="en-US" baseline="0" dirty="0" err="1">
                <a:ea typeface="Microsoft YaHei"/>
                <a:cs typeface="Microsoft YaHei"/>
              </a:rPr>
              <a:t>Glottolog</a:t>
            </a:r>
            <a:r>
              <a:rPr lang="en-US" baseline="0" dirty="0">
                <a:ea typeface="Microsoft YaHei"/>
                <a:cs typeface="Microsoft YaHei"/>
              </a:rPr>
              <a:t> (where it is chor1273).</a:t>
            </a:r>
            <a:endParaRPr lang="en-US" dirty="0">
              <a:ea typeface="Microsoft YaHei"/>
              <a:cs typeface="Microsoft YaHei"/>
            </a:endParaRPr>
          </a:p>
        </p:txBody>
      </p:sp>
      <p:sp>
        <p:nvSpPr>
          <p:cNvPr id="206852"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34B2130E-9B9D-42ED-8E59-B6628DCF17A2}"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81</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402394786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8898"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208899" name="Text Box 3"/>
          <p:cNvSpPr>
            <a:spLocks noGrp="1" noChangeArrowheads="1"/>
          </p:cNvSpPr>
          <p:nvPr>
            <p:ph type="body" idx="1"/>
          </p:nvPr>
        </p:nvSpPr>
        <p:spPr>
          <a:xfrm>
            <a:off x="759024" y="4775782"/>
            <a:ext cx="6082606" cy="4526768"/>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February 24, 2014</a:t>
            </a:r>
            <a:endParaRPr lang="en-US" dirty="0">
              <a:ea typeface="Microsoft YaHei"/>
              <a:cs typeface="Microsoft YaHei"/>
            </a:endParaRPr>
          </a:p>
        </p:txBody>
      </p:sp>
      <p:sp>
        <p:nvSpPr>
          <p:cNvPr id="208900"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761FA6F1-0FD1-4549-95FF-240A70787B4F}"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82</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415125715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210947" name="Text Box 3"/>
          <p:cNvSpPr>
            <a:spLocks noGrp="1" noChangeArrowheads="1"/>
          </p:cNvSpPr>
          <p:nvPr>
            <p:ph type="body" idx="1"/>
          </p:nvPr>
        </p:nvSpPr>
        <p:spPr>
          <a:xfrm>
            <a:off x="759024" y="4775782"/>
            <a:ext cx="6082606" cy="4526768"/>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n-ea"/>
                <a:cs typeface="+mn-cs"/>
              </a:rPr>
              <a:t>Updated December 9, 2019: changed third example and added example from AAT to show that vocabularies other than LCSH are permissible</a:t>
            </a: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p:txBody>
      </p:sp>
      <p:sp>
        <p:nvSpPr>
          <p:cNvPr id="210948"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4B2519B4-CB53-421B-B055-28717D0D0D4B}"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83</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17756919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2994"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212995" name="Text Box 3"/>
          <p:cNvSpPr>
            <a:spLocks noGrp="1" noChangeArrowheads="1"/>
          </p:cNvSpPr>
          <p:nvPr>
            <p:ph type="body" idx="1"/>
          </p:nvPr>
        </p:nvSpPr>
        <p:spPr>
          <a:xfrm>
            <a:off x="759024" y="4775782"/>
            <a:ext cx="6082606" cy="4526768"/>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March 20,</a:t>
            </a:r>
            <a:r>
              <a:rPr lang="en-US" baseline="0" dirty="0"/>
              <a:t> 2017: added speaker notes</a:t>
            </a: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r>
              <a:rPr lang="en-CA" sz="1100" dirty="0"/>
              <a:t>Construct the note in concise but complete sentences, keeping in mind that the information will be used in public displays.</a:t>
            </a:r>
          </a:p>
          <a:p>
            <a:endParaRPr lang="en-CA" sz="1100" dirty="0">
              <a:ea typeface="Microsoft YaHei"/>
              <a:cs typeface="Microsoft YaHei"/>
            </a:endParaRPr>
          </a:p>
          <a:p>
            <a:r>
              <a:rPr lang="en-CA" sz="1100" dirty="0">
                <a:ea typeface="Microsoft YaHei"/>
                <a:cs typeface="Microsoft YaHei"/>
              </a:rPr>
              <a:t>Suggested format: [Entity’s name] ([variant name]) is/was [description of the entity].</a:t>
            </a:r>
            <a:endParaRPr lang="en-US" dirty="0">
              <a:ea typeface="Microsoft YaHei"/>
              <a:cs typeface="Microsoft YaHei"/>
            </a:endParaRPr>
          </a:p>
        </p:txBody>
      </p:sp>
      <p:sp>
        <p:nvSpPr>
          <p:cNvPr id="212996"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7D83AD1E-E17C-4C35-B126-5CC00DA093AF}"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84</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30894806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2994"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212995" name="Text Box 3"/>
          <p:cNvSpPr>
            <a:spLocks noGrp="1" noChangeArrowheads="1"/>
          </p:cNvSpPr>
          <p:nvPr>
            <p:ph type="body" idx="1"/>
          </p:nvPr>
        </p:nvSpPr>
        <p:spPr>
          <a:xfrm>
            <a:off x="759024" y="4775782"/>
            <a:ext cx="6082606" cy="4526768"/>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August 16, 2023: updated notes to indicate that URIs may be added to the 024 field.</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Dec. 23, 2020: Edited slide and speaker note to remove references to 024 moratorium.</a:t>
            </a:r>
            <a:r>
              <a:rPr lang="en-US" baseline="0" dirty="0"/>
              <a:t>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February 30, 2020: added speaker note about URIs</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NACO participants may add URIs to the 024 field. See </a:t>
            </a:r>
            <a:r>
              <a:rPr lang="en-US" b="0" i="0" u="sng" dirty="0">
                <a:solidFill>
                  <a:srgbClr val="00B0F0"/>
                </a:solidFill>
                <a:effectLst/>
                <a:latin typeface="Arial" panose="020B0604020202020204" pitchFamily="34" charset="0"/>
                <a:hlinkClick r:id="rId3">
                  <a:extLst>
                    <a:ext uri="{A12FA001-AC4F-418D-AE19-62706E023703}">
                      <ahyp:hlinkClr xmlns:ahyp="http://schemas.microsoft.com/office/drawing/2018/hyperlinkcolor" val="tx"/>
                    </a:ext>
                  </a:extLst>
                </a:hlinkClick>
              </a:rPr>
              <a:t>NACO 024 Best Practices Guidelines</a:t>
            </a:r>
            <a:endParaRPr lang="en-US" dirty="0">
              <a:solidFill>
                <a:srgbClr val="00B0F0"/>
              </a:solidFill>
              <a:ea typeface="Microsoft YaHei"/>
              <a:cs typeface="Microsoft YaHei"/>
            </a:endParaRPr>
          </a:p>
        </p:txBody>
      </p:sp>
      <p:sp>
        <p:nvSpPr>
          <p:cNvPr id="212996"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7D83AD1E-E17C-4C35-B126-5CC00DA093AF}"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85</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12528534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7, 2024: replaced screen image with correct form of ISNI URI and 046 subfields $q and $r instead of $s and $t</a:t>
            </a:r>
          </a:p>
          <a:p>
            <a:r>
              <a:rPr lang="en-US" dirty="0"/>
              <a:t>March 4, 2020: updated screen image to show URIs in 024</a:t>
            </a:r>
          </a:p>
        </p:txBody>
      </p:sp>
    </p:spTree>
    <p:extLst>
      <p:ext uri="{BB962C8B-B14F-4D97-AF65-F5344CB8AC3E}">
        <p14:creationId xmlns:p14="http://schemas.microsoft.com/office/powerpoint/2010/main" val="335770658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42" name="Text Box 1"/>
          <p:cNvSpPr txBox="1">
            <a:spLocks noChangeArrowheads="1"/>
          </p:cNvSpPr>
          <p:nvPr/>
        </p:nvSpPr>
        <p:spPr bwMode="auto">
          <a:xfrm>
            <a:off x="5587009" y="9554634"/>
            <a:ext cx="718840" cy="493411"/>
          </a:xfrm>
          <a:prstGeom prst="rect">
            <a:avLst/>
          </a:prstGeom>
          <a:noFill/>
          <a:ln w="9525">
            <a:noFill/>
            <a:round/>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endParaRPr lang="en-US" sz="1400">
              <a:solidFill>
                <a:srgbClr val="000000"/>
              </a:solidFill>
              <a:latin typeface="Times New Roman" pitchFamily="18" charset="0"/>
              <a:cs typeface="Microsoft YaHei"/>
            </a:endParaRPr>
          </a:p>
        </p:txBody>
      </p:sp>
      <p:sp>
        <p:nvSpPr>
          <p:cNvPr id="215043"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215044" name="Text Box 3"/>
          <p:cNvSpPr>
            <a:spLocks noGrp="1" noChangeArrowheads="1"/>
          </p:cNvSpPr>
          <p:nvPr>
            <p:ph type="body" idx="1"/>
          </p:nvPr>
        </p:nvSpPr>
        <p:spPr>
          <a:xfrm>
            <a:off x="759024" y="4775781"/>
            <a:ext cx="6082606" cy="4529843"/>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March 20, 2017: reformatted</a:t>
            </a:r>
            <a:r>
              <a:rPr lang="en-US" baseline="0" dirty="0"/>
              <a:t> slide, updated RDA instruction number and speaker notes</a:t>
            </a: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Make additions to the name as instructed at 11.13.1.2–11.13.1.8, as applicable.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If the preferred name for the body does not convey the idea of a corporate body, add the type of corporate body or other designation</a:t>
            </a:r>
            <a:r>
              <a:rPr lang="en-US" baseline="0" dirty="0">
                <a:ea typeface="Microsoft YaHei"/>
                <a:cs typeface="Microsoft YaHei"/>
              </a:rPr>
              <a:t>.</a:t>
            </a:r>
            <a:r>
              <a:rPr lang="en-US" dirty="0">
                <a:ea typeface="Microsoft YaHei"/>
                <a:cs typeface="Microsoft YaHei"/>
              </a:rPr>
              <a:t> Record the designation in a language preferred by the agency creating the data (LC/PCC practice</a:t>
            </a:r>
            <a:r>
              <a:rPr lang="en-US" baseline="0" dirty="0">
                <a:ea typeface="Microsoft YaHei"/>
                <a:cs typeface="Microsoft YaHei"/>
              </a:rPr>
              <a:t> is to record it in English)</a:t>
            </a:r>
            <a:r>
              <a:rPr lang="en-US" dirty="0">
                <a:ea typeface="Microsoft YaHei"/>
                <a:cs typeface="Microsoft YaHei"/>
              </a:rPr>
              <a:t>. Includes terms like Firm, Organization, Musical group, Spacecraft, Conference, Project, Program, Television station, etc.</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Type of corporate body can also be used to distinguish.</a:t>
            </a:r>
          </a:p>
        </p:txBody>
      </p:sp>
      <p:sp>
        <p:nvSpPr>
          <p:cNvPr id="215045"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A94E49A7-1655-49A1-9EB0-D19102A8581B}"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87</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42839221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7090" name="Text Box 1"/>
          <p:cNvSpPr txBox="1">
            <a:spLocks noChangeArrowheads="1"/>
          </p:cNvSpPr>
          <p:nvPr/>
        </p:nvSpPr>
        <p:spPr bwMode="auto">
          <a:xfrm>
            <a:off x="5587009" y="9554634"/>
            <a:ext cx="718840" cy="493411"/>
          </a:xfrm>
          <a:prstGeom prst="rect">
            <a:avLst/>
          </a:prstGeom>
          <a:noFill/>
          <a:ln w="9525">
            <a:noFill/>
            <a:round/>
            <a:headEnd/>
            <a:tailEnd/>
          </a:ln>
        </p:spPr>
        <p:txBody>
          <a:bodyPr lIns="0" tIns="0" rIns="0" bIns="0" anchor="b" anchorCtr="1"/>
          <a:lstStyle/>
          <a:p>
            <a:pPr algn="r" defTabSz="453256" hangingPunct="0">
              <a:lnSpc>
                <a:spcPct val="95000"/>
              </a:lnSpc>
              <a:spcBef>
                <a:spcPts val="442"/>
              </a:spcBef>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endParaRPr lang="en-US" sz="1100">
              <a:solidFill>
                <a:srgbClr val="000000"/>
              </a:solidFill>
              <a:latin typeface="Times New Roman" pitchFamily="18" charset="0"/>
              <a:cs typeface="Microsoft YaHei"/>
            </a:endParaRPr>
          </a:p>
        </p:txBody>
      </p:sp>
      <p:sp>
        <p:nvSpPr>
          <p:cNvPr id="217091" name="Text Box 2"/>
          <p:cNvSpPr>
            <a:spLocks noGrp="1" noChangeArrowheads="1"/>
          </p:cNvSpPr>
          <p:nvPr>
            <p:ph type="body"/>
          </p:nvPr>
        </p:nvSpPr>
        <p:spPr>
          <a:xfrm>
            <a:off x="759024" y="4775781"/>
            <a:ext cx="5652492"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February 18, 2015</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Note that United States is abbreviated to U.S. as the instructions on recording place names point us to the short list of abbreviations in Appendix B.11.</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If using associated institution, use the preferred name for the institution,</a:t>
            </a:r>
            <a:r>
              <a:rPr lang="en-US" baseline="0" dirty="0">
                <a:ea typeface="Microsoft YaHei"/>
                <a:cs typeface="Microsoft YaHei"/>
              </a:rPr>
              <a:t> not the authorized access point form. As of February 2015, if you add an associated institution to the authorized access point for a corporate body, it is not necessary to establish a NAR for the associated institution, if a NAR does not exist. However, this policy is currently under consideration for possible change. </a:t>
            </a:r>
            <a:endParaRPr lang="en-US" dirty="0">
              <a:ea typeface="Microsoft YaHei"/>
              <a:cs typeface="Microsoft YaHei"/>
            </a:endParaRPr>
          </a:p>
        </p:txBody>
      </p:sp>
      <p:sp>
        <p:nvSpPr>
          <p:cNvPr id="217092" name="Text Box 3"/>
          <p:cNvSpPr txBox="1">
            <a:spLocks noChangeArrowheads="1"/>
          </p:cNvSpPr>
          <p:nvPr/>
        </p:nvSpPr>
        <p:spPr bwMode="auto">
          <a:xfrm>
            <a:off x="1489" y="1"/>
            <a:ext cx="757535" cy="379665"/>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06A6FD85-7924-445C-B061-EA07119DD394}"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88</a:t>
            </a:fld>
            <a:endParaRPr lang="en-US">
              <a:solidFill>
                <a:srgbClr val="000000"/>
              </a:solidFill>
              <a:latin typeface="Calibri" pitchFamily="34" charset="0"/>
              <a:cs typeface="Microsoft YaHei"/>
            </a:endParaRPr>
          </a:p>
        </p:txBody>
      </p:sp>
      <p:sp>
        <p:nvSpPr>
          <p:cNvPr id="217093"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217094" name="Slide Number Placeholder 5"/>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4B9E5848-118A-4446-9A50-24CB230191F0}"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88</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2432022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9138" name="Text Box 2"/>
          <p:cNvSpPr txBox="1">
            <a:spLocks noChangeArrowheads="1"/>
          </p:cNvSpPr>
          <p:nvPr/>
        </p:nvSpPr>
        <p:spPr bwMode="auto">
          <a:xfrm>
            <a:off x="1489" y="1"/>
            <a:ext cx="757535" cy="454983"/>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55A1E471-74D7-4300-AAAF-69BA64254A39}"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89</a:t>
            </a:fld>
            <a:endParaRPr lang="en-US">
              <a:solidFill>
                <a:srgbClr val="000000"/>
              </a:solidFill>
              <a:latin typeface="Calibri" pitchFamily="34" charset="0"/>
              <a:cs typeface="Microsoft YaHei"/>
            </a:endParaRPr>
          </a:p>
        </p:txBody>
      </p:sp>
      <p:sp>
        <p:nvSpPr>
          <p:cNvPr id="219139" name="Rectangle 3"/>
          <p:cNvSpPr>
            <a:spLocks noGrp="1" noChangeArrowheads="1"/>
          </p:cNvSpPr>
          <p:nvPr>
            <p:ph type="body"/>
          </p:nvPr>
        </p:nvSpPr>
        <p:spPr>
          <a:xfrm>
            <a:off x="759024" y="4775781"/>
            <a:ext cx="6073676" cy="4517546"/>
          </a:xfrm>
          <a:noFill/>
        </p:spPr>
        <p:txBody>
          <a:bodyPr wrap="none" anchor="ctr"/>
          <a:lstStyle/>
          <a:p>
            <a:r>
              <a:rPr lang="en-US" dirty="0"/>
              <a:t>February 24, 2014</a:t>
            </a:r>
          </a:p>
          <a:p>
            <a:endParaRPr lang="en-US" dirty="0"/>
          </a:p>
          <a:p>
            <a:r>
              <a:rPr lang="en-US" dirty="0"/>
              <a:t>Type of jurisdiction (RDA 11.13.1.6) is covered in more detail in the module on Places.</a:t>
            </a:r>
          </a:p>
        </p:txBody>
      </p:sp>
      <p:sp>
        <p:nvSpPr>
          <p:cNvPr id="219140"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219141"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920688C-9B05-43F7-8CCA-2FFA74EEEFA6}"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89</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419445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Text Box 2"/>
          <p:cNvSpPr>
            <a:spLocks noGrp="1" noChangeArrowheads="1"/>
          </p:cNvSpPr>
          <p:nvPr>
            <p:ph type="body"/>
          </p:nvPr>
        </p:nvSpPr>
        <p:spPr>
          <a:xfrm>
            <a:off x="370584" y="4844950"/>
            <a:ext cx="6073675" cy="3918076"/>
          </a:xfrm>
          <a:noFill/>
        </p:spPr>
        <p:txBody>
          <a:bodyPr/>
          <a:lstStyle/>
          <a:p>
            <a:pPr eaLnBrk="1">
              <a:lnSpc>
                <a:spcPct val="93000"/>
              </a:lnSpc>
              <a:spcBef>
                <a:spcPct val="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March 20, 2017: updated instruction number</a:t>
            </a:r>
          </a:p>
          <a:p>
            <a:pPr eaLnBrk="1">
              <a:lnSpc>
                <a:spcPct val="93000"/>
              </a:lnSpc>
              <a:spcBef>
                <a:spcPct val="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eaLnBrk="1">
              <a:lnSpc>
                <a:spcPct val="93000"/>
              </a:lnSpc>
              <a:spcBef>
                <a:spcPct val="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In most cases, choose the form including the name of the sponsoring body. </a:t>
            </a:r>
            <a:r>
              <a:rPr lang="en-US" dirty="0"/>
              <a:t>If different forms of a conference’s name appear in the preferred source of information, choose a form of the name that includes the name (or abbreviation of the name) of the associated body. </a:t>
            </a:r>
          </a:p>
          <a:p>
            <a:pPr eaLnBrk="1">
              <a:lnSpc>
                <a:spcPct val="93000"/>
              </a:lnSpc>
              <a:spcBef>
                <a:spcPct val="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 </a:t>
            </a:r>
          </a:p>
          <a:p>
            <a:pPr eaLnBrk="1">
              <a:lnSpc>
                <a:spcPct val="93000"/>
              </a:lnSpc>
              <a:spcBef>
                <a:spcPct val="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Do not apply this instruction for a conference that is recorded as subordinate to the name of a body associated with the conference (e.g., the annual meeting of an association). Apply instead the instructions at 11.2.2.14.6.</a:t>
            </a:r>
          </a:p>
          <a:p>
            <a:pPr eaLnBrk="1">
              <a:lnSpc>
                <a:spcPct val="93000"/>
              </a:lnSpc>
              <a:spcBef>
                <a:spcPct val="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eaLnBrk="1">
              <a:lnSpc>
                <a:spcPct val="93000"/>
              </a:lnSpc>
              <a:spcBef>
                <a:spcPct val="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Unlike AACR2, RDA instructs to include the frequency term (e.g. annual) if it is part of the name.</a:t>
            </a:r>
          </a:p>
        </p:txBody>
      </p:sp>
      <p:sp>
        <p:nvSpPr>
          <p:cNvPr id="178179" name="Rectangle 3"/>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78180"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86314044-A567-4D72-ADCD-B3352BEBFEE1}"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90</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72069055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0226"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80227" name="Rectangle 2"/>
          <p:cNvSpPr>
            <a:spLocks noGrp="1" noChangeArrowheads="1"/>
          </p:cNvSpPr>
          <p:nvPr>
            <p:ph type="body" idx="1"/>
          </p:nvPr>
        </p:nvSpPr>
        <p:spPr>
          <a:xfrm>
            <a:off x="759024" y="4775781"/>
            <a:ext cx="6073676" cy="4517546"/>
          </a:xfrm>
          <a:noFill/>
        </p:spPr>
        <p:txBody>
          <a:bodyPr wrap="none" anchor="ctr"/>
          <a:lstStyle/>
          <a:p>
            <a:r>
              <a:rPr lang="en-US" dirty="0">
                <a:ea typeface="Microsoft YaHei"/>
                <a:cs typeface="Microsoft YaHei"/>
              </a:rPr>
              <a:t>March 20, 2017: updated</a:t>
            </a:r>
            <a:r>
              <a:rPr lang="en-US" baseline="0" dirty="0">
                <a:ea typeface="Microsoft YaHei"/>
                <a:cs typeface="Microsoft YaHei"/>
              </a:rPr>
              <a:t> RDA instruction number</a:t>
            </a:r>
            <a:endParaRPr lang="en-US" dirty="0">
              <a:ea typeface="Microsoft YaHei"/>
              <a:cs typeface="Microsoft YaHei"/>
            </a:endParaRPr>
          </a:p>
          <a:p>
            <a:endParaRPr lang="en-US" dirty="0"/>
          </a:p>
        </p:txBody>
      </p:sp>
      <p:sp>
        <p:nvSpPr>
          <p:cNvPr id="180228"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90C114C0-4FD8-4132-8732-9E011B13E97A}"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91</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05253511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22"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84323" name="Text Box 2"/>
          <p:cNvSpPr>
            <a:spLocks noGrp="1" noChangeArrowheads="1"/>
          </p:cNvSpPr>
          <p:nvPr>
            <p:ph type="body" idx="1"/>
          </p:nvPr>
        </p:nvSpPr>
        <p:spPr>
          <a:xfrm>
            <a:off x="759024" y="4775781"/>
            <a:ext cx="5652492"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December 9, 2019: added examples to slide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March 20, 2017: previously slide</a:t>
            </a:r>
            <a:r>
              <a:rPr lang="en-US" baseline="0" dirty="0">
                <a:ea typeface="Microsoft YaHei"/>
                <a:cs typeface="Microsoft YaHei"/>
              </a:rPr>
              <a:t> 71</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Although it is most common to have conferences that are subordinate to a corporate body, which would be coded 110 with the subordinate conference coded in $b, there can be situations in which a conference is subordinate to another conference. In these unusual cases, the higher body would be coded 111, with the subordinate conference coded $e. For example: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111 2_ </a:t>
            </a:r>
            <a:r>
              <a:rPr lang="en-US" sz="1200" dirty="0">
                <a:solidFill>
                  <a:srgbClr val="000000"/>
                </a:solidFill>
                <a:latin typeface="Calibri" pitchFamily="34" charset="0"/>
                <a:cs typeface="Microsoft YaHei"/>
              </a:rPr>
              <a:t>United Nations Conference on Science and Technology for Development $d (1979 : $c Vienna, Austria). $e Regional Preparatory Meeting</a:t>
            </a: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111 2_ Conference on Security and Cooperation in Europe. $e Follow-up Meeting</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111 2_ International Economic History Congress $n (12th : $d 1998 : $c Madrid, Spain). $e Session C.8</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111 2_ LISHEP (Conference) $d (2018 : $c Salvador, Brazil). $e Session C</a:t>
            </a:r>
          </a:p>
        </p:txBody>
      </p:sp>
      <p:sp>
        <p:nvSpPr>
          <p:cNvPr id="184324"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B55D551C-5BDD-4892-AEDF-FACAA34FB6FD}"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92</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405311308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2274"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182275" name="Text Box 3"/>
          <p:cNvSpPr>
            <a:spLocks noGrp="1" noChangeArrowheads="1"/>
          </p:cNvSpPr>
          <p:nvPr>
            <p:ph type="body" idx="1"/>
          </p:nvPr>
        </p:nvSpPr>
        <p:spPr>
          <a:xfrm>
            <a:off x="759025" y="4775782"/>
            <a:ext cx="5773043" cy="409637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March 20, 2017: updated to reflect LC-PCC PS</a:t>
            </a:r>
            <a:r>
              <a:rPr lang="en-US" baseline="0" dirty="0">
                <a:ea typeface="Microsoft YaHei"/>
                <a:cs typeface="Microsoft YaHei"/>
              </a:rPr>
              <a:t> not RDA</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Treatment of ongoing conferences differs for monographic vs. continuing resources cataloging. For monographic cataloging, an authority record should be made for each individual instance of the conference cataloged. For continuing resources cataloging, a collective authority record should be made for the ongoing conference. </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LC-PCC PS 11.13.1.8</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This PS contains the instructions for how to deal with conferences whose name changes. Earlier and later forms of the names are linked through 5xx fields in the collective authority record. While collective authority records are not always required, a record for the collective conference should always be made to connect the earlier and later names of the collective conference.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 667 field is created to alert the user to related access points.</a:t>
            </a:r>
          </a:p>
        </p:txBody>
      </p:sp>
      <p:sp>
        <p:nvSpPr>
          <p:cNvPr id="182276" name="Text Box 4"/>
          <p:cNvSpPr txBox="1">
            <a:spLocks noChangeArrowheads="1"/>
          </p:cNvSpPr>
          <p:nvPr/>
        </p:nvSpPr>
        <p:spPr bwMode="auto">
          <a:xfrm>
            <a:off x="425649" y="4389967"/>
            <a:ext cx="6194227" cy="4918730"/>
          </a:xfrm>
          <a:prstGeom prst="rect">
            <a:avLst/>
          </a:prstGeom>
          <a:noFill/>
          <a:ln w="9525">
            <a:noFill/>
            <a:round/>
            <a:headEnd/>
            <a:tailEnd/>
          </a:ln>
        </p:spPr>
        <p:txBody>
          <a:bodyPr wrap="none" lIns="90590" tIns="45296" rIns="90590" bIns="45296" anchor="ctr"/>
          <a:lstStyle/>
          <a:p>
            <a:pPr defTabSz="453256" eaLnBrk="0" hangingPunct="0">
              <a:buClr>
                <a:srgbClr val="000000"/>
              </a:buClr>
              <a:buSzPct val="100000"/>
            </a:pPr>
            <a:endParaRPr lang="en-US">
              <a:cs typeface="Microsoft YaHei"/>
            </a:endParaRPr>
          </a:p>
        </p:txBody>
      </p:sp>
      <p:sp>
        <p:nvSpPr>
          <p:cNvPr id="182277"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C3D64788-B85B-4A68-BC15-346044E05BEA}"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93</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01179695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6370" name="Text Box 2"/>
          <p:cNvSpPr>
            <a:spLocks noGrp="1" noChangeArrowheads="1"/>
          </p:cNvSpPr>
          <p:nvPr>
            <p:ph type="body"/>
          </p:nvPr>
        </p:nvSpPr>
        <p:spPr>
          <a:xfrm>
            <a:off x="759023" y="4775781"/>
            <a:ext cx="5728395"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September 17, 2018:</a:t>
            </a:r>
            <a:r>
              <a:rPr lang="en-US" baseline="0" dirty="0">
                <a:ea typeface="Microsoft YaHei"/>
                <a:cs typeface="Microsoft YaHei"/>
              </a:rPr>
              <a:t> moved $w to beginning of 511 field </a:t>
            </a: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Here’s an example of a conference that changed its name. A corresponding authority record must be made for the authorized access point in the 5xx field, which will be the 1xx of the related record. Always add the note in the 667 field </a:t>
            </a:r>
            <a:r>
              <a:rPr lang="en-US" dirty="0"/>
              <a:t>when there are authority records for both collective and individual instances of an ongoing conference.</a:t>
            </a:r>
            <a:endParaRPr lang="en-US" dirty="0">
              <a:ea typeface="Microsoft YaHei"/>
              <a:cs typeface="Microsoft YaHei"/>
            </a:endParaRPr>
          </a:p>
        </p:txBody>
      </p:sp>
      <p:sp>
        <p:nvSpPr>
          <p:cNvPr id="186371" name="Rectangle 3"/>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86372"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08BCB55A-A1E3-481F-B07B-D4730BBF1129}"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94</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63325860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8418" name="Text Box 2"/>
          <p:cNvSpPr>
            <a:spLocks noGrp="1" noChangeArrowheads="1"/>
          </p:cNvSpPr>
          <p:nvPr>
            <p:ph type="body"/>
          </p:nvPr>
        </p:nvSpPr>
        <p:spPr>
          <a:xfrm>
            <a:off x="759024" y="4775781"/>
            <a:ext cx="5652492" cy="4516009"/>
          </a:xfrm>
          <a:noFill/>
        </p:spPr>
        <p:txBody>
          <a:bodyPr/>
          <a:lstStyle/>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8" charset="0"/>
              <a:buNone/>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dirty="0"/>
              <a:t>August 23, 2023: updated to show use of subfield $q/$r in 046 field</a:t>
            </a: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February 30, 2020: added subfield codes to slide; added note about $c repeatability</a:t>
            </a: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When constructing</a:t>
            </a:r>
            <a:r>
              <a:rPr lang="en-US" baseline="0" dirty="0"/>
              <a:t> an authorized access point for a one-time conference or a single instance of a series of conferences, add the following elements to the name if applicable and readily ascertainable:</a:t>
            </a: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aseline="0" dirty="0"/>
              <a:t>a) The number of the conference (see RDA 11.6) – $n in 110, 111, 410, 411, 510, 511</a:t>
            </a: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b) The date of the conference (see RDA 11.4.2) – $d in 110, 111, 410, 411, 510, 511; also record in 046</a:t>
            </a:r>
            <a:r>
              <a:rPr lang="en-US" baseline="0" dirty="0"/>
              <a:t> $s and $t – see </a:t>
            </a:r>
            <a:r>
              <a:rPr lang="en-US" b="0" i="0" u="sng" dirty="0">
                <a:solidFill>
                  <a:srgbClr val="003366"/>
                </a:solidFill>
                <a:effectLst/>
                <a:latin typeface="Arial" panose="020B0604020202020204" pitchFamily="34" charset="0"/>
                <a:hlinkClick r:id="rId3"/>
              </a:rPr>
              <a:t>MARC Authority 046 Subfield Values for Corporate Bodies and Conferences</a:t>
            </a:r>
            <a:endParaRPr lang="en-US" baseline="0" dirty="0"/>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aseline="0" dirty="0"/>
              <a:t>c) The location of the conference (see RDA 11.3.2) – $c in 110, 111, 410, 411, 510, 511; use repeatable $c for conferences held in more than one place; also record in 370 $e if a place or 373 $a if an associated institution</a:t>
            </a:r>
            <a:endParaRPr lang="en-US" dirty="0"/>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	</a:t>
            </a: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The</a:t>
            </a:r>
            <a:r>
              <a:rPr lang="en-US" baseline="0" dirty="0"/>
              <a:t> location of the conference may be the name of a place or an associated institution if the associated institution provides better identification or the place is unknown.</a:t>
            </a:r>
            <a:endParaRPr lang="en-US" dirty="0"/>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Note: you can record BOTH the place and the associated institution </a:t>
            </a:r>
            <a:r>
              <a:rPr lang="en-US" i="1" dirty="0"/>
              <a:t>as elements</a:t>
            </a:r>
            <a:r>
              <a:rPr lang="en-US" dirty="0"/>
              <a:t> -- it’s only in the authorized access point that you have to make a choice.</a:t>
            </a: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LC-PCC PS 11.6.1.3: Use the form 1st, 2nd, 3rd, etc., for the English ordinal numeral in the addition to an access point for a conference, etc.</a:t>
            </a:r>
          </a:p>
        </p:txBody>
      </p:sp>
      <p:sp>
        <p:nvSpPr>
          <p:cNvPr id="188419" name="Rectangle 3"/>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88420"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91BAA07-E68F-4EFA-9925-BCAD59BD37C0}"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95</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02450890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8418" name="Text Box 2"/>
          <p:cNvSpPr>
            <a:spLocks noGrp="1" noChangeArrowheads="1"/>
          </p:cNvSpPr>
          <p:nvPr>
            <p:ph type="body"/>
          </p:nvPr>
        </p:nvSpPr>
        <p:spPr>
          <a:xfrm>
            <a:off x="759024" y="4775781"/>
            <a:ext cx="5652492" cy="4516009"/>
          </a:xfrm>
          <a:noFill/>
        </p:spPr>
        <p:txBody>
          <a:bodyPr/>
          <a:lstStyle/>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February 30, 2020: new slide</a:t>
            </a: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If a conference, etc. is held in more than one place, RDA 11.13.1.8.1 says to either:</a:t>
            </a: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 Include each place in the access point, separating them by semicolons.  As of March 2020, each place is recorded in a separate subfield $c.</a:t>
            </a: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i="1" dirty="0">
                <a:ea typeface="Microsoft YaHei"/>
                <a:cs typeface="Microsoft YaHei"/>
              </a:rPr>
              <a:t>or</a:t>
            </a:r>
            <a:endParaRPr lang="en-US" i="0" dirty="0">
              <a:ea typeface="Microsoft YaHei"/>
              <a:cs typeface="Microsoft YaHei"/>
            </a:endParaRP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i="0" dirty="0">
                <a:ea typeface="Microsoft YaHei"/>
                <a:cs typeface="Microsoft YaHei"/>
              </a:rPr>
              <a:t>b) Include on the name of the place or places primarily associated with the conference, etc. (e.g., a host city) </a:t>
            </a:r>
            <a:r>
              <a:rPr lang="en-US" i="1" dirty="0">
                <a:ea typeface="Microsoft YaHei"/>
                <a:cs typeface="Microsoft YaHei"/>
              </a:rPr>
              <a:t>or</a:t>
            </a:r>
            <a:r>
              <a:rPr lang="en-US" i="0" dirty="0">
                <a:ea typeface="Microsoft YaHei"/>
                <a:cs typeface="Microsoft YaHei"/>
              </a:rPr>
              <a:t> include the name of the larger place or places where the conference, etc. was held.  If multiple places are included, separate them by semicolons and record each in a separate subfield $c.</a:t>
            </a: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i="0" dirty="0">
              <a:ea typeface="Microsoft YaHei"/>
              <a:cs typeface="Microsoft YaHei"/>
            </a:endParaRP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i="0" dirty="0">
                <a:ea typeface="Microsoft YaHei"/>
                <a:cs typeface="Microsoft YaHei"/>
              </a:rPr>
              <a:t>Change records to match the above practice when an NAR is needed for cataloging.  This will include records created under AACR2 in which places were separated by the word “and”, as well as RDA records created prior to March 2020 when subfield $c was not repeatable.</a:t>
            </a: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i="0" dirty="0">
              <a:ea typeface="Microsoft YaHei"/>
            </a:endParaRPr>
          </a:p>
          <a:p>
            <a:r>
              <a:rPr lang="en-US" i="0" dirty="0">
                <a:ea typeface="Microsoft YaHei"/>
              </a:rPr>
              <a:t>Note that associated institution(s) can be recorded instead of places if the </a:t>
            </a:r>
            <a:r>
              <a:rPr lang="en-US" dirty="0"/>
              <a:t>name of an associated institution provides better identification than the place name, or the place name or names are not known, or the place name or names cannot be readily determined (RDA 11.13.1.8.1 First Exception).</a:t>
            </a:r>
          </a:p>
          <a:p>
            <a:pPr>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p:txBody>
      </p:sp>
      <p:sp>
        <p:nvSpPr>
          <p:cNvPr id="188419" name="Rectangle 3"/>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188420"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91BAA07-E68F-4EFA-9925-BCAD59BD37C0}"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96</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407973128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0466"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90467" name="Rectangle 2"/>
          <p:cNvSpPr>
            <a:spLocks noGrp="1" noChangeArrowheads="1"/>
          </p:cNvSpPr>
          <p:nvPr>
            <p:ph type="body" idx="1"/>
          </p:nvPr>
        </p:nvSpPr>
        <p:spPr>
          <a:xfrm>
            <a:off x="759024" y="4775781"/>
            <a:ext cx="6073676" cy="4517546"/>
          </a:xfrm>
          <a:noFill/>
        </p:spPr>
        <p:txBody>
          <a:bodyPr wrap="none" anchor="ctr"/>
          <a:lstStyle/>
          <a:p>
            <a:r>
              <a:rPr lang="en-US" dirty="0">
                <a:ea typeface="Microsoft YaHei"/>
                <a:cs typeface="Microsoft YaHei"/>
              </a:rPr>
              <a:t>December 9, 2019: revised instructor note</a:t>
            </a:r>
          </a:p>
          <a:p>
            <a:r>
              <a:rPr lang="en-US" dirty="0">
                <a:ea typeface="Microsoft YaHei"/>
                <a:cs typeface="Microsoft YaHei"/>
              </a:rPr>
              <a:t>March 20, 2017: revised</a:t>
            </a:r>
            <a:r>
              <a:rPr lang="en-US" baseline="0" dirty="0">
                <a:ea typeface="Microsoft YaHei"/>
                <a:cs typeface="Microsoft YaHei"/>
              </a:rPr>
              <a:t> exercise to give authorized access points for collective and individual</a:t>
            </a:r>
          </a:p>
          <a:p>
            <a:r>
              <a:rPr lang="en-US" baseline="0" dirty="0">
                <a:ea typeface="Microsoft YaHei"/>
                <a:cs typeface="Microsoft YaHei"/>
              </a:rPr>
              <a:t>conference not just preferred name, each exercise was moved to its own slide for clarity</a:t>
            </a:r>
          </a:p>
          <a:p>
            <a:endParaRPr lang="en-US" dirty="0">
              <a:ea typeface="Microsoft YaHei"/>
              <a:cs typeface="Microsoft YaHei"/>
            </a:endParaRPr>
          </a:p>
          <a:p>
            <a:r>
              <a:rPr lang="en-US" dirty="0"/>
              <a:t>Instructor Note: Answers appear on clicks. Advise trainees not to look at their manuals, which </a:t>
            </a:r>
          </a:p>
          <a:p>
            <a:r>
              <a:rPr lang="en-US" dirty="0"/>
              <a:t>will have the answers in the PDF of the slides</a:t>
            </a:r>
          </a:p>
        </p:txBody>
      </p:sp>
      <p:sp>
        <p:nvSpPr>
          <p:cNvPr id="190468"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36A5249-09EE-4634-8CC8-515E24D2C722}"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97</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78879244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0466"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90467" name="Rectangle 2"/>
          <p:cNvSpPr>
            <a:spLocks noGrp="1" noChangeArrowheads="1"/>
          </p:cNvSpPr>
          <p:nvPr>
            <p:ph type="body" idx="1"/>
          </p:nvPr>
        </p:nvSpPr>
        <p:spPr>
          <a:xfrm>
            <a:off x="759024" y="4775781"/>
            <a:ext cx="6073676" cy="4517546"/>
          </a:xfrm>
          <a:noFill/>
        </p:spPr>
        <p:txBody>
          <a:bodyPr wrap="none" anchor="ctr"/>
          <a:lstStyle/>
          <a:p>
            <a:r>
              <a:rPr lang="en-US" dirty="0">
                <a:ea typeface="Microsoft YaHei"/>
              </a:rPr>
              <a:t>December 9, 2019: spelled out Maryland in slide to illustrate that the abbreviation of the larger </a:t>
            </a:r>
          </a:p>
          <a:p>
            <a:r>
              <a:rPr lang="en-US" dirty="0">
                <a:ea typeface="Microsoft YaHei"/>
              </a:rPr>
              <a:t>place is used in the access point</a:t>
            </a:r>
          </a:p>
          <a:p>
            <a:endParaRPr lang="en-US" dirty="0"/>
          </a:p>
          <a:p>
            <a:r>
              <a:rPr lang="en-US" dirty="0"/>
              <a:t>Instructor Note: Answers appear on clicks.</a:t>
            </a:r>
            <a:r>
              <a:rPr lang="en-US" baseline="0" dirty="0"/>
              <a:t> Ask trainees to watch the screen rather than look </a:t>
            </a:r>
          </a:p>
          <a:p>
            <a:r>
              <a:rPr lang="en-US" baseline="0" dirty="0"/>
              <a:t>at their handout (which will have the answers).</a:t>
            </a:r>
            <a:endParaRPr lang="en-US" dirty="0"/>
          </a:p>
        </p:txBody>
      </p:sp>
      <p:sp>
        <p:nvSpPr>
          <p:cNvPr id="190468"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36A5249-09EE-4634-8CC8-515E24D2C722}"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98</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70709853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0466"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90467" name="Rectangle 2"/>
          <p:cNvSpPr>
            <a:spLocks noGrp="1" noChangeArrowheads="1"/>
          </p:cNvSpPr>
          <p:nvPr>
            <p:ph type="body" idx="1"/>
          </p:nvPr>
        </p:nvSpPr>
        <p:spPr>
          <a:xfrm>
            <a:off x="759024" y="4775781"/>
            <a:ext cx="6073676" cy="4517546"/>
          </a:xfrm>
          <a:noFill/>
        </p:spPr>
        <p:txBody>
          <a:bodyPr wrap="none" anchor="ctr"/>
          <a:lstStyle/>
          <a:p>
            <a:pPr algn="l"/>
            <a:r>
              <a:rPr lang="en-US" dirty="0">
                <a:ea typeface="Microsoft YaHei"/>
              </a:rPr>
              <a:t>March</a:t>
            </a:r>
            <a:r>
              <a:rPr lang="en-US" baseline="0" dirty="0">
                <a:ea typeface="Microsoft YaHei"/>
              </a:rPr>
              <a:t> 7, 2019: revised instructor note</a:t>
            </a:r>
            <a:endParaRPr lang="en-US" dirty="0">
              <a:ea typeface="Microsoft YaHei"/>
            </a:endParaRPr>
          </a:p>
          <a:p>
            <a:pPr algn="l"/>
            <a:endParaRPr lang="en-US" dirty="0"/>
          </a:p>
          <a:p>
            <a:pPr algn="l"/>
            <a:r>
              <a:rPr lang="en-US" dirty="0"/>
              <a:t>Instructor Note: Answers appear on clicks.</a:t>
            </a:r>
            <a:r>
              <a:rPr lang="en-US" baseline="0" dirty="0"/>
              <a:t>  Ask trainees to watch the screen rather than look </a:t>
            </a:r>
          </a:p>
          <a:p>
            <a:pPr algn="l"/>
            <a:r>
              <a:rPr lang="en-US" baseline="0" dirty="0"/>
              <a:t>at their handout (which will have the answers).</a:t>
            </a:r>
            <a:endParaRPr lang="en-US" dirty="0"/>
          </a:p>
        </p:txBody>
      </p:sp>
      <p:sp>
        <p:nvSpPr>
          <p:cNvPr id="190468"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236A5249-09EE-4634-8CC8-515E24D2C722}"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99</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66704669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2514"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92515" name="Text Box 2"/>
          <p:cNvSpPr>
            <a:spLocks noGrp="1" noChangeArrowheads="1"/>
          </p:cNvSpPr>
          <p:nvPr>
            <p:ph type="body" idx="1"/>
          </p:nvPr>
        </p:nvSpPr>
        <p:spPr>
          <a:xfrm>
            <a:off x="759024" y="4775781"/>
            <a:ext cx="6073676" cy="4516009"/>
          </a:xfrm>
          <a:noFill/>
        </p:spPr>
        <p:txBody>
          <a:bodyPr/>
          <a:lstStyle/>
          <a:p>
            <a:r>
              <a:rPr lang="en-US" dirty="0">
                <a:ea typeface="Microsoft YaHei"/>
              </a:rPr>
              <a:t>March</a:t>
            </a:r>
            <a:r>
              <a:rPr lang="en-US" baseline="0" dirty="0">
                <a:ea typeface="Microsoft YaHei"/>
              </a:rPr>
              <a:t> 7, 2019: revised instructor note</a:t>
            </a:r>
            <a:endParaRPr lang="en-US" dirty="0">
              <a:ea typeface="Microsoft YaHei"/>
            </a:endParaRPr>
          </a:p>
          <a:p>
            <a:endParaRPr lang="en-US" dirty="0"/>
          </a:p>
          <a:p>
            <a:r>
              <a:rPr lang="en-US" dirty="0"/>
              <a:t>Instructor Note: Answers appear on clicks.</a:t>
            </a:r>
            <a:r>
              <a:rPr lang="en-US" baseline="0" dirty="0"/>
              <a:t> Ask trainees to watch the screen rather than look at their handout (which will have the answers).</a:t>
            </a: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Record the preferred name of this meeting.</a:t>
            </a:r>
            <a:endParaRPr lang="en-US" dirty="0">
              <a:cs typeface="Times New Roman" pitchFamily="18" charset="0"/>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Preferred name: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111 2_ International Workshop on Nude Mice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cs typeface="Times New Roman" pitchFamily="18" charset="0"/>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Authorized</a:t>
            </a:r>
            <a:r>
              <a:rPr lang="en-US" baseline="0" dirty="0">
                <a:cs typeface="Times New Roman" pitchFamily="18" charset="0"/>
              </a:rPr>
              <a:t> access point:</a:t>
            </a:r>
            <a:endParaRPr lang="en-US" dirty="0">
              <a:cs typeface="Times New Roman" pitchFamily="18" charset="0"/>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111 2_ International Workshop on Nude Mice $n (3rd : $d 1979 : $c Bozeman, Mont.)</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i="1" dirty="0">
                <a:cs typeface="Times New Roman" pitchFamily="18" charset="0"/>
              </a:rPr>
              <a:t>or</a:t>
            </a:r>
            <a:endParaRPr lang="en-US" dirty="0">
              <a:cs typeface="Times New Roman" pitchFamily="18" charset="0"/>
            </a:endParaRP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dirty="0">
                <a:cs typeface="Times New Roman" pitchFamily="18" charset="0"/>
              </a:rPr>
              <a:t>111 2_ International Workshop on Nude Mice $n (3rd : $d 1979 : $c </a:t>
            </a:r>
            <a:r>
              <a:rPr lang="en-US" dirty="0"/>
              <a:t>Montana State University</a:t>
            </a:r>
            <a:r>
              <a:rPr lang="en-US" dirty="0">
                <a:cs typeface="Times New Roman" pitchFamily="18" charset="0"/>
              </a:rPr>
              <a:t>)</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i="1" dirty="0">
                <a:cs typeface="Times New Roman" pitchFamily="18" charset="0"/>
              </a:rPr>
              <a:t>but not</a:t>
            </a:r>
            <a:endParaRPr lang="en-US" dirty="0">
              <a:cs typeface="Times New Roman" pitchFamily="18" charset="0"/>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111 2_ International Workshop on Nude Mice $n (3rd : $d 1979 : $c </a:t>
            </a:r>
            <a:r>
              <a:rPr lang="en-US" dirty="0"/>
              <a:t>Montana State University (Bozeman, Mont.)</a:t>
            </a:r>
            <a:r>
              <a:rPr lang="en-US" dirty="0">
                <a:cs typeface="Times New Roman" pitchFamily="18" charset="0"/>
              </a:rPr>
              <a:t>)</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cs typeface="Times New Roman" pitchFamily="18" charset="0"/>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i="0" dirty="0">
                <a:cs typeface="Times New Roman" pitchFamily="18" charset="0"/>
              </a:rPr>
              <a:t>If giving an associated institution for the location, use</a:t>
            </a:r>
            <a:r>
              <a:rPr lang="en-US" i="0" baseline="0" dirty="0">
                <a:cs typeface="Times New Roman" pitchFamily="18" charset="0"/>
              </a:rPr>
              <a:t> the preferred name for the body, not the authorized access point (see LC-PCC PS 11.13.1.8.1 and RDA 11.5.1.3).</a:t>
            </a:r>
            <a:endParaRPr lang="en-US" i="0" dirty="0">
              <a:cs typeface="Times New Roman" pitchFamily="18" charset="0"/>
            </a:endParaRPr>
          </a:p>
        </p:txBody>
      </p:sp>
      <p:sp>
        <p:nvSpPr>
          <p:cNvPr id="192516"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0E1F4490-051E-456E-946A-511407EEEFF8}"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100</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7164122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2514"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92515" name="Text Box 2"/>
          <p:cNvSpPr>
            <a:spLocks noGrp="1" noChangeArrowheads="1"/>
          </p:cNvSpPr>
          <p:nvPr>
            <p:ph type="body" idx="1"/>
          </p:nvPr>
        </p:nvSpPr>
        <p:spPr>
          <a:xfrm>
            <a:off x="759024" y="4775781"/>
            <a:ext cx="6073676" cy="4516009"/>
          </a:xfrm>
          <a:noFill/>
        </p:spPr>
        <p:txBody>
          <a:bodyPr/>
          <a:lstStyle/>
          <a:p>
            <a:r>
              <a:rPr lang="en-US" dirty="0">
                <a:ea typeface="Microsoft YaHei"/>
              </a:rPr>
              <a:t>March</a:t>
            </a:r>
            <a:r>
              <a:rPr lang="en-US" baseline="0" dirty="0">
                <a:ea typeface="Microsoft YaHei"/>
              </a:rPr>
              <a:t> 7, 2019: revised note about trainees</a:t>
            </a:r>
            <a:endParaRPr lang="en-US" dirty="0">
              <a:ea typeface="Microsoft YaHei"/>
            </a:endParaRPr>
          </a:p>
          <a:p>
            <a:endParaRPr lang="en-US" dirty="0"/>
          </a:p>
          <a:p>
            <a:r>
              <a:rPr lang="en-US" dirty="0"/>
              <a:t>Instructor Note: Answers appear on clicks.</a:t>
            </a:r>
            <a:r>
              <a:rPr lang="en-US" baseline="0" dirty="0"/>
              <a:t> Ask trainees to watch the screen rather than look at their handout (which will have the answers).</a:t>
            </a: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baseline="0"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aseline="0" dirty="0"/>
              <a:t>LC-PCC PS 11.13.1.2:</a:t>
            </a:r>
          </a:p>
          <a:p>
            <a:r>
              <a:rPr lang="en-US" dirty="0"/>
              <a:t>Initialisms and Acronyms</a:t>
            </a:r>
          </a:p>
          <a:p>
            <a:r>
              <a:rPr lang="en-US" dirty="0"/>
              <a:t>LC practice/PCC practice: If the name chosen for the authorized access point for a corporate body is an initialism or acronym written in all capital letters (with or without periods between them), add a Type of corporate body qualifier to the name. Alternatively, a spelled out form of the name may be used as an Other designation addition if such an addition better identifies the corporate body.</a:t>
            </a:r>
          </a:p>
          <a:p>
            <a:endParaRPr lang="en-US" dirty="0"/>
          </a:p>
          <a:p>
            <a:r>
              <a:rPr lang="en-US" dirty="0"/>
              <a:t>Although</a:t>
            </a:r>
            <a:r>
              <a:rPr lang="en-US" baseline="0" dirty="0"/>
              <a:t> the presentation of the acronym does not routinely use capital letters, the intent of the LC-PCC PS can be applied in this situation.   </a:t>
            </a: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r>
              <a:rPr lang="en-US" dirty="0"/>
              <a:t>LC-PCC PS 11.13.1.8:</a:t>
            </a:r>
          </a:p>
          <a:p>
            <a:r>
              <a:rPr lang="en-US" dirty="0"/>
              <a:t>Authority Records for Ongoing Conferences</a:t>
            </a:r>
          </a:p>
          <a:p>
            <a:r>
              <a:rPr lang="en-US" dirty="0"/>
              <a:t>LC practice/PCC practice: For ongoing conferences, separate authority records may be created for the collective conference (typically made when cataloging a serial), an individual instance of an ongoing conference (typically made when cataloging a monograph), or both. These records may coexist in the LC/NACO authority file. A record for the collective conference should always be made to connect the earlier and later names of the collective conference.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Record the preferred name of this meeting.</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Preferred name: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111 2</a:t>
            </a:r>
            <a:r>
              <a:rPr lang="en-US" b="0" dirty="0">
                <a:cs typeface="Times New Roman" pitchFamily="18" charset="0"/>
              </a:rPr>
              <a:t>_ </a:t>
            </a:r>
            <a:r>
              <a:rPr lang="en-US" sz="1100" dirty="0" err="1">
                <a:solidFill>
                  <a:schemeClr val="tx1"/>
                </a:solidFill>
                <a:latin typeface="Calibri"/>
                <a:ea typeface="SimSun"/>
                <a:cs typeface="Arial"/>
              </a:rPr>
              <a:t>FroCoS</a:t>
            </a:r>
            <a:endParaRPr lang="en-US" sz="1100" dirty="0">
              <a:solidFill>
                <a:schemeClr val="tx1"/>
              </a:solidFill>
              <a:latin typeface="Calibri"/>
              <a:ea typeface="SimSun"/>
              <a:cs typeface="Arial"/>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cs typeface="Times New Roman" pitchFamily="18" charset="0"/>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Authorized</a:t>
            </a:r>
            <a:r>
              <a:rPr lang="en-US" baseline="0" dirty="0">
                <a:cs typeface="Times New Roman" pitchFamily="18" charset="0"/>
              </a:rPr>
              <a:t> access point:</a:t>
            </a:r>
            <a:endParaRPr lang="en-US" dirty="0">
              <a:cs typeface="Times New Roman" pitchFamily="18" charset="0"/>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111 2_ </a:t>
            </a:r>
            <a:r>
              <a:rPr lang="en-US" sz="1100" dirty="0" err="1">
                <a:solidFill>
                  <a:schemeClr val="tx1"/>
                </a:solidFill>
                <a:latin typeface="Calibri"/>
                <a:ea typeface="SimSun"/>
                <a:cs typeface="Arial"/>
              </a:rPr>
              <a:t>FroCoS</a:t>
            </a:r>
            <a:r>
              <a:rPr lang="en-US" sz="1100" dirty="0">
                <a:solidFill>
                  <a:schemeClr val="tx1"/>
                </a:solidFill>
                <a:latin typeface="Calibri"/>
                <a:ea typeface="SimSun"/>
                <a:cs typeface="Arial"/>
              </a:rPr>
              <a:t> (Symposium)</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100" i="1" dirty="0">
                <a:solidFill>
                  <a:schemeClr val="tx1"/>
                </a:solidFill>
                <a:latin typeface="Calibri"/>
                <a:ea typeface="SimSun"/>
                <a:cs typeface="Arial"/>
              </a:rPr>
              <a:t>or</a:t>
            </a: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dirty="0">
                <a:cs typeface="Times New Roman" pitchFamily="18" charset="0"/>
              </a:rPr>
              <a:t>111 2_ </a:t>
            </a:r>
            <a:r>
              <a:rPr lang="en-US" sz="1100" dirty="0" err="1">
                <a:solidFill>
                  <a:schemeClr val="tx1"/>
                </a:solidFill>
                <a:latin typeface="Calibri"/>
                <a:ea typeface="SimSun"/>
                <a:cs typeface="Arial"/>
              </a:rPr>
              <a:t>FroCoS</a:t>
            </a:r>
            <a:r>
              <a:rPr lang="en-US" sz="1100" dirty="0">
                <a:solidFill>
                  <a:schemeClr val="tx1"/>
                </a:solidFill>
                <a:latin typeface="Calibri"/>
                <a:ea typeface="SimSun"/>
                <a:cs typeface="Arial"/>
              </a:rPr>
              <a:t> (</a:t>
            </a:r>
            <a:r>
              <a:rPr lang="en-US" b="0" dirty="0">
                <a:solidFill>
                  <a:schemeClr val="tx1"/>
                </a:solidFill>
                <a:effectLst/>
                <a:latin typeface="Calibri"/>
                <a:ea typeface="SimSun"/>
                <a:cs typeface="Arial"/>
              </a:rPr>
              <a:t>Frontiers of Combining Systems</a:t>
            </a:r>
            <a:r>
              <a:rPr lang="en-US" sz="1100" dirty="0">
                <a:solidFill>
                  <a:schemeClr val="tx1"/>
                </a:solidFill>
                <a:latin typeface="Calibri"/>
                <a:ea typeface="SimSun"/>
                <a:cs typeface="Arial"/>
              </a:rPr>
              <a:t>)</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sz="1100" dirty="0">
              <a:solidFill>
                <a:schemeClr val="tx1"/>
              </a:solidFill>
              <a:latin typeface="Calibri"/>
              <a:ea typeface="SimSun"/>
              <a:cs typeface="Arial"/>
            </a:endParaRPr>
          </a:p>
        </p:txBody>
      </p:sp>
      <p:sp>
        <p:nvSpPr>
          <p:cNvPr id="192516"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0E1F4490-051E-456E-946A-511407EEEFF8}"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101</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7164122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2514"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92515" name="Text Box 2"/>
          <p:cNvSpPr>
            <a:spLocks noGrp="1" noChangeArrowheads="1"/>
          </p:cNvSpPr>
          <p:nvPr>
            <p:ph type="body" idx="1"/>
          </p:nvPr>
        </p:nvSpPr>
        <p:spPr>
          <a:xfrm>
            <a:off x="759024" y="4775781"/>
            <a:ext cx="6073676" cy="4516009"/>
          </a:xfrm>
          <a:noFill/>
        </p:spPr>
        <p:txBody>
          <a:bodyPr/>
          <a:lstStyle/>
          <a:p>
            <a:r>
              <a:rPr lang="en-US" dirty="0">
                <a:ea typeface="Microsoft YaHei"/>
              </a:rPr>
              <a:t>March</a:t>
            </a:r>
            <a:r>
              <a:rPr lang="en-US" baseline="0" dirty="0">
                <a:ea typeface="Microsoft YaHei"/>
              </a:rPr>
              <a:t> 7, 2019: revised note about trainees</a:t>
            </a:r>
            <a:endParaRPr lang="en-US" dirty="0">
              <a:ea typeface="Microsoft YaHei"/>
            </a:endParaRPr>
          </a:p>
          <a:p>
            <a:endParaRPr lang="en-US" dirty="0"/>
          </a:p>
          <a:p>
            <a:r>
              <a:rPr lang="en-US" dirty="0"/>
              <a:t>Instructor Note: Answers appear on clicks.</a:t>
            </a:r>
            <a:r>
              <a:rPr lang="en-US" baseline="0" dirty="0"/>
              <a:t> Ask trainees to watch the screen rather than look at their handout (which will have the answers).</a:t>
            </a: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baseline="0"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baseline="0" dirty="0"/>
              <a:t>LC-PCC PS 11.13.1.2:</a:t>
            </a:r>
          </a:p>
          <a:p>
            <a:r>
              <a:rPr lang="en-US" dirty="0"/>
              <a:t>Initialisms and Acronyms</a:t>
            </a:r>
          </a:p>
          <a:p>
            <a:r>
              <a:rPr lang="en-US" dirty="0"/>
              <a:t>LC practice/PCC practice: If the name chosen for the authorized access point for a corporate body is an initialism or acronym written in all capital letters (with or without periods between them), add a Type of corporate body qualifier to the name. Alternatively, a spelled out form of the name may be used as an Other designation addition if such an addition better identifies the corporate body.</a:t>
            </a:r>
          </a:p>
          <a:p>
            <a:endParaRPr lang="en-US" dirty="0"/>
          </a:p>
          <a:p>
            <a:r>
              <a:rPr lang="en-US" dirty="0"/>
              <a:t>Although</a:t>
            </a:r>
            <a:r>
              <a:rPr lang="en-US" baseline="0" dirty="0"/>
              <a:t> the presentation of the acronym does not routinely use capital letters, the intent of the LC-PCC PS can be applied in this situation.   </a:t>
            </a:r>
            <a:endParaRPr lang="en-US" dirty="0"/>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r>
              <a:rPr lang="en-US" dirty="0"/>
              <a:t>LC-PCC PS 11.13.1.8:</a:t>
            </a:r>
          </a:p>
          <a:p>
            <a:r>
              <a:rPr lang="en-US" dirty="0"/>
              <a:t>Authority Records for Ongoing Conferences</a:t>
            </a:r>
          </a:p>
          <a:p>
            <a:r>
              <a:rPr lang="en-US" dirty="0"/>
              <a:t>LC practice/PCC practice: For ongoing conferences, separate authority records may be created for the collective conference (typically made when cataloging a serial), an individual instance of an ongoing conference (typically made when cataloging a monograph), or both. These records may coexist in the LC/NACO authority file. A record for the collective conference should always be made to connect the earlier and later names of the collective conference.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Record the preferred name of this meeting.</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Preferred name:</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111 2</a:t>
            </a:r>
            <a:r>
              <a:rPr lang="en-US" b="0" dirty="0">
                <a:cs typeface="Times New Roman" pitchFamily="18" charset="0"/>
              </a:rPr>
              <a:t>_ </a:t>
            </a:r>
            <a:r>
              <a:rPr lang="en-US" sz="1100" dirty="0" err="1">
                <a:solidFill>
                  <a:schemeClr val="tx1"/>
                </a:solidFill>
                <a:latin typeface="Calibri"/>
                <a:ea typeface="SimSun"/>
                <a:cs typeface="Arial"/>
              </a:rPr>
              <a:t>FroCoS</a:t>
            </a:r>
            <a:endParaRPr lang="en-US" sz="1100" dirty="0">
              <a:solidFill>
                <a:schemeClr val="tx1"/>
              </a:solidFill>
              <a:latin typeface="Calibri"/>
              <a:ea typeface="SimSun"/>
              <a:cs typeface="Arial"/>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cs typeface="Times New Roman" pitchFamily="18" charset="0"/>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Authorized</a:t>
            </a:r>
            <a:r>
              <a:rPr lang="en-US" baseline="0" dirty="0">
                <a:cs typeface="Times New Roman" pitchFamily="18" charset="0"/>
              </a:rPr>
              <a:t> access point:</a:t>
            </a:r>
            <a:endParaRPr lang="en-US" dirty="0">
              <a:cs typeface="Times New Roman" pitchFamily="18" charset="0"/>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111 2_ </a:t>
            </a:r>
            <a:r>
              <a:rPr lang="en-US" sz="1100" dirty="0" err="1">
                <a:solidFill>
                  <a:schemeClr val="tx1"/>
                </a:solidFill>
                <a:latin typeface="Calibri"/>
                <a:ea typeface="SimSun"/>
                <a:cs typeface="Arial"/>
              </a:rPr>
              <a:t>FroCoS</a:t>
            </a:r>
            <a:r>
              <a:rPr lang="en-US" sz="1100" dirty="0">
                <a:solidFill>
                  <a:schemeClr val="tx1"/>
                </a:solidFill>
                <a:latin typeface="Calibri"/>
                <a:ea typeface="SimSun"/>
                <a:cs typeface="Arial"/>
              </a:rPr>
              <a:t> (Symposium)</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100" i="1" dirty="0">
                <a:solidFill>
                  <a:schemeClr val="tx1"/>
                </a:solidFill>
                <a:latin typeface="Calibri"/>
                <a:ea typeface="SimSun"/>
                <a:cs typeface="Arial"/>
              </a:rPr>
              <a:t>or</a:t>
            </a:r>
          </a:p>
          <a:p>
            <a:pPr defTabSz="43658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defRPr/>
            </a:pPr>
            <a:r>
              <a:rPr lang="en-US" dirty="0">
                <a:cs typeface="Times New Roman" pitchFamily="18" charset="0"/>
              </a:rPr>
              <a:t>111 2_ </a:t>
            </a:r>
            <a:r>
              <a:rPr lang="en-US" sz="1100" dirty="0" err="1">
                <a:solidFill>
                  <a:schemeClr val="tx1"/>
                </a:solidFill>
                <a:latin typeface="Calibri"/>
                <a:ea typeface="SimSun"/>
                <a:cs typeface="Arial"/>
              </a:rPr>
              <a:t>FroCoS</a:t>
            </a:r>
            <a:r>
              <a:rPr lang="en-US" sz="1100" dirty="0">
                <a:solidFill>
                  <a:schemeClr val="tx1"/>
                </a:solidFill>
                <a:latin typeface="Calibri"/>
                <a:ea typeface="SimSun"/>
                <a:cs typeface="Arial"/>
              </a:rPr>
              <a:t> (</a:t>
            </a:r>
            <a:r>
              <a:rPr lang="en-US" b="0" dirty="0">
                <a:solidFill>
                  <a:schemeClr val="tx1"/>
                </a:solidFill>
                <a:effectLst/>
                <a:latin typeface="Calibri"/>
                <a:ea typeface="SimSun"/>
                <a:cs typeface="Arial"/>
              </a:rPr>
              <a:t>Frontiers of Combining Systems</a:t>
            </a:r>
            <a:r>
              <a:rPr lang="en-US" sz="1100" dirty="0">
                <a:solidFill>
                  <a:schemeClr val="tx1"/>
                </a:solidFill>
                <a:latin typeface="Calibri"/>
                <a:ea typeface="SimSun"/>
                <a:cs typeface="Arial"/>
              </a:rPr>
              <a:t>)</a:t>
            </a:r>
          </a:p>
        </p:txBody>
      </p:sp>
      <p:sp>
        <p:nvSpPr>
          <p:cNvPr id="192516"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0E1F4490-051E-456E-946A-511407EEEFF8}"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102</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7164122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62"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194563" name="Rectangle 2"/>
          <p:cNvSpPr>
            <a:spLocks noGrp="1" noChangeArrowheads="1"/>
          </p:cNvSpPr>
          <p:nvPr>
            <p:ph type="body" idx="1"/>
          </p:nvPr>
        </p:nvSpPr>
        <p:spPr>
          <a:xfrm>
            <a:off x="759024" y="4775781"/>
            <a:ext cx="5546825" cy="4517546"/>
          </a:xfrm>
          <a:noFill/>
        </p:spPr>
        <p:txBody>
          <a:bodyPr/>
          <a:lstStyle/>
          <a:p>
            <a:r>
              <a:rPr lang="en-US" dirty="0">
                <a:ea typeface="Microsoft YaHei"/>
                <a:cs typeface="Microsoft YaHei"/>
              </a:rPr>
              <a:t>May 1, 2013</a:t>
            </a:r>
          </a:p>
          <a:p>
            <a:endParaRPr lang="en-US" dirty="0">
              <a:ea typeface="Microsoft YaHei"/>
              <a:cs typeface="Microsoft YaHei"/>
            </a:endParaRPr>
          </a:p>
          <a:p>
            <a:r>
              <a:rPr lang="en-US" dirty="0"/>
              <a:t>Collective authority records are created for a conference when the resource being cataloged is a continuing resource. Conference name changes may also be recorded in collective authority records.</a:t>
            </a:r>
          </a:p>
          <a:p>
            <a:endParaRPr lang="en-US" dirty="0"/>
          </a:p>
          <a:p>
            <a:r>
              <a:rPr lang="en-US" dirty="0"/>
              <a:t>Remember, many elements may be recorded in the authority record which may not be added to the authorized access point. These elements can be useful information helping the user to identify the entity.</a:t>
            </a:r>
          </a:p>
        </p:txBody>
      </p:sp>
      <p:sp>
        <p:nvSpPr>
          <p:cNvPr id="194564"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E7167923-1EE5-4B68-8B55-DE3A13CF3E25}"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103</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01818976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9378" name="Text Box 1"/>
          <p:cNvSpPr txBox="1">
            <a:spLocks noChangeArrowheads="1"/>
          </p:cNvSpPr>
          <p:nvPr/>
        </p:nvSpPr>
        <p:spPr bwMode="auto">
          <a:xfrm>
            <a:off x="5587009" y="9554634"/>
            <a:ext cx="718840" cy="493411"/>
          </a:xfrm>
          <a:prstGeom prst="rect">
            <a:avLst/>
          </a:prstGeom>
          <a:noFill/>
          <a:ln w="9525">
            <a:noFill/>
            <a:round/>
            <a:headEnd/>
            <a:tailEnd/>
          </a:ln>
        </p:spPr>
        <p:txBody>
          <a:bodyPr lIns="0" tIns="0" rIns="0" bIns="0" anchor="b" anchorCtr="1"/>
          <a:lstStyle/>
          <a:p>
            <a:pPr algn="r" defTabSz="453256" hangingPunct="0">
              <a:lnSpc>
                <a:spcPct val="95000"/>
              </a:lnSpc>
              <a:spcBef>
                <a:spcPts val="442"/>
              </a:spcBef>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endParaRPr lang="en-US" sz="1100">
              <a:solidFill>
                <a:srgbClr val="000000"/>
              </a:solidFill>
              <a:latin typeface="Times New Roman" pitchFamily="18" charset="0"/>
              <a:cs typeface="Microsoft YaHei"/>
            </a:endParaRPr>
          </a:p>
        </p:txBody>
      </p:sp>
      <p:sp>
        <p:nvSpPr>
          <p:cNvPr id="229379" name="Text Box 2"/>
          <p:cNvSpPr txBox="1">
            <a:spLocks noChangeArrowheads="1"/>
          </p:cNvSpPr>
          <p:nvPr/>
        </p:nvSpPr>
        <p:spPr bwMode="auto">
          <a:xfrm>
            <a:off x="0" y="1"/>
            <a:ext cx="595313" cy="454983"/>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5393FF8C-4267-4365-B6EF-B0903C2B7EDC}"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104</a:t>
            </a:fld>
            <a:endParaRPr lang="en-US">
              <a:solidFill>
                <a:srgbClr val="000000"/>
              </a:solidFill>
              <a:latin typeface="Calibri" pitchFamily="34" charset="0"/>
              <a:cs typeface="Microsoft YaHei"/>
            </a:endParaRPr>
          </a:p>
        </p:txBody>
      </p:sp>
      <p:sp>
        <p:nvSpPr>
          <p:cNvPr id="229380" name="Rectangle 3"/>
          <p:cNvSpPr>
            <a:spLocks noGrp="1" noChangeArrowheads="1"/>
          </p:cNvSpPr>
          <p:nvPr>
            <p:ph type="body"/>
          </p:nvPr>
        </p:nvSpPr>
        <p:spPr>
          <a:xfrm>
            <a:off x="759023" y="4775781"/>
            <a:ext cx="5728395" cy="4517546"/>
          </a:xfrm>
          <a:noFill/>
        </p:spPr>
        <p:txBody>
          <a:bodyPr/>
          <a:lstStyle/>
          <a:p>
            <a:r>
              <a:rPr lang="en-US" dirty="0">
                <a:ea typeface="Microsoft YaHei"/>
                <a:cs typeface="Microsoft YaHei"/>
              </a:rPr>
              <a:t>May 1, 2013</a:t>
            </a:r>
          </a:p>
          <a:p>
            <a:endParaRPr lang="en-US" dirty="0">
              <a:ea typeface="Microsoft YaHei"/>
              <a:cs typeface="Microsoft YaHei"/>
            </a:endParaRPr>
          </a:p>
          <a:p>
            <a:r>
              <a:rPr lang="en-US" dirty="0"/>
              <a:t>Variant names are not considered core, but a cataloger should record them if s/he thinks they will help the user of the database; use cataloger’s judgment!</a:t>
            </a:r>
          </a:p>
        </p:txBody>
      </p:sp>
      <p:sp>
        <p:nvSpPr>
          <p:cNvPr id="229381"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229382" name="Slide Number Placeholder 5"/>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E92C5E1C-4115-4F76-8163-E5845215DAA2}"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104</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38777682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570" name="Text Box 1"/>
          <p:cNvSpPr txBox="1">
            <a:spLocks noChangeArrowheads="1"/>
          </p:cNvSpPr>
          <p:nvPr/>
        </p:nvSpPr>
        <p:spPr bwMode="auto">
          <a:xfrm>
            <a:off x="5587009" y="9554634"/>
            <a:ext cx="718840" cy="493411"/>
          </a:xfrm>
          <a:prstGeom prst="rect">
            <a:avLst/>
          </a:prstGeom>
          <a:noFill/>
          <a:ln w="9525">
            <a:noFill/>
            <a:round/>
            <a:headEnd/>
            <a:tailEnd/>
          </a:ln>
        </p:spPr>
        <p:txBody>
          <a:bodyPr lIns="0" tIns="0" rIns="0" bIns="0" anchor="b" anchorCtr="1"/>
          <a:lstStyle/>
          <a:p>
            <a:pPr algn="r" defTabSz="453256" hangingPunct="0">
              <a:lnSpc>
                <a:spcPct val="95000"/>
              </a:lnSpc>
              <a:spcBef>
                <a:spcPts val="442"/>
              </a:spcBef>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endParaRPr lang="en-US" sz="1100">
              <a:solidFill>
                <a:srgbClr val="000000"/>
              </a:solidFill>
              <a:latin typeface="Times New Roman" pitchFamily="18" charset="0"/>
              <a:cs typeface="Microsoft YaHei"/>
            </a:endParaRPr>
          </a:p>
        </p:txBody>
      </p:sp>
      <p:sp>
        <p:nvSpPr>
          <p:cNvPr id="237571" name="Text Box 2"/>
          <p:cNvSpPr txBox="1">
            <a:spLocks noChangeArrowheads="1"/>
          </p:cNvSpPr>
          <p:nvPr/>
        </p:nvSpPr>
        <p:spPr bwMode="auto">
          <a:xfrm>
            <a:off x="1" y="0"/>
            <a:ext cx="520898"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8FBE6761-F121-4823-82E9-B7E6D6DA8FE4}"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105</a:t>
            </a:fld>
            <a:endParaRPr lang="en-US">
              <a:solidFill>
                <a:srgbClr val="000000"/>
              </a:solidFill>
              <a:latin typeface="Calibri" pitchFamily="34" charset="0"/>
              <a:cs typeface="Microsoft YaHei"/>
            </a:endParaRPr>
          </a:p>
        </p:txBody>
      </p:sp>
      <p:sp>
        <p:nvSpPr>
          <p:cNvPr id="237572" name="Rectangle 3"/>
          <p:cNvSpPr>
            <a:spLocks noGrp="1" noChangeArrowheads="1"/>
          </p:cNvSpPr>
          <p:nvPr>
            <p:ph type="body"/>
          </p:nvPr>
        </p:nvSpPr>
        <p:spPr>
          <a:xfrm>
            <a:off x="759024" y="4775781"/>
            <a:ext cx="6073676" cy="4517546"/>
          </a:xfrm>
          <a:noFill/>
        </p:spPr>
        <p:txBody>
          <a:bodyPr wrap="none" anchor="ctr"/>
          <a:lstStyle/>
          <a:p>
            <a:r>
              <a:rPr lang="en-US" dirty="0">
                <a:ea typeface="Microsoft YaHei"/>
                <a:cs typeface="Microsoft YaHei"/>
              </a:rPr>
              <a:t>December 9, 2019</a:t>
            </a:r>
          </a:p>
          <a:p>
            <a:endParaRPr lang="en-US" dirty="0"/>
          </a:p>
        </p:txBody>
      </p:sp>
      <p:sp>
        <p:nvSpPr>
          <p:cNvPr id="237573"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237574" name="Slide Number Placeholder 5"/>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C8D261C4-BF77-4D51-9C2A-6D6FA35039B0}"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105</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66181382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1426" name="Text Box 2"/>
          <p:cNvSpPr>
            <a:spLocks noGrp="1" noChangeArrowheads="1"/>
          </p:cNvSpPr>
          <p:nvPr>
            <p:ph type="body"/>
          </p:nvPr>
        </p:nvSpPr>
        <p:spPr>
          <a:xfrm>
            <a:off x="759024" y="4775781"/>
            <a:ext cx="5652492"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May 1, 2013</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Record variants only if the name might reasonably be searched in that variant form.</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Apply the specific instructions at 11.2.3.4–11.2.3.7 and 11.2.2.5–11.2.2.31, as applicable. These deal with acronyms and initials in names, alternative linguistic forms, different spellings; fuller, shorter or inverted names, etc.</a:t>
            </a:r>
          </a:p>
        </p:txBody>
      </p:sp>
      <p:sp>
        <p:nvSpPr>
          <p:cNvPr id="231427" name="Text Box 3"/>
          <p:cNvSpPr txBox="1">
            <a:spLocks noChangeArrowheads="1"/>
          </p:cNvSpPr>
          <p:nvPr/>
        </p:nvSpPr>
        <p:spPr bwMode="auto">
          <a:xfrm>
            <a:off x="0" y="0"/>
            <a:ext cx="595313"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E5F3E7F4-2D2D-479C-A986-846A2DCBDEC3}"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106</a:t>
            </a:fld>
            <a:endParaRPr lang="en-US">
              <a:solidFill>
                <a:srgbClr val="000000"/>
              </a:solidFill>
              <a:latin typeface="Calibri" pitchFamily="34" charset="0"/>
              <a:cs typeface="Microsoft YaHei"/>
            </a:endParaRPr>
          </a:p>
        </p:txBody>
      </p:sp>
      <p:sp>
        <p:nvSpPr>
          <p:cNvPr id="231428"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231429"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1B3809FF-68DD-4CC5-BE80-67DF628CF9CF}"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106</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8936996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1426" name="Text Box 2"/>
          <p:cNvSpPr>
            <a:spLocks noGrp="1" noChangeArrowheads="1"/>
          </p:cNvSpPr>
          <p:nvPr>
            <p:ph type="body"/>
          </p:nvPr>
        </p:nvSpPr>
        <p:spPr>
          <a:xfrm>
            <a:off x="759024" y="4775781"/>
            <a:ext cx="5652492" cy="4516009"/>
          </a:xfrm>
          <a:noFill/>
        </p:spPr>
        <p:txBody>
          <a:bodyPr/>
          <a:lstStyle/>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May 1, 2013</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Record variants only if the name might reasonably be searched in that variant form.</a:t>
            </a: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Apply the specific instructions at 11.2.3.4–11.2.3.7 and 11.2.2.5–11.2.2.31, as applicable. These deal with acronyms and initials in names, alternative linguistic forms, different spellings; fuller, shorter or inverted names, etc.</a:t>
            </a:r>
          </a:p>
        </p:txBody>
      </p:sp>
      <p:sp>
        <p:nvSpPr>
          <p:cNvPr id="231427" name="Text Box 3"/>
          <p:cNvSpPr txBox="1">
            <a:spLocks noChangeArrowheads="1"/>
          </p:cNvSpPr>
          <p:nvPr/>
        </p:nvSpPr>
        <p:spPr bwMode="auto">
          <a:xfrm>
            <a:off x="0" y="0"/>
            <a:ext cx="595313"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E5F3E7F4-2D2D-479C-A986-846A2DCBDEC3}"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107</a:t>
            </a:fld>
            <a:endParaRPr lang="en-US">
              <a:solidFill>
                <a:srgbClr val="000000"/>
              </a:solidFill>
              <a:latin typeface="Calibri" pitchFamily="34" charset="0"/>
              <a:cs typeface="Microsoft YaHei"/>
            </a:endParaRPr>
          </a:p>
        </p:txBody>
      </p:sp>
      <p:sp>
        <p:nvSpPr>
          <p:cNvPr id="231428"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231429"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1B3809FF-68DD-4CC5-BE80-67DF628CF9CF}"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107</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341479909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3474" name="Text Box 2"/>
          <p:cNvSpPr txBox="1">
            <a:spLocks noChangeArrowheads="1"/>
          </p:cNvSpPr>
          <p:nvPr/>
        </p:nvSpPr>
        <p:spPr bwMode="auto">
          <a:xfrm>
            <a:off x="1" y="0"/>
            <a:ext cx="520898"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0DD6C740-C0C5-4B35-AD83-E2876048AFF8}"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108</a:t>
            </a:fld>
            <a:endParaRPr lang="en-US">
              <a:solidFill>
                <a:srgbClr val="000000"/>
              </a:solidFill>
              <a:latin typeface="Calibri" pitchFamily="34" charset="0"/>
              <a:cs typeface="Microsoft YaHei"/>
            </a:endParaRPr>
          </a:p>
        </p:txBody>
      </p:sp>
      <p:sp>
        <p:nvSpPr>
          <p:cNvPr id="233475" name="Rectangle 3"/>
          <p:cNvSpPr>
            <a:spLocks noGrp="1" noChangeArrowheads="1"/>
          </p:cNvSpPr>
          <p:nvPr>
            <p:ph type="body"/>
          </p:nvPr>
        </p:nvSpPr>
        <p:spPr>
          <a:xfrm>
            <a:off x="818556" y="4875692"/>
            <a:ext cx="5280422" cy="2088924"/>
          </a:xfrm>
          <a:noFill/>
        </p:spPr>
        <p:txBody>
          <a:bodyPr rIns="271771"/>
          <a:lstStyle/>
          <a:p>
            <a:pPr>
              <a:spcBef>
                <a:spcPct val="0"/>
              </a:spcBef>
            </a:pPr>
            <a:r>
              <a:rPr lang="en-US" dirty="0">
                <a:ea typeface="Microsoft YaHei"/>
                <a:cs typeface="Microsoft YaHei"/>
              </a:rPr>
              <a:t>March 20, 2017: removed instruction</a:t>
            </a:r>
            <a:r>
              <a:rPr lang="en-US" baseline="0" dirty="0">
                <a:ea typeface="Microsoft YaHei"/>
                <a:cs typeface="Microsoft YaHei"/>
              </a:rPr>
              <a:t> to record in $a: a variant name recorded as a subdivision of a higher or related body will be recorded in $a and $b.</a:t>
            </a:r>
            <a:endParaRPr lang="en-US" dirty="0">
              <a:ea typeface="Microsoft YaHei"/>
              <a:cs typeface="Microsoft YaHei"/>
            </a:endParaRPr>
          </a:p>
          <a:p>
            <a:pPr>
              <a:spcBef>
                <a:spcPct val="0"/>
              </a:spcBef>
            </a:pPr>
            <a:endParaRPr lang="en-US" dirty="0"/>
          </a:p>
          <a:p>
            <a:pPr>
              <a:spcBef>
                <a:spcPct val="0"/>
              </a:spcBef>
            </a:pPr>
            <a:r>
              <a:rPr lang="en-US" dirty="0"/>
              <a:t>If the name recorded as the preferred name for a corporate body has one or more alternative linguistic forms, record them as variant names (RDA 11.2.3.6).</a:t>
            </a:r>
          </a:p>
          <a:p>
            <a:endParaRPr lang="en-US" dirty="0"/>
          </a:p>
        </p:txBody>
      </p:sp>
      <p:sp>
        <p:nvSpPr>
          <p:cNvPr id="233476"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233477"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F6D6594B-A2C9-421B-A28F-F877AB9A1EDE}"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108</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40934497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22" name="Text Box 2"/>
          <p:cNvSpPr txBox="1">
            <a:spLocks noChangeArrowheads="1"/>
          </p:cNvSpPr>
          <p:nvPr/>
        </p:nvSpPr>
        <p:spPr bwMode="auto">
          <a:xfrm>
            <a:off x="1" y="0"/>
            <a:ext cx="520898"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1FDC4766-187E-40CF-B058-5179E7440C95}"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109</a:t>
            </a:fld>
            <a:endParaRPr lang="en-US">
              <a:solidFill>
                <a:srgbClr val="000000"/>
              </a:solidFill>
              <a:latin typeface="Calibri" pitchFamily="34" charset="0"/>
              <a:cs typeface="Microsoft YaHei"/>
            </a:endParaRPr>
          </a:p>
        </p:txBody>
      </p:sp>
      <p:sp>
        <p:nvSpPr>
          <p:cNvPr id="235523" name="Rectangle 3"/>
          <p:cNvSpPr>
            <a:spLocks noGrp="1" noChangeArrowheads="1"/>
          </p:cNvSpPr>
          <p:nvPr>
            <p:ph type="body"/>
          </p:nvPr>
        </p:nvSpPr>
        <p:spPr>
          <a:xfrm>
            <a:off x="759024" y="4775781"/>
            <a:ext cx="6073676" cy="4368447"/>
          </a:xfrm>
          <a:noFill/>
        </p:spPr>
        <p:txBody>
          <a:bodyPr rIns="543542"/>
          <a:lstStyle/>
          <a:p>
            <a:pPr>
              <a:spcBef>
                <a:spcPct val="0"/>
              </a:spcBef>
            </a:pPr>
            <a:r>
              <a:rPr lang="en-US" dirty="0">
                <a:ea typeface="Microsoft YaHei"/>
                <a:cs typeface="Microsoft YaHei"/>
              </a:rPr>
              <a:t>May 1, 2013</a:t>
            </a:r>
          </a:p>
          <a:p>
            <a:pPr>
              <a:spcBef>
                <a:spcPct val="0"/>
              </a:spcBef>
            </a:pPr>
            <a:endParaRPr lang="en-US" dirty="0">
              <a:ea typeface="Microsoft YaHei"/>
              <a:cs typeface="Microsoft YaHei"/>
            </a:endParaRPr>
          </a:p>
          <a:p>
            <a:pPr>
              <a:spcBef>
                <a:spcPct val="0"/>
              </a:spcBef>
            </a:pPr>
            <a:r>
              <a:rPr lang="en-US" dirty="0"/>
              <a:t>Record other variant names and variant forms of the name not covered by 11.2.3.4-11.2.3.6, if considered important for identification or access. (RDA 11.2.3.7)</a:t>
            </a:r>
          </a:p>
        </p:txBody>
      </p:sp>
      <p:sp>
        <p:nvSpPr>
          <p:cNvPr id="235524"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235525"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93DA011D-20D0-4D4B-823B-C82F68910A69}"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109</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93486536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570" name="Text Box 1"/>
          <p:cNvSpPr txBox="1">
            <a:spLocks noChangeArrowheads="1"/>
          </p:cNvSpPr>
          <p:nvPr/>
        </p:nvSpPr>
        <p:spPr bwMode="auto">
          <a:xfrm>
            <a:off x="5587009" y="9554634"/>
            <a:ext cx="718840" cy="493411"/>
          </a:xfrm>
          <a:prstGeom prst="rect">
            <a:avLst/>
          </a:prstGeom>
          <a:noFill/>
          <a:ln w="9525">
            <a:noFill/>
            <a:round/>
            <a:headEnd/>
            <a:tailEnd/>
          </a:ln>
        </p:spPr>
        <p:txBody>
          <a:bodyPr lIns="0" tIns="0" rIns="0" bIns="0" anchor="b" anchorCtr="1"/>
          <a:lstStyle/>
          <a:p>
            <a:pPr algn="r" defTabSz="453256" hangingPunct="0">
              <a:lnSpc>
                <a:spcPct val="95000"/>
              </a:lnSpc>
              <a:spcBef>
                <a:spcPts val="442"/>
              </a:spcBef>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endParaRPr lang="en-US" sz="1100">
              <a:solidFill>
                <a:srgbClr val="000000"/>
              </a:solidFill>
              <a:latin typeface="Times New Roman" pitchFamily="18" charset="0"/>
              <a:cs typeface="Microsoft YaHei"/>
            </a:endParaRPr>
          </a:p>
        </p:txBody>
      </p:sp>
      <p:sp>
        <p:nvSpPr>
          <p:cNvPr id="237571" name="Text Box 2"/>
          <p:cNvSpPr txBox="1">
            <a:spLocks noChangeArrowheads="1"/>
          </p:cNvSpPr>
          <p:nvPr/>
        </p:nvSpPr>
        <p:spPr bwMode="auto">
          <a:xfrm>
            <a:off x="1" y="0"/>
            <a:ext cx="520898"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8FBE6761-F121-4823-82E9-B7E6D6DA8FE4}"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110</a:t>
            </a:fld>
            <a:endParaRPr lang="en-US">
              <a:solidFill>
                <a:srgbClr val="000000"/>
              </a:solidFill>
              <a:latin typeface="Calibri" pitchFamily="34" charset="0"/>
              <a:cs typeface="Microsoft YaHei"/>
            </a:endParaRPr>
          </a:p>
        </p:txBody>
      </p:sp>
      <p:sp>
        <p:nvSpPr>
          <p:cNvPr id="237572" name="Rectangle 3"/>
          <p:cNvSpPr>
            <a:spLocks noGrp="1" noChangeArrowheads="1"/>
          </p:cNvSpPr>
          <p:nvPr>
            <p:ph type="body"/>
          </p:nvPr>
        </p:nvSpPr>
        <p:spPr>
          <a:xfrm>
            <a:off x="759024" y="4775781"/>
            <a:ext cx="6073676" cy="4517546"/>
          </a:xfrm>
          <a:noFill/>
        </p:spPr>
        <p:txBody>
          <a:bodyPr wrap="none" anchor="ctr"/>
          <a:lstStyle/>
          <a:p>
            <a:r>
              <a:rPr lang="en-US">
                <a:ea typeface="Microsoft YaHei"/>
                <a:cs typeface="Microsoft YaHei"/>
              </a:rPr>
              <a:t>December </a:t>
            </a:r>
            <a:r>
              <a:rPr lang="en-US" dirty="0">
                <a:ea typeface="Microsoft YaHei"/>
                <a:cs typeface="Microsoft YaHei"/>
              </a:rPr>
              <a:t>9, 2019: replaced example G.M. Johnson &amp; Associates Ltd. because inclusion of “Ltd.” in preferred name is questionable.</a:t>
            </a:r>
          </a:p>
          <a:p>
            <a:endParaRPr lang="en-US" dirty="0">
              <a:ea typeface="Microsoft YaHei"/>
              <a:cs typeface="Microsoft YaHei"/>
            </a:endParaRPr>
          </a:p>
          <a:p>
            <a:r>
              <a:rPr lang="en-US" dirty="0">
                <a:ea typeface="Microsoft YaHei"/>
                <a:cs typeface="Microsoft YaHei"/>
              </a:rPr>
              <a:t>In the third 410 of the second example, a qualifier was added to break a conflict with a different firm with the same variant name.</a:t>
            </a:r>
          </a:p>
          <a:p>
            <a:endParaRPr lang="en-US" dirty="0"/>
          </a:p>
        </p:txBody>
      </p:sp>
      <p:sp>
        <p:nvSpPr>
          <p:cNvPr id="237573"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237574" name="Slide Number Placeholder 5"/>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C8D261C4-BF77-4D51-9C2A-6D6FA35039B0}"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110</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4116397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July 30, 2025: updated speaker notes</a:t>
            </a:r>
          </a:p>
          <a:p>
            <a:r>
              <a:rPr lang="en-US" dirty="0"/>
              <a:t>October 7, 2024: new slide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URIs may be added to 3XX and 5XX fields in accordance with PCC guidelines and best practices.  Tools such as the Authority Toolkit (https://files.library.northwestern.edu/public/oclc/documentation/) may be used to automatically add URI subfields. Record authority record URIs in subfield $0, real world object URIs in $1, and relationship designator URIs in $4.  The recommended order of subfields is $2 $4 $0 $1.  When using RDA relationship URIs in $4, use unconstrained property URIs from the RDA Registry (https://www.rdaregistry.info/Elements/u/).  Consult the URIs in MARC Pilot Resource Documents &amp; Tools website (https://wiki.lyrasis.org/pages/viewpage.action?pageId=178881300), but note that PCC documentation on URIs is currently in the process of being revised and updated.</a:t>
            </a:r>
          </a:p>
          <a:p>
            <a:endParaRPr lang="en-US" dirty="0"/>
          </a:p>
          <a:p>
            <a:r>
              <a:rPr lang="en-US" dirty="0"/>
              <a:t>URIs were originally added as part of the PCC’s URIs in MARC Pilot project.  The 667 note “URIs added to this record for the PCC URI MARC Pilot. Please do not remove or edit the URIs” is no longer required and may be deleted when a record is being revised for any reason.  </a:t>
            </a:r>
          </a:p>
          <a:p>
            <a:endParaRPr lang="en-US" dirty="0"/>
          </a:p>
          <a:p>
            <a:pPr defTabSz="921167"/>
            <a:r>
              <a:rPr lang="en-US" i="1" dirty="0"/>
              <a:t>Reminder:</a:t>
            </a:r>
            <a:r>
              <a:rPr lang="en-US" dirty="0"/>
              <a:t> Any authorized access point given in a 5XX field must be established in its own authority record.</a:t>
            </a:r>
          </a:p>
          <a:p>
            <a:endParaRPr lang="en-US" dirty="0"/>
          </a:p>
          <a:p>
            <a:r>
              <a:rPr lang="en-US" dirty="0"/>
              <a:t>$0 - authority URI</a:t>
            </a:r>
          </a:p>
          <a:p>
            <a:r>
              <a:rPr lang="en-US" dirty="0"/>
              <a:t>$1 - real world object URI</a:t>
            </a:r>
          </a:p>
          <a:p>
            <a:r>
              <a:rPr lang="en-US" dirty="0"/>
              <a:t>$4 - relationship URI</a:t>
            </a:r>
          </a:p>
          <a:p>
            <a:endParaRPr lang="en-US" dirty="0"/>
          </a:p>
        </p:txBody>
      </p:sp>
    </p:spTree>
    <p:extLst>
      <p:ext uri="{BB962C8B-B14F-4D97-AF65-F5344CB8AC3E}">
        <p14:creationId xmlns:p14="http://schemas.microsoft.com/office/powerpoint/2010/main" val="298007177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9618" name="Rectangle 2"/>
          <p:cNvSpPr>
            <a:spLocks noGrp="1" noRot="1" noChangeAspect="1" noChangeArrowheads="1" noTextEdit="1"/>
          </p:cNvSpPr>
          <p:nvPr>
            <p:ph type="sldImg"/>
          </p:nvPr>
        </p:nvSpPr>
        <p:spPr>
          <a:xfrm>
            <a:off x="1106488" y="704850"/>
            <a:ext cx="4646612" cy="3486150"/>
          </a:xfrm>
          <a:solidFill>
            <a:srgbClr val="FFFFFF"/>
          </a:solidFill>
          <a:ln>
            <a:solidFill>
              <a:srgbClr val="000000"/>
            </a:solidFill>
            <a:miter lim="800000"/>
          </a:ln>
        </p:spPr>
      </p:sp>
      <p:sp>
        <p:nvSpPr>
          <p:cNvPr id="239619" name="Rectangle 3"/>
          <p:cNvSpPr>
            <a:spLocks noGrp="1" noChangeArrowheads="1"/>
          </p:cNvSpPr>
          <p:nvPr>
            <p:ph type="body" idx="1"/>
          </p:nvPr>
        </p:nvSpPr>
        <p:spPr>
          <a:xfrm>
            <a:off x="759024" y="4775781"/>
            <a:ext cx="6082606" cy="4529843"/>
          </a:xfrm>
          <a:noFill/>
        </p:spPr>
        <p:txBody>
          <a:bodyPr wrap="none" anchor="ctr"/>
          <a:lstStyle/>
          <a:p>
            <a:pPr algn="l">
              <a:spcBef>
                <a:spcPts val="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September 17, 2018: moved $w to beginning of 500 field</a:t>
            </a:r>
          </a:p>
        </p:txBody>
      </p:sp>
      <p:sp>
        <p:nvSpPr>
          <p:cNvPr id="239620"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1EF31C25-CA20-41B0-83FF-A24B2DB8D603}"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112</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68041064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1666" name="Rectangle 2"/>
          <p:cNvSpPr>
            <a:spLocks noGrp="1" noChangeArrowheads="1"/>
          </p:cNvSpPr>
          <p:nvPr>
            <p:ph type="body"/>
          </p:nvPr>
        </p:nvSpPr>
        <p:spPr>
          <a:xfrm>
            <a:off x="759024" y="4775781"/>
            <a:ext cx="6073676" cy="4517546"/>
          </a:xfrm>
          <a:noFill/>
        </p:spPr>
        <p:txBody>
          <a:bodyPr wrap="none" anchor="ctr"/>
          <a:lstStyle/>
          <a:p>
            <a:r>
              <a:rPr lang="en-US" dirty="0"/>
              <a:t>September 17,</a:t>
            </a:r>
            <a:r>
              <a:rPr lang="en-US" baseline="0" dirty="0"/>
              <a:t> 2018: moved $w to beginning of 500 and 510 fields</a:t>
            </a:r>
            <a:endParaRPr lang="en-US" dirty="0">
              <a:ea typeface="Microsoft YaHei"/>
              <a:cs typeface="Microsoft YaHei"/>
            </a:endParaRPr>
          </a:p>
          <a:p>
            <a:endParaRPr lang="en-US" dirty="0"/>
          </a:p>
        </p:txBody>
      </p:sp>
      <p:sp>
        <p:nvSpPr>
          <p:cNvPr id="241667" name="Text Box 3"/>
          <p:cNvSpPr txBox="1">
            <a:spLocks noChangeArrowheads="1"/>
          </p:cNvSpPr>
          <p:nvPr/>
        </p:nvSpPr>
        <p:spPr bwMode="auto">
          <a:xfrm>
            <a:off x="1489" y="1"/>
            <a:ext cx="757535" cy="379665"/>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F24896B5-B968-4CAD-A408-6684115D7DEE}"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113</a:t>
            </a:fld>
            <a:endParaRPr lang="en-US">
              <a:solidFill>
                <a:srgbClr val="000000"/>
              </a:solidFill>
              <a:latin typeface="Calibri" pitchFamily="34" charset="0"/>
              <a:cs typeface="Microsoft YaHei"/>
            </a:endParaRPr>
          </a:p>
        </p:txBody>
      </p:sp>
      <p:sp>
        <p:nvSpPr>
          <p:cNvPr id="241668"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241669"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DF78A34E-9739-4EA3-8D4E-F4F533BB8CEF}"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113</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91104322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3714" name="Text Box 2"/>
          <p:cNvSpPr txBox="1">
            <a:spLocks noChangeArrowheads="1"/>
          </p:cNvSpPr>
          <p:nvPr/>
        </p:nvSpPr>
        <p:spPr bwMode="auto">
          <a:xfrm>
            <a:off x="1490" y="0"/>
            <a:ext cx="593824"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38FA40AC-7B43-4990-8FDD-2259555FAB01}"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114</a:t>
            </a:fld>
            <a:endParaRPr lang="en-US">
              <a:solidFill>
                <a:srgbClr val="000000"/>
              </a:solidFill>
              <a:latin typeface="Calibri" pitchFamily="34" charset="0"/>
              <a:cs typeface="Microsoft YaHei"/>
            </a:endParaRPr>
          </a:p>
        </p:txBody>
      </p:sp>
      <p:sp>
        <p:nvSpPr>
          <p:cNvPr id="243715" name="Rectangle 3"/>
          <p:cNvSpPr>
            <a:spLocks noGrp="1" noChangeArrowheads="1"/>
          </p:cNvSpPr>
          <p:nvPr>
            <p:ph type="body"/>
          </p:nvPr>
        </p:nvSpPr>
        <p:spPr>
          <a:xfrm>
            <a:off x="759024" y="4775781"/>
            <a:ext cx="6073676" cy="4517546"/>
          </a:xfrm>
          <a:noFill/>
        </p:spPr>
        <p:txBody>
          <a:bodyPr wrap="none" anchor="ctr"/>
          <a:lstStyle/>
          <a:p>
            <a:r>
              <a:rPr lang="en-US" dirty="0">
                <a:ea typeface="Microsoft YaHei"/>
                <a:cs typeface="Microsoft YaHei"/>
              </a:rPr>
              <a:t>September 17, 2018: moved $w to beginning of 510 field</a:t>
            </a:r>
          </a:p>
          <a:p>
            <a:r>
              <a:rPr lang="en-US" dirty="0">
                <a:ea typeface="Microsoft YaHei"/>
                <a:cs typeface="Microsoft YaHei"/>
              </a:rPr>
              <a:t>September 12, 2017: changed</a:t>
            </a:r>
            <a:r>
              <a:rPr lang="en-US" baseline="0" dirty="0">
                <a:ea typeface="Microsoft YaHei"/>
                <a:cs typeface="Microsoft YaHei"/>
              </a:rPr>
              <a:t> relationship designator to </a:t>
            </a:r>
            <a:r>
              <a:rPr lang="en-US" sz="1100" dirty="0">
                <a:latin typeface="Calibri" pitchFamily="34" charset="0"/>
                <a:cs typeface="Microsoft YaHei"/>
              </a:rPr>
              <a:t>Component of merger (was, incorrectly, </a:t>
            </a:r>
            <a:r>
              <a:rPr lang="en-US" sz="1100" dirty="0" err="1">
                <a:latin typeface="Calibri" pitchFamily="34" charset="0"/>
                <a:cs typeface="Microsoft YaHei"/>
              </a:rPr>
              <a:t>Mergee</a:t>
            </a:r>
            <a:r>
              <a:rPr lang="en-US" sz="1100" dirty="0">
                <a:latin typeface="Calibri" pitchFamily="34" charset="0"/>
                <a:cs typeface="Microsoft YaHei"/>
              </a:rPr>
              <a:t>)</a:t>
            </a:r>
            <a:endParaRPr lang="en-US" dirty="0">
              <a:ea typeface="Microsoft YaHei"/>
              <a:cs typeface="Microsoft YaHei"/>
            </a:endParaRPr>
          </a:p>
          <a:p>
            <a:endParaRPr lang="en-US" dirty="0"/>
          </a:p>
        </p:txBody>
      </p:sp>
      <p:sp>
        <p:nvSpPr>
          <p:cNvPr id="243716"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243717"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89923967-1CB2-4898-82C4-6EC357EB660F}"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114</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6154136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3714" name="Text Box 2"/>
          <p:cNvSpPr txBox="1">
            <a:spLocks noChangeArrowheads="1"/>
          </p:cNvSpPr>
          <p:nvPr/>
        </p:nvSpPr>
        <p:spPr bwMode="auto">
          <a:xfrm>
            <a:off x="1490" y="0"/>
            <a:ext cx="593824"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38FA40AC-7B43-4990-8FDD-2259555FAB01}"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115</a:t>
            </a:fld>
            <a:endParaRPr lang="en-US">
              <a:solidFill>
                <a:srgbClr val="000000"/>
              </a:solidFill>
              <a:latin typeface="Calibri" pitchFamily="34" charset="0"/>
              <a:cs typeface="Microsoft YaHei"/>
            </a:endParaRPr>
          </a:p>
        </p:txBody>
      </p:sp>
      <p:sp>
        <p:nvSpPr>
          <p:cNvPr id="243715" name="Rectangle 3"/>
          <p:cNvSpPr>
            <a:spLocks noGrp="1" noChangeArrowheads="1"/>
          </p:cNvSpPr>
          <p:nvPr>
            <p:ph type="body"/>
          </p:nvPr>
        </p:nvSpPr>
        <p:spPr>
          <a:xfrm>
            <a:off x="759024" y="4775781"/>
            <a:ext cx="6073676" cy="4517546"/>
          </a:xfrm>
          <a:noFill/>
        </p:spPr>
        <p:txBody>
          <a:bodyPr wrap="none" anchor="ctr"/>
          <a:lstStyle/>
          <a:p>
            <a:r>
              <a:rPr lang="en-US" dirty="0"/>
              <a:t>August 12, 2019</a:t>
            </a:r>
          </a:p>
          <a:p>
            <a:endParaRPr lang="en-US" dirty="0"/>
          </a:p>
          <a:p>
            <a:r>
              <a:rPr lang="en-US" dirty="0"/>
              <a:t>LC-PCC PS for 32.1.1.3</a:t>
            </a:r>
            <a:r>
              <a:rPr lang="en-US" baseline="0" dirty="0"/>
              <a:t> has some very important guidance on what to do when a corporate body resumes an earlier name.  It also provides an exemption to the general practice of making authority records for earlier names of a body.</a:t>
            </a:r>
          </a:p>
          <a:p>
            <a:endParaRPr lang="en-US" baseline="0" dirty="0"/>
          </a:p>
          <a:p>
            <a:r>
              <a:rPr lang="en-US" b="1" baseline="0" dirty="0"/>
              <a:t>Earlier Name Resumed</a:t>
            </a:r>
          </a:p>
          <a:p>
            <a:r>
              <a:rPr lang="en-US" dirty="0"/>
              <a:t>When a corporate body resumes an earlier form of name, treat each instance of the name as a separate body, and apply the instructions at Policy Statement 11.13.1.1 to distinguish between authorized access points. </a:t>
            </a:r>
          </a:p>
          <a:p>
            <a:r>
              <a:rPr lang="en-US" dirty="0"/>
              <a:t>However, when a corporate body belongs to one of the categories listed below, use one authorized access point to represent all instances of the same name, and include a 667 field on the authority record for the resumed name to alert other catalogers that this decision has been made. Include other clarifying information in the 667 note if it is useful.</a:t>
            </a:r>
          </a:p>
          <a:p>
            <a:r>
              <a:rPr lang="en-US" dirty="0"/>
              <a:t>If a body belonging to one of the categories listed below has already had separate authorized access points created for the earlier and resumed names, it is not required to retrospectively collapse the separate access points into one authorized access point.</a:t>
            </a:r>
          </a:p>
          <a:p>
            <a:endParaRPr lang="en-US" dirty="0"/>
          </a:p>
          <a:p>
            <a:r>
              <a:rPr lang="en-US" dirty="0"/>
              <a:t>A. Bodies of a Type Likely to Be Subject to Frequent Name Changes</a:t>
            </a:r>
          </a:p>
          <a:p>
            <a:r>
              <a:rPr lang="en-US" dirty="0"/>
              <a:t>When a corporate body is of a type likely to have frequent name changes because of its nature (e.g., firms named after individual members, legislative committees, conferences) use one authorized access point to represent both the earlier and resumed name.</a:t>
            </a:r>
          </a:p>
          <a:p>
            <a:endParaRPr lang="en-US" dirty="0"/>
          </a:p>
          <a:p>
            <a:r>
              <a:rPr lang="en-US" dirty="0"/>
              <a:t>B. Place Names</a:t>
            </a:r>
          </a:p>
          <a:p>
            <a:r>
              <a:rPr lang="en-US" dirty="0"/>
              <a:t>When a place resumes its earlier name, use the same authorized access point for both the earlier and resumed name provided the additions to the authorized access point are appropriate for each instance (see Policy Statement 11.13.1.6).</a:t>
            </a:r>
          </a:p>
          <a:p>
            <a:endParaRPr lang="en-US" dirty="0"/>
          </a:p>
          <a:p>
            <a:r>
              <a:rPr lang="en-US" dirty="0"/>
              <a:t>C. Bodies with Complex and Uncertain Histories</a:t>
            </a:r>
          </a:p>
          <a:p>
            <a:r>
              <a:rPr lang="en-US" dirty="0"/>
              <a:t>If a body has had a complex or uncertain history, and creating and applying separate authorized access points for each use of the same name is not feasible, use the same authorized access point for both the earlier and resumed name.</a:t>
            </a:r>
          </a:p>
          <a:p>
            <a:endParaRPr lang="en-US" dirty="0"/>
          </a:p>
          <a:p>
            <a:r>
              <a:rPr lang="en-US" b="1" dirty="0"/>
              <a:t>Earlier Names Not Likely to be Needed as Relationships</a:t>
            </a:r>
          </a:p>
          <a:p>
            <a:r>
              <a:rPr lang="en-US" dirty="0"/>
              <a:t>In some circumstances, research will indicate that the corporate body being established had earlier names that are not likely ever to be needed as access points in bibliographic records. If a decision is made not to create separate authority records for these earlier names, record them in the source citation along with an indication that separate records were not needed, such as "[no publications in LC database]" or "[no access point found in OCLC]."</a:t>
            </a:r>
          </a:p>
          <a:p>
            <a:endParaRPr lang="en-US" dirty="0"/>
          </a:p>
        </p:txBody>
      </p:sp>
      <p:sp>
        <p:nvSpPr>
          <p:cNvPr id="243716"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243717"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89923967-1CB2-4898-82C4-6EC357EB660F}"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115</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15397931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August 12, 2019</a:t>
            </a:r>
          </a:p>
          <a:p>
            <a:endParaRPr lang="en-US" dirty="0"/>
          </a:p>
          <a:p>
            <a:r>
              <a:rPr lang="en-US" b="1" dirty="0"/>
              <a:t>Earlier Names Not Likely to be Needed as Relationships</a:t>
            </a:r>
          </a:p>
          <a:p>
            <a:r>
              <a:rPr lang="en-US" dirty="0"/>
              <a:t>In some circumstances, research will indicate that the corporate body being established had earlier names that are not likely ever to be needed as access points in bibliographic records. If a decision is made not to create separate authority records for these earlier names, record them in the source citation along with an indication that separate records were not needed, such as "[no publications in LC database]" or "[no access point found in OCLC].“</a:t>
            </a:r>
          </a:p>
          <a:p>
            <a:endParaRPr lang="en-US" dirty="0"/>
          </a:p>
          <a:p>
            <a:r>
              <a:rPr lang="en-US" dirty="0"/>
              <a:t>Note: In AACR2 NACO</a:t>
            </a:r>
            <a:r>
              <a:rPr lang="en-US" baseline="0" dirty="0"/>
              <a:t> practice</a:t>
            </a:r>
            <a:r>
              <a:rPr lang="en-US" dirty="0"/>
              <a:t>, it was permissible to record earlier</a:t>
            </a:r>
            <a:r>
              <a:rPr lang="en-US" baseline="0" dirty="0"/>
              <a:t> names that were not likely to be needed as access points in bibliographic records as variant access points in the record for the later name.  This is no longer the practice under RDA, so there may be records being reevaluated for RDA where 4XXs should be deleted (or converted into 5XX with a new authority record for the earlier name).</a:t>
            </a:r>
          </a:p>
          <a:p>
            <a:endParaRPr lang="en-US" baseline="0" dirty="0"/>
          </a:p>
          <a:p>
            <a:r>
              <a:rPr lang="en-US" i="1" baseline="0" dirty="0"/>
              <a:t>Note:</a:t>
            </a:r>
            <a:r>
              <a:rPr lang="en-US" baseline="0" dirty="0"/>
              <a:t> the 046 $s should be changed to $q if this record is being revised for any other reason</a:t>
            </a:r>
            <a:endParaRPr lang="en-US" dirty="0"/>
          </a:p>
          <a:p>
            <a:endParaRPr lang="en-US" dirty="0"/>
          </a:p>
        </p:txBody>
      </p:sp>
    </p:spTree>
    <p:extLst>
      <p:ext uri="{BB962C8B-B14F-4D97-AF65-F5344CB8AC3E}">
        <p14:creationId xmlns:p14="http://schemas.microsoft.com/office/powerpoint/2010/main" val="119398694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62" name="Rectangle 1"/>
          <p:cNvSpPr>
            <a:spLocks noGrp="1" noRot="1" noChangeAspect="1" noChangeArrowheads="1" noTextEdit="1"/>
          </p:cNvSpPr>
          <p:nvPr>
            <p:ph type="sldImg"/>
          </p:nvPr>
        </p:nvSpPr>
        <p:spPr>
          <a:xfrm>
            <a:off x="1106488" y="700088"/>
            <a:ext cx="4645025" cy="3484562"/>
          </a:xfrm>
          <a:solidFill>
            <a:srgbClr val="FFFFFF"/>
          </a:solidFill>
          <a:ln>
            <a:solidFill>
              <a:srgbClr val="000000"/>
            </a:solidFill>
            <a:miter lim="800000"/>
          </a:ln>
        </p:spPr>
      </p:sp>
      <p:sp>
        <p:nvSpPr>
          <p:cNvPr id="245763" name="Text Box 2"/>
          <p:cNvSpPr>
            <a:spLocks noGrp="1" noChangeArrowheads="1"/>
          </p:cNvSpPr>
          <p:nvPr>
            <p:ph type="body" idx="1"/>
          </p:nvPr>
        </p:nvSpPr>
        <p:spPr>
          <a:xfrm>
            <a:off x="913806" y="4416099"/>
            <a:ext cx="5030391" cy="4180921"/>
          </a:xfrm>
          <a:noFill/>
        </p:spPr>
        <p:txBody>
          <a:bodyPr/>
          <a:lstStyle/>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May 1, 2013; revised June 8, 2017: revised final sentence</a:t>
            </a:r>
            <a:r>
              <a:rPr lang="en-US" baseline="0" dirty="0">
                <a:ea typeface="Microsoft YaHei"/>
                <a:cs typeface="Microsoft YaHei"/>
              </a:rPr>
              <a:t> for clarity</a:t>
            </a:r>
            <a:br>
              <a:rPr lang="en-US" baseline="0" dirty="0">
                <a:ea typeface="Microsoft YaHei"/>
                <a:cs typeface="Microsoft YaHei"/>
              </a:rPr>
            </a:br>
            <a:endParaRPr lang="en-US" dirty="0">
              <a:ea typeface="Microsoft YaHei"/>
              <a:cs typeface="Microsoft YaHei"/>
            </a:endParaRP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NOTE: Agency is the required qualifier.</a:t>
            </a:r>
            <a:r>
              <a:rPr lang="en-US" dirty="0"/>
              <a:t> The name of the government, if applicable, is usually added in addition.</a:t>
            </a: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Microsoft YaHei"/>
              </a:rPr>
              <a:t>This practice applies not only to national parks and forests, but also to analogous entities such as battlefields, historic sites, lakeshores, memorials, monuments, parkways, recreation areas, rivers, scenic trails, seashores, wild and scenic rivers, as well as entities of any of these types established at the state, provincial, departmental, etc., level.</a:t>
            </a: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Microsoft YaHei"/>
            </a:endParaRP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100" dirty="0"/>
              <a:t>All government-designated parks, forests, etc., are established according to these rules, both foreign and domestic.</a:t>
            </a:r>
            <a:endParaRPr lang="en-US" dirty="0">
              <a:ea typeface="Microsoft YaHei"/>
              <a:cs typeface="Microsoft YaHei"/>
            </a:endParaRPr>
          </a:p>
        </p:txBody>
      </p:sp>
      <p:sp>
        <p:nvSpPr>
          <p:cNvPr id="245764"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F2D4C3BA-30DE-41C4-8288-7BE9077C8294}"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117</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65140536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9858" name="Text Box 2"/>
          <p:cNvSpPr>
            <a:spLocks noGrp="1" noChangeArrowheads="1"/>
          </p:cNvSpPr>
          <p:nvPr>
            <p:ph type="body"/>
          </p:nvPr>
        </p:nvSpPr>
        <p:spPr>
          <a:xfrm>
            <a:off x="759025" y="4775781"/>
            <a:ext cx="5951637" cy="4368447"/>
          </a:xfrm>
          <a:noFill/>
        </p:spPr>
        <p:txBody>
          <a:bodyPr/>
          <a:lstStyle/>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200" dirty="0">
                <a:ea typeface="Microsoft YaHei"/>
                <a:cs typeface="Microsoft YaHei"/>
              </a:rPr>
              <a:t>September 17, 2018</a:t>
            </a: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sz="1200" dirty="0">
              <a:ea typeface="Microsoft YaHei"/>
              <a:cs typeface="Microsoft YaHei"/>
            </a:endParaRP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200" dirty="0">
                <a:ea typeface="Microsoft YaHei"/>
                <a:cs typeface="Microsoft YaHei"/>
              </a:rPr>
              <a:t>Note that both have qualifiers, but different types as appropriate to the type of authorized access point.</a:t>
            </a:r>
          </a:p>
          <a:p>
            <a:pPr eaLnBrk="1" hangingPunct="1">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200" dirty="0">
                <a:ea typeface="Microsoft YaHei"/>
                <a:cs typeface="Microsoft YaHei"/>
              </a:rPr>
              <a:t>If you are ever in doubt about what type of authority record you are looking at, look at the 010. If it has n  number, then it is a name authority record. If the 010 is </a:t>
            </a:r>
            <a:r>
              <a:rPr lang="en-US" sz="1200" dirty="0" err="1">
                <a:ea typeface="Microsoft YaHei"/>
                <a:cs typeface="Microsoft YaHei"/>
              </a:rPr>
              <a:t>sh</a:t>
            </a:r>
            <a:r>
              <a:rPr lang="en-US" sz="1200" dirty="0">
                <a:ea typeface="Microsoft YaHei"/>
                <a:cs typeface="Microsoft YaHei"/>
              </a:rPr>
              <a:t> number, then it is a subject heading.</a:t>
            </a: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sz="1000" dirty="0">
              <a:ea typeface="Microsoft YaHei"/>
              <a:cs typeface="Microsoft YaHei"/>
            </a:endParaRPr>
          </a:p>
        </p:txBody>
      </p:sp>
      <p:sp>
        <p:nvSpPr>
          <p:cNvPr id="249859" name="Text Box 3"/>
          <p:cNvSpPr txBox="1">
            <a:spLocks noChangeArrowheads="1"/>
          </p:cNvSpPr>
          <p:nvPr/>
        </p:nvSpPr>
        <p:spPr bwMode="auto">
          <a:xfrm>
            <a:off x="1490" y="0"/>
            <a:ext cx="593824"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03EC0663-1026-4D7D-A197-C68B5469A9D6}"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118</a:t>
            </a:fld>
            <a:endParaRPr lang="en-US">
              <a:solidFill>
                <a:srgbClr val="000000"/>
              </a:solidFill>
              <a:latin typeface="Calibri" pitchFamily="34" charset="0"/>
              <a:cs typeface="Microsoft YaHei"/>
            </a:endParaRPr>
          </a:p>
        </p:txBody>
      </p:sp>
      <p:sp>
        <p:nvSpPr>
          <p:cNvPr id="249860"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249861"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BC323F61-04CD-43BC-9930-B1374FB4DA75}"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118</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116025955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9858" name="Text Box 2"/>
          <p:cNvSpPr>
            <a:spLocks noGrp="1" noChangeArrowheads="1"/>
          </p:cNvSpPr>
          <p:nvPr>
            <p:ph type="body"/>
          </p:nvPr>
        </p:nvSpPr>
        <p:spPr>
          <a:xfrm>
            <a:off x="759025" y="4775781"/>
            <a:ext cx="5951637" cy="4368447"/>
          </a:xfrm>
          <a:noFill/>
        </p:spPr>
        <p:txBody>
          <a:bodyPr/>
          <a:lstStyle/>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August 23, 2023: updated exercise answers to show use of subfield $q/$r in 046 field</a:t>
            </a: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t>March 20, 2017: updated 111</a:t>
            </a:r>
            <a:r>
              <a:rPr lang="en-US" baseline="0" dirty="0"/>
              <a:t> for workshop</a:t>
            </a:r>
            <a:r>
              <a:rPr lang="en-US" dirty="0"/>
              <a:t>—</a:t>
            </a:r>
            <a:r>
              <a:rPr lang="en-US" baseline="0" dirty="0"/>
              <a:t>use preferred name not authorized access point for associated institution.</a:t>
            </a:r>
            <a:endParaRPr lang="en-US" dirty="0"/>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cs typeface="Times New Roman" pitchFamily="18" charset="0"/>
              </a:rPr>
              <a:t>Note to Instructor: Suggested answers are given below. Trainees do not have answers for the exercise in their manuals.</a:t>
            </a:r>
            <a:endParaRPr lang="en-US" dirty="0">
              <a:ea typeface="Microsoft YaHei"/>
              <a:cs typeface="Times New Roman" pitchFamily="18" charset="0"/>
            </a:endParaRP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dirty="0">
                <a:ea typeface="Microsoft YaHei"/>
                <a:cs typeface="Times New Roman" pitchFamily="18" charset="0"/>
              </a:rPr>
              <a:t>Possible answers:</a:t>
            </a: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dirty="0">
              <a:ea typeface="Microsoft YaHei"/>
              <a:cs typeface="Times New Roman" pitchFamily="18" charset="0"/>
            </a:endParaRP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cs typeface="Times New Roman" pitchFamily="18" charset="0"/>
              </a:rPr>
              <a:t>046     $q 1919 $2 </a:t>
            </a:r>
            <a:r>
              <a:rPr lang="en-US" sz="1000" dirty="0" err="1">
                <a:cs typeface="Times New Roman" pitchFamily="18" charset="0"/>
              </a:rPr>
              <a:t>edtf</a:t>
            </a:r>
            <a:r>
              <a:rPr lang="en-US" sz="1000" dirty="0">
                <a:cs typeface="Times New Roman" pitchFamily="18" charset="0"/>
              </a:rPr>
              <a:t> $v Masterworks from the Butler Institute of American Art, 2010</a:t>
            </a: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ea typeface="Microsoft YaHei"/>
                <a:cs typeface="Microsoft YaHei"/>
              </a:rPr>
              <a:t>110 2_ Butler Institute of American Art</a:t>
            </a:r>
          </a:p>
          <a:p>
            <a:pPr marL="218290" indent="-218290">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cs typeface="Times New Roman" pitchFamily="18" charset="0"/>
              </a:rPr>
              <a:t>368     Art museums $2 </a:t>
            </a:r>
            <a:r>
              <a:rPr lang="en-US" sz="1000" dirty="0" err="1">
                <a:cs typeface="Times New Roman" pitchFamily="18" charset="0"/>
              </a:rPr>
              <a:t>lcsh</a:t>
            </a:r>
            <a:r>
              <a:rPr lang="en-US" sz="1000" dirty="0">
                <a:cs typeface="Times New Roman" pitchFamily="18" charset="0"/>
              </a:rPr>
              <a:t>  </a:t>
            </a:r>
            <a:r>
              <a:rPr lang="en-US" sz="1000" i="1" dirty="0">
                <a:cs typeface="Times New Roman" pitchFamily="18" charset="0"/>
              </a:rPr>
              <a:t>or</a:t>
            </a:r>
            <a:r>
              <a:rPr lang="en-US" sz="1000" dirty="0">
                <a:cs typeface="Times New Roman" pitchFamily="18" charset="0"/>
              </a:rPr>
              <a:t>  Museums $2 </a:t>
            </a:r>
            <a:r>
              <a:rPr lang="en-US" sz="1000" dirty="0" err="1">
                <a:cs typeface="Times New Roman" pitchFamily="18" charset="0"/>
              </a:rPr>
              <a:t>lcsh</a:t>
            </a:r>
            <a:endParaRPr lang="en-US" sz="1000" dirty="0">
              <a:ea typeface="Microsoft YaHei"/>
              <a:cs typeface="Microsoft YaHei"/>
            </a:endParaRP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ea typeface="Microsoft YaHei"/>
                <a:cs typeface="Microsoft YaHei"/>
              </a:rPr>
              <a:t>370     $c United States $e Youngstown (Ohio) $2 </a:t>
            </a:r>
            <a:r>
              <a:rPr lang="en-US" sz="1000" dirty="0" err="1">
                <a:ea typeface="Microsoft YaHei"/>
                <a:cs typeface="Microsoft YaHei"/>
              </a:rPr>
              <a:t>naf</a:t>
            </a:r>
            <a:endParaRPr lang="en-US" sz="1000" dirty="0">
              <a:ea typeface="Microsoft YaHei"/>
              <a:cs typeface="Microsoft YaHei"/>
            </a:endParaRP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ea typeface="Microsoft YaHei"/>
                <a:cs typeface="Microsoft YaHei"/>
              </a:rPr>
              <a:t>371     524 Wick Avenue $b Youngstown $c Ohio $d U.S. $e 44502 $m info@butlerart.com </a:t>
            </a:r>
          </a:p>
          <a:p>
            <a:pPr marL="218290" indent="-218290">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cs typeface="Times New Roman" pitchFamily="18" charset="0"/>
              </a:rPr>
              <a:t>372     Art, American $2 </a:t>
            </a:r>
            <a:r>
              <a:rPr lang="en-US" sz="1000" dirty="0" err="1">
                <a:cs typeface="Times New Roman" pitchFamily="18" charset="0"/>
              </a:rPr>
              <a:t>lcsh</a:t>
            </a:r>
            <a:endParaRPr lang="en-US" sz="1000" dirty="0">
              <a:cs typeface="Times New Roman" pitchFamily="18" charset="0"/>
            </a:endParaRPr>
          </a:p>
          <a:p>
            <a:pPr marL="218290" indent="-218290">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cs typeface="Times New Roman" pitchFamily="18" charset="0"/>
              </a:rPr>
              <a:t>377     </a:t>
            </a:r>
            <a:r>
              <a:rPr lang="en-US" sz="1000" dirty="0" err="1">
                <a:cs typeface="Times New Roman" pitchFamily="18" charset="0"/>
              </a:rPr>
              <a:t>eng</a:t>
            </a:r>
            <a:endParaRPr lang="en-US" sz="1000" dirty="0">
              <a:cs typeface="Times New Roman" pitchFamily="18" charset="0"/>
            </a:endParaRPr>
          </a:p>
          <a:p>
            <a:pPr marL="218290" indent="-218290">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cs typeface="Times New Roman" pitchFamily="18" charset="0"/>
              </a:rPr>
              <a:t>670     </a:t>
            </a:r>
            <a:r>
              <a:rPr lang="en-US" sz="1000" dirty="0">
                <a:ea typeface="Microsoft YaHei"/>
                <a:cs typeface="Microsoft YaHei"/>
              </a:rPr>
              <a:t>Butler Institute of American Art webpage, viewed Feb. 2, 2013 $b (The Butler Institute of American Art; 524 Wick Avenue, Youngstown, Ohio 44502; email: info@butlerart.com)</a:t>
            </a: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sz="1000" dirty="0">
              <a:ea typeface="Microsoft YaHei"/>
              <a:cs typeface="Microsoft YaHei"/>
            </a:endParaRP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s-ES" sz="1000" dirty="0">
                <a:ea typeface="Microsoft YaHei"/>
                <a:cs typeface="Microsoft YaHei"/>
              </a:rPr>
              <a:t>110 2_ Universidad Autónoma de San Luis Potosí. $b Facultad de Medicina</a:t>
            </a:r>
          </a:p>
          <a:p>
            <a:pPr marL="218290" indent="-218290">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cs typeface="Times New Roman" pitchFamily="18" charset="0"/>
              </a:rPr>
              <a:t>368     Medical colleges $2 </a:t>
            </a:r>
            <a:r>
              <a:rPr lang="en-US" sz="1000" dirty="0" err="1">
                <a:cs typeface="Times New Roman" pitchFamily="18" charset="0"/>
              </a:rPr>
              <a:t>lcsh</a:t>
            </a:r>
            <a:r>
              <a:rPr lang="en-US" sz="1000" dirty="0">
                <a:cs typeface="Times New Roman" pitchFamily="18" charset="0"/>
              </a:rPr>
              <a:t>  </a:t>
            </a:r>
            <a:r>
              <a:rPr lang="en-US" sz="1000" i="1" dirty="0">
                <a:cs typeface="Times New Roman" pitchFamily="18" charset="0"/>
              </a:rPr>
              <a:t>and/or  </a:t>
            </a:r>
            <a:r>
              <a:rPr lang="en-US" sz="1000" dirty="0">
                <a:cs typeface="Times New Roman" pitchFamily="18" charset="0"/>
              </a:rPr>
              <a:t>Universities and colleges $2 </a:t>
            </a:r>
            <a:r>
              <a:rPr lang="en-US" sz="1000" dirty="0" err="1">
                <a:cs typeface="Times New Roman" pitchFamily="18" charset="0"/>
              </a:rPr>
              <a:t>lcsh</a:t>
            </a:r>
            <a:endParaRPr lang="en-US" sz="1000" dirty="0">
              <a:cs typeface="Times New Roman" pitchFamily="18" charset="0"/>
            </a:endParaRP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s-ES" sz="1000" dirty="0">
                <a:ea typeface="Microsoft YaHei"/>
                <a:cs typeface="Microsoft YaHei"/>
              </a:rPr>
              <a:t>370     $c </a:t>
            </a:r>
            <a:r>
              <a:rPr lang="es-ES" sz="1000" dirty="0" err="1">
                <a:ea typeface="Microsoft YaHei"/>
                <a:cs typeface="Microsoft YaHei"/>
              </a:rPr>
              <a:t>Mexico</a:t>
            </a:r>
            <a:r>
              <a:rPr lang="es-ES" sz="1000" dirty="0">
                <a:ea typeface="Microsoft YaHei"/>
                <a:cs typeface="Microsoft YaHei"/>
              </a:rPr>
              <a:t> $e </a:t>
            </a:r>
            <a:r>
              <a:rPr lang="vi-VN" sz="1000" dirty="0"/>
              <a:t>San Luis Potosí (Mexico)</a:t>
            </a:r>
            <a:r>
              <a:rPr lang="en-US" sz="1000" dirty="0"/>
              <a:t> $2 </a:t>
            </a:r>
            <a:r>
              <a:rPr lang="en-US" sz="1000" dirty="0" err="1"/>
              <a:t>naf</a:t>
            </a:r>
            <a:endParaRPr lang="es-ES" sz="1000" dirty="0">
              <a:ea typeface="Microsoft YaHei"/>
              <a:cs typeface="Microsoft YaHei"/>
            </a:endParaRP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s-ES" sz="1000" dirty="0">
                <a:ea typeface="Microsoft YaHei"/>
                <a:cs typeface="Microsoft YaHei"/>
              </a:rPr>
              <a:t>372     Medicine--</a:t>
            </a:r>
            <a:r>
              <a:rPr lang="es-ES" sz="1000" dirty="0" err="1">
                <a:ea typeface="Microsoft YaHei"/>
                <a:cs typeface="Microsoft YaHei"/>
              </a:rPr>
              <a:t>Study</a:t>
            </a:r>
            <a:r>
              <a:rPr lang="es-ES" sz="1000" dirty="0">
                <a:ea typeface="Microsoft YaHei"/>
                <a:cs typeface="Microsoft YaHei"/>
              </a:rPr>
              <a:t> and </a:t>
            </a:r>
            <a:r>
              <a:rPr lang="es-ES" sz="1000" dirty="0" err="1">
                <a:ea typeface="Microsoft YaHei"/>
                <a:cs typeface="Microsoft YaHei"/>
              </a:rPr>
              <a:t>teaching</a:t>
            </a:r>
            <a:r>
              <a:rPr lang="es-ES" sz="1000" dirty="0">
                <a:ea typeface="Microsoft YaHei"/>
                <a:cs typeface="Microsoft YaHei"/>
              </a:rPr>
              <a:t> $2 </a:t>
            </a:r>
            <a:r>
              <a:rPr lang="es-ES" sz="1000" dirty="0" err="1">
                <a:ea typeface="Microsoft YaHei"/>
                <a:cs typeface="Microsoft YaHei"/>
              </a:rPr>
              <a:t>lcsh</a:t>
            </a:r>
            <a:endParaRPr lang="es-ES" sz="1000" dirty="0">
              <a:ea typeface="Microsoft YaHei"/>
              <a:cs typeface="Microsoft YaHei"/>
            </a:endParaRP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s-ES" sz="1000" dirty="0">
                <a:ea typeface="Microsoft YaHei"/>
                <a:cs typeface="Microsoft YaHei"/>
              </a:rPr>
              <a:t>377     spa</a:t>
            </a: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s-ES" sz="1000" dirty="0">
                <a:ea typeface="Microsoft YaHei"/>
                <a:cs typeface="Microsoft YaHei"/>
              </a:rPr>
              <a:t>410 2  Facultad de Medicina de Universidad Autónoma de San Luis Potosí</a:t>
            </a:r>
          </a:p>
          <a:p>
            <a:pPr marL="218290" indent="-218290">
              <a:spcBef>
                <a:spcPts val="430"/>
              </a:spcBef>
              <a:buClrTx/>
              <a:buFontTx/>
              <a:buAutoNum type="arabicPlain" startAt="670"/>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s-ES" sz="1000" dirty="0">
                <a:ea typeface="Microsoft YaHei"/>
                <a:cs typeface="Microsoft YaHei"/>
              </a:rPr>
              <a:t>     Homenaje conmemorativo que la Facultad de Medicina de San Luis </a:t>
            </a:r>
            <a:r>
              <a:rPr lang="es-ES" sz="1000" dirty="0" err="1">
                <a:ea typeface="Microsoft YaHei"/>
                <a:cs typeface="Microsoft YaHei"/>
              </a:rPr>
              <a:t>Potosi</a:t>
            </a:r>
            <a:r>
              <a:rPr lang="es-ES" sz="1000" dirty="0">
                <a:ea typeface="Microsoft YaHei"/>
                <a:cs typeface="Microsoft YaHei"/>
              </a:rPr>
              <a:t> ofrece al poeta Jaime Sabines, 2000: $b </a:t>
            </a:r>
            <a:r>
              <a:rPr lang="es-ES" sz="1000" dirty="0" err="1">
                <a:ea typeface="Microsoft YaHei"/>
                <a:cs typeface="Microsoft YaHei"/>
              </a:rPr>
              <a:t>t.p</a:t>
            </a:r>
            <a:r>
              <a:rPr lang="es-ES" sz="1000" dirty="0">
                <a:ea typeface="Microsoft YaHei"/>
                <a:cs typeface="Microsoft YaHei"/>
              </a:rPr>
              <a:t>. (Universidad Autónoma de San Luis Potosí, Facultad de Medicina)</a:t>
            </a: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s-ES" sz="1000" dirty="0">
              <a:ea typeface="Microsoft YaHei"/>
              <a:cs typeface="Microsoft YaHei"/>
            </a:endParaRP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cs typeface="Times New Roman" pitchFamily="18" charset="0"/>
              </a:rPr>
              <a:t>046      $s 1979-09-06 $t 1979-09-09 $2 </a:t>
            </a:r>
            <a:r>
              <a:rPr lang="en-US" sz="1000" dirty="0" err="1">
                <a:cs typeface="Times New Roman" pitchFamily="18" charset="0"/>
              </a:rPr>
              <a:t>edtf</a:t>
            </a:r>
            <a:endParaRPr lang="en-US" sz="1000" dirty="0">
              <a:cs typeface="Times New Roman" pitchFamily="18" charset="0"/>
            </a:endParaRP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ea typeface="Microsoft YaHei"/>
                <a:cs typeface="Microsoft YaHei"/>
              </a:rPr>
              <a:t>111 2_ International Workshop on Nude Mice $n (3rd : $d 1979 : $c Montana State University)</a:t>
            </a:r>
          </a:p>
          <a:p>
            <a:pPr marL="218290" indent="-218290">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cs typeface="Times New Roman" pitchFamily="18" charset="0"/>
              </a:rPr>
              <a:t>368      Congresses and conventions $2 </a:t>
            </a:r>
            <a:r>
              <a:rPr lang="en-US" sz="1000" dirty="0" err="1">
                <a:cs typeface="Times New Roman" pitchFamily="18" charset="0"/>
              </a:rPr>
              <a:t>lcsh</a:t>
            </a:r>
            <a:r>
              <a:rPr lang="en-US" sz="1000" dirty="0">
                <a:cs typeface="Times New Roman" pitchFamily="18" charset="0"/>
              </a:rPr>
              <a:t>  </a:t>
            </a:r>
            <a:r>
              <a:rPr lang="en-US" sz="1000" i="1" dirty="0">
                <a:cs typeface="Times New Roman" pitchFamily="18" charset="0"/>
              </a:rPr>
              <a:t>and/or</a:t>
            </a:r>
          </a:p>
          <a:p>
            <a:pPr marL="218290" indent="-218290">
              <a:buFont typeface="Times New Roman" pitchFamily="18" charset="0"/>
              <a:buAutoNum type="arabicPlain" startAt="368"/>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cs typeface="Times New Roman" pitchFamily="18" charset="0"/>
              </a:rPr>
              <a:t>      Conference  </a:t>
            </a:r>
            <a:r>
              <a:rPr lang="en-US" sz="1000" i="1" dirty="0">
                <a:cs typeface="Times New Roman" pitchFamily="18" charset="0"/>
              </a:rPr>
              <a:t>and/or</a:t>
            </a:r>
          </a:p>
          <a:p>
            <a:pPr marL="218290" indent="-218290">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cs typeface="Times New Roman" pitchFamily="18" charset="0"/>
              </a:rPr>
              <a:t>368      Workshop </a:t>
            </a:r>
            <a:r>
              <a:rPr lang="en-US" sz="1000" i="1" dirty="0">
                <a:cs typeface="Times New Roman" pitchFamily="18" charset="0"/>
              </a:rPr>
              <a:t>and/or</a:t>
            </a:r>
          </a:p>
          <a:p>
            <a:pPr marL="218290" indent="-218290">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cs typeface="Times New Roman" pitchFamily="18" charset="0"/>
              </a:rPr>
              <a:t>368	Workshops (Adult education) $2 </a:t>
            </a:r>
            <a:r>
              <a:rPr lang="en-US" sz="1000" dirty="0" err="1">
                <a:cs typeface="Times New Roman" pitchFamily="18" charset="0"/>
              </a:rPr>
              <a:t>lcsh</a:t>
            </a:r>
            <a:endParaRPr lang="en-US" sz="1000" dirty="0">
              <a:cs typeface="Times New Roman" pitchFamily="18" charset="0"/>
            </a:endParaRPr>
          </a:p>
          <a:p>
            <a:pPr marL="218290" indent="-218290">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ea typeface="Microsoft YaHei"/>
                <a:cs typeface="Microsoft YaHei"/>
              </a:rPr>
              <a:t>370      $c United States $e Bozeman (Mont.) $2 </a:t>
            </a:r>
            <a:r>
              <a:rPr lang="en-US" sz="1000" dirty="0" err="1">
                <a:ea typeface="Microsoft YaHei"/>
                <a:cs typeface="Microsoft YaHei"/>
              </a:rPr>
              <a:t>naf</a:t>
            </a:r>
            <a:endParaRPr lang="en-US" sz="1000" dirty="0">
              <a:ea typeface="Microsoft YaHei"/>
              <a:cs typeface="Microsoft YaHei"/>
            </a:endParaRP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ea typeface="Microsoft YaHei"/>
                <a:cs typeface="Microsoft YaHei"/>
              </a:rPr>
              <a:t>372      $a Nude mouse $2 </a:t>
            </a:r>
            <a:r>
              <a:rPr lang="en-US" sz="1000" dirty="0" err="1">
                <a:ea typeface="Microsoft YaHei"/>
                <a:cs typeface="Microsoft YaHei"/>
              </a:rPr>
              <a:t>lcsh</a:t>
            </a:r>
            <a:r>
              <a:rPr lang="en-US" sz="1000" dirty="0">
                <a:ea typeface="Microsoft YaHei"/>
                <a:cs typeface="Microsoft YaHei"/>
              </a:rPr>
              <a:t>   </a:t>
            </a:r>
            <a:r>
              <a:rPr lang="en-US" sz="1000" i="1" dirty="0">
                <a:ea typeface="Microsoft YaHei"/>
                <a:cs typeface="Microsoft YaHei"/>
              </a:rPr>
              <a:t>or</a:t>
            </a:r>
            <a:r>
              <a:rPr lang="en-US" sz="1000" dirty="0">
                <a:ea typeface="Microsoft YaHei"/>
                <a:cs typeface="Microsoft YaHei"/>
              </a:rPr>
              <a:t>  Nude mouse--Congresses $2 </a:t>
            </a:r>
            <a:r>
              <a:rPr lang="en-US" sz="1000" dirty="0" err="1">
                <a:ea typeface="Microsoft YaHei"/>
                <a:cs typeface="Microsoft YaHei"/>
              </a:rPr>
              <a:t>lcsh</a:t>
            </a:r>
            <a:endParaRPr lang="en-US" sz="1000" dirty="0">
              <a:ea typeface="Microsoft YaHei"/>
              <a:cs typeface="Microsoft YaHei"/>
            </a:endParaRPr>
          </a:p>
          <a:p>
            <a:pPr>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ea typeface="Microsoft YaHei"/>
                <a:cs typeface="Microsoft YaHei"/>
              </a:rPr>
              <a:t>373	$a Montana State University (Bozeman, Mont.) $2 </a:t>
            </a:r>
            <a:r>
              <a:rPr lang="en-US" sz="1000" dirty="0" err="1">
                <a:ea typeface="Microsoft YaHei"/>
                <a:cs typeface="Microsoft YaHei"/>
              </a:rPr>
              <a:t>naf</a:t>
            </a:r>
            <a:endParaRPr lang="en-US" sz="1000" dirty="0">
              <a:ea typeface="Microsoft YaHei"/>
              <a:cs typeface="Microsoft YaHei"/>
            </a:endParaRP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r>
              <a:rPr lang="en-US" sz="1000" dirty="0">
                <a:ea typeface="Microsoft YaHei"/>
                <a:cs typeface="Microsoft YaHei"/>
              </a:rPr>
              <a:t>670      $a Proceedings of the Third International Workshop on Nude Mice, 1979: $b title page (Montana State University, Bozeman, Montana; September 6-9, 1979)</a:t>
            </a: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sz="1000" dirty="0">
              <a:ea typeface="Microsoft YaHei"/>
              <a:cs typeface="Microsoft YaHei"/>
            </a:endParaRPr>
          </a:p>
          <a:p>
            <a:pPr marL="218290" indent="-218290">
              <a:spcBef>
                <a:spcPts val="430"/>
              </a:spcBef>
              <a:buClrTx/>
              <a:tabLst>
                <a:tab pos="0" algn="l"/>
                <a:tab pos="436580" algn="l"/>
                <a:tab pos="873161" algn="l"/>
                <a:tab pos="1309741" algn="l"/>
                <a:tab pos="1746321" algn="l"/>
                <a:tab pos="2182901" algn="l"/>
                <a:tab pos="2619482" algn="l"/>
                <a:tab pos="3056062" algn="l"/>
                <a:tab pos="3492642" algn="l"/>
                <a:tab pos="3929223" algn="l"/>
                <a:tab pos="4365803" algn="l"/>
                <a:tab pos="4802383" algn="l"/>
                <a:tab pos="5238963" algn="l"/>
                <a:tab pos="5675544" algn="l"/>
                <a:tab pos="6112124" algn="l"/>
                <a:tab pos="6548704" algn="l"/>
                <a:tab pos="6985284" algn="l"/>
                <a:tab pos="7421865" algn="l"/>
                <a:tab pos="7858445" algn="l"/>
                <a:tab pos="8295025" algn="l"/>
                <a:tab pos="8731606" algn="l"/>
              </a:tabLst>
            </a:pPr>
            <a:endParaRPr lang="en-US" sz="1000" dirty="0">
              <a:ea typeface="Microsoft YaHei"/>
              <a:cs typeface="Microsoft YaHei"/>
            </a:endParaRPr>
          </a:p>
        </p:txBody>
      </p:sp>
      <p:sp>
        <p:nvSpPr>
          <p:cNvPr id="249859" name="Text Box 3"/>
          <p:cNvSpPr txBox="1">
            <a:spLocks noChangeArrowheads="1"/>
          </p:cNvSpPr>
          <p:nvPr/>
        </p:nvSpPr>
        <p:spPr bwMode="auto">
          <a:xfrm>
            <a:off x="1490" y="0"/>
            <a:ext cx="593824" cy="302810"/>
          </a:xfrm>
          <a:prstGeom prst="rect">
            <a:avLst/>
          </a:prstGeom>
          <a:noFill/>
          <a:ln w="9525">
            <a:noFill/>
            <a:round/>
            <a:headEnd/>
            <a:tailEnd/>
          </a:ln>
        </p:spPr>
        <p:txBody>
          <a:bodyPr lIns="89164" tIns="44582" rIns="89164" bIns="44582"/>
          <a:lstStyle/>
          <a:p>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03EC0663-1026-4D7D-A197-C68B5469A9D6}" type="slidenum">
              <a:rPr lang="en-US">
                <a:solidFill>
                  <a:srgbClr val="000000"/>
                </a:solidFill>
                <a:latin typeface="Calibri" pitchFamily="34" charset="0"/>
                <a:cs typeface="Microsoft YaHei"/>
              </a:rPr>
              <a:pPr defTabSz="453256">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119</a:t>
            </a:fld>
            <a:endParaRPr lang="en-US">
              <a:solidFill>
                <a:srgbClr val="000000"/>
              </a:solidFill>
              <a:latin typeface="Calibri" pitchFamily="34" charset="0"/>
              <a:cs typeface="Microsoft YaHei"/>
            </a:endParaRPr>
          </a:p>
        </p:txBody>
      </p:sp>
      <p:sp>
        <p:nvSpPr>
          <p:cNvPr id="249860" name="Rectangle 4"/>
          <p:cNvSpPr>
            <a:spLocks noGrp="1" noRot="1" noChangeAspect="1" noChangeArrowheads="1" noTextEdit="1"/>
          </p:cNvSpPr>
          <p:nvPr>
            <p:ph type="sldImg" idx="1"/>
          </p:nvPr>
        </p:nvSpPr>
        <p:spPr>
          <a:xfrm>
            <a:off x="1277938" y="515938"/>
            <a:ext cx="5014912" cy="3762375"/>
          </a:xfrm>
          <a:solidFill>
            <a:srgbClr val="FFFFFF"/>
          </a:solidFill>
          <a:ln>
            <a:solidFill>
              <a:srgbClr val="000000"/>
            </a:solidFill>
            <a:miter lim="800000"/>
          </a:ln>
        </p:spPr>
      </p:sp>
      <p:sp>
        <p:nvSpPr>
          <p:cNvPr id="249861" name="Slide Number Placeholder 4"/>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BC323F61-04CD-43BC-9930-B1374FB4DA75}"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119</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429440950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1906" name="Rectangle 1"/>
          <p:cNvSpPr>
            <a:spLocks noGrp="1" noRot="1" noChangeAspect="1" noChangeArrowheads="1" noTextEdit="1"/>
          </p:cNvSpPr>
          <p:nvPr>
            <p:ph type="sldImg"/>
          </p:nvPr>
        </p:nvSpPr>
        <p:spPr>
          <a:xfrm>
            <a:off x="1277938" y="515938"/>
            <a:ext cx="5014912" cy="3762375"/>
          </a:xfrm>
          <a:solidFill>
            <a:srgbClr val="FFFFFF"/>
          </a:solidFill>
          <a:ln>
            <a:solidFill>
              <a:srgbClr val="000000"/>
            </a:solidFill>
            <a:miter lim="800000"/>
          </a:ln>
        </p:spPr>
      </p:sp>
      <p:sp>
        <p:nvSpPr>
          <p:cNvPr id="251907" name="Rectangle 2"/>
          <p:cNvSpPr>
            <a:spLocks noGrp="1" noChangeArrowheads="1"/>
          </p:cNvSpPr>
          <p:nvPr>
            <p:ph type="body" idx="1"/>
          </p:nvPr>
        </p:nvSpPr>
        <p:spPr>
          <a:xfrm>
            <a:off x="759024" y="4775781"/>
            <a:ext cx="6073676" cy="4517546"/>
          </a:xfrm>
          <a:noFill/>
        </p:spPr>
        <p:txBody>
          <a:bodyPr/>
          <a:lstStyle/>
          <a:p>
            <a:r>
              <a:rPr lang="en-US" dirty="0">
                <a:ea typeface="Microsoft YaHei"/>
                <a:cs typeface="Microsoft YaHei"/>
              </a:rPr>
              <a:t>May 1, 2013</a:t>
            </a:r>
          </a:p>
          <a:p>
            <a:endParaRPr lang="en-US" dirty="0">
              <a:ea typeface="Microsoft YaHei"/>
              <a:cs typeface="Microsoft YaHei"/>
            </a:endParaRPr>
          </a:p>
          <a:p>
            <a:r>
              <a:rPr lang="en-US" dirty="0"/>
              <a:t>Make additions to the preferred name when:</a:t>
            </a:r>
          </a:p>
          <a:p>
            <a:endParaRPr lang="en-US" dirty="0"/>
          </a:p>
          <a:p>
            <a:r>
              <a:rPr lang="en-US" dirty="0"/>
              <a:t>- The authorized access point does not convey that it is a corporate body</a:t>
            </a:r>
          </a:p>
          <a:p>
            <a:r>
              <a:rPr lang="en-US" dirty="0"/>
              <a:t>- Name conflicts</a:t>
            </a:r>
          </a:p>
          <a:p>
            <a:r>
              <a:rPr lang="en-US" dirty="0"/>
              <a:t>- Certain government bodies</a:t>
            </a:r>
          </a:p>
          <a:p>
            <a:endParaRPr lang="en-US" dirty="0"/>
          </a:p>
        </p:txBody>
      </p:sp>
      <p:sp>
        <p:nvSpPr>
          <p:cNvPr id="251908" name="Slide Number Placeholder 3"/>
          <p:cNvSpPr>
            <a:spLocks noGrp="1"/>
          </p:cNvSpPr>
          <p:nvPr>
            <p:ph type="sldNum" sz="quarter" idx="4294967295"/>
          </p:nvPr>
        </p:nvSpPr>
        <p:spPr bwMode="auto">
          <a:xfrm>
            <a:off x="5587009" y="9554634"/>
            <a:ext cx="717352" cy="491873"/>
          </a:xfrm>
          <a:prstGeom prst="rect">
            <a:avLst/>
          </a:prstGeom>
          <a:noFill/>
          <a:ln>
            <a:miter lim="800000"/>
            <a:headEnd/>
            <a:tailEnd/>
          </a:ln>
        </p:spPr>
        <p:txBody>
          <a:bodyPr lIns="0" tIns="0" rIns="0" bIns="0" anchor="b" anchorCtr="1"/>
          <a:lstStyle/>
          <a:p>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fld id="{6080DC66-1CA2-4606-8C6A-48F33FECCF46}" type="slidenum">
              <a:rPr lang="en-US" sz="1400">
                <a:solidFill>
                  <a:srgbClr val="000000"/>
                </a:solidFill>
                <a:latin typeface="Times New Roman" pitchFamily="18" charset="0"/>
                <a:cs typeface="Microsoft YaHei"/>
              </a:rPr>
              <a:pPr algn="r" defTabSz="453256" hangingPunct="0">
                <a:lnSpc>
                  <a:spcPct val="95000"/>
                </a:lnSpc>
                <a:buSzPct val="100000"/>
                <a:tabLst>
                  <a:tab pos="0" algn="l"/>
                  <a:tab pos="453256" algn="l"/>
                  <a:tab pos="906510" algn="l"/>
                  <a:tab pos="1358250" algn="l"/>
                  <a:tab pos="1811505" algn="l"/>
                  <a:tab pos="2264760" algn="l"/>
                  <a:tab pos="2718016" algn="l"/>
                  <a:tab pos="3171271" algn="l"/>
                  <a:tab pos="3623010" algn="l"/>
                  <a:tab pos="4076266" algn="l"/>
                  <a:tab pos="4529520" algn="l"/>
                  <a:tab pos="4982776" algn="l"/>
                  <a:tab pos="5436031" algn="l"/>
                  <a:tab pos="5887770" algn="l"/>
                  <a:tab pos="6341026" algn="l"/>
                  <a:tab pos="6794281" algn="l"/>
                  <a:tab pos="7247536" algn="l"/>
                  <a:tab pos="7700791" algn="l"/>
                  <a:tab pos="8152530" algn="l"/>
                  <a:tab pos="8605786" algn="l"/>
                  <a:tab pos="9059041" algn="l"/>
                </a:tabLst>
              </a:pPr>
              <a:t>120</a:t>
            </a:fld>
            <a:endParaRPr lang="en-US" sz="1400">
              <a:solidFill>
                <a:srgbClr val="000000"/>
              </a:solidFill>
              <a:latin typeface="Times New Roman" pitchFamily="18" charset="0"/>
              <a:cs typeface="Microsoft YaHei"/>
            </a:endParaRPr>
          </a:p>
        </p:txBody>
      </p:sp>
    </p:spTree>
    <p:extLst>
      <p:ext uri="{BB962C8B-B14F-4D97-AF65-F5344CB8AC3E}">
        <p14:creationId xmlns:p14="http://schemas.microsoft.com/office/powerpoint/2010/main" val="2912759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4963"/>
            <a:ext cx="4032250" cy="45132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1850" y="1604963"/>
            <a:ext cx="4032250" cy="45132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9875" y="1604963"/>
            <a:ext cx="2054225" cy="45132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604963"/>
            <a:ext cx="6010275" cy="45132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5"/>
          <p:cNvSpPr>
            <a:spLocks noGrp="1" noChangeArrowheads="1"/>
          </p:cNvSpPr>
          <p:nvPr>
            <p:ph type="sldNum" idx="11"/>
          </p:nvPr>
        </p:nvSpPr>
        <p:spPr>
          <a:ln/>
        </p:spPr>
        <p:txBody>
          <a:bodyPr/>
          <a:lstStyle>
            <a:lvl1pPr>
              <a:defRPr/>
            </a:lvl1pPr>
          </a:lstStyle>
          <a:p>
            <a:pPr>
              <a:defRPr/>
            </a:pPr>
            <a:fld id="{5F3C9AEE-C271-4C7C-886C-ADC726ED2A3E}"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5"/>
          <p:cNvSpPr>
            <a:spLocks noGrp="1" noChangeArrowheads="1"/>
          </p:cNvSpPr>
          <p:nvPr>
            <p:ph type="sldNum" idx="11"/>
          </p:nvPr>
        </p:nvSpPr>
        <p:spPr>
          <a:ln/>
        </p:spPr>
        <p:txBody>
          <a:bodyPr/>
          <a:lstStyle>
            <a:lvl1pPr>
              <a:defRPr/>
            </a:lvl1pPr>
          </a:lstStyle>
          <a:p>
            <a:pPr>
              <a:defRPr/>
            </a:pPr>
            <a:fld id="{62DED648-9583-4D2B-8452-8ED793D0702C}"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5"/>
          <p:cNvSpPr>
            <a:spLocks noGrp="1" noChangeArrowheads="1"/>
          </p:cNvSpPr>
          <p:nvPr>
            <p:ph type="sldNum" idx="11"/>
          </p:nvPr>
        </p:nvSpPr>
        <p:spPr>
          <a:ln/>
        </p:spPr>
        <p:txBody>
          <a:bodyPr/>
          <a:lstStyle>
            <a:lvl1pPr>
              <a:defRPr/>
            </a:lvl1pPr>
          </a:lstStyle>
          <a:p>
            <a:pPr>
              <a:defRPr/>
            </a:pPr>
            <a:fld id="{1F5D5387-381E-4DAB-8E74-51DAC89FC22E}"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2250" cy="451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1850" y="1600200"/>
            <a:ext cx="4032250" cy="451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5"/>
          <p:cNvSpPr>
            <a:spLocks noGrp="1" noChangeArrowheads="1"/>
          </p:cNvSpPr>
          <p:nvPr>
            <p:ph type="sldNum" idx="11"/>
          </p:nvPr>
        </p:nvSpPr>
        <p:spPr>
          <a:ln/>
        </p:spPr>
        <p:txBody>
          <a:bodyPr/>
          <a:lstStyle>
            <a:lvl1pPr>
              <a:defRPr/>
            </a:lvl1pPr>
          </a:lstStyle>
          <a:p>
            <a:pPr>
              <a:defRPr/>
            </a:pPr>
            <a:fld id="{F39B334E-1955-4693-A979-054DBFE2207D}"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idx="10"/>
          </p:nvPr>
        </p:nvSpPr>
        <p:spPr>
          <a:ln/>
        </p:spPr>
        <p:txBody>
          <a:bodyPr/>
          <a:lstStyle>
            <a:lvl1pPr>
              <a:defRPr/>
            </a:lvl1pPr>
          </a:lstStyle>
          <a:p>
            <a:pPr>
              <a:defRPr/>
            </a:pPr>
            <a:endParaRPr lang="en-US"/>
          </a:p>
        </p:txBody>
      </p:sp>
      <p:sp>
        <p:nvSpPr>
          <p:cNvPr id="8" name="Rectangle 5"/>
          <p:cNvSpPr>
            <a:spLocks noGrp="1" noChangeArrowheads="1"/>
          </p:cNvSpPr>
          <p:nvPr>
            <p:ph type="sldNum" idx="11"/>
          </p:nvPr>
        </p:nvSpPr>
        <p:spPr>
          <a:ln/>
        </p:spPr>
        <p:txBody>
          <a:bodyPr/>
          <a:lstStyle>
            <a:lvl1pPr>
              <a:defRPr/>
            </a:lvl1pPr>
          </a:lstStyle>
          <a:p>
            <a:pPr>
              <a:defRPr/>
            </a:pPr>
            <a:fld id="{8ABCE493-B7E2-47B2-936D-5A83781D2B81}"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idx="10"/>
          </p:nvPr>
        </p:nvSpPr>
        <p:spPr>
          <a:ln/>
        </p:spPr>
        <p:txBody>
          <a:bodyPr/>
          <a:lstStyle>
            <a:lvl1pPr>
              <a:defRPr/>
            </a:lvl1pPr>
          </a:lstStyle>
          <a:p>
            <a:pPr>
              <a:defRPr/>
            </a:pPr>
            <a:endParaRPr lang="en-US"/>
          </a:p>
        </p:txBody>
      </p:sp>
      <p:sp>
        <p:nvSpPr>
          <p:cNvPr id="4" name="Rectangle 5"/>
          <p:cNvSpPr>
            <a:spLocks noGrp="1" noChangeArrowheads="1"/>
          </p:cNvSpPr>
          <p:nvPr>
            <p:ph type="sldNum" idx="11"/>
          </p:nvPr>
        </p:nvSpPr>
        <p:spPr>
          <a:ln/>
        </p:spPr>
        <p:txBody>
          <a:bodyPr/>
          <a:lstStyle>
            <a:lvl1pPr>
              <a:defRPr/>
            </a:lvl1pPr>
          </a:lstStyle>
          <a:p>
            <a:pPr>
              <a:defRPr/>
            </a:pPr>
            <a:fld id="{F5B2356D-40B1-432B-A7B2-00C7A4E1CD2F}"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p>
        </p:txBody>
      </p:sp>
      <p:sp>
        <p:nvSpPr>
          <p:cNvPr id="3" name="Rectangle 5"/>
          <p:cNvSpPr>
            <a:spLocks noGrp="1" noChangeArrowheads="1"/>
          </p:cNvSpPr>
          <p:nvPr>
            <p:ph type="sldNum" idx="11"/>
          </p:nvPr>
        </p:nvSpPr>
        <p:spPr>
          <a:ln/>
        </p:spPr>
        <p:txBody>
          <a:bodyPr/>
          <a:lstStyle>
            <a:lvl1pPr>
              <a:defRPr/>
            </a:lvl1pPr>
          </a:lstStyle>
          <a:p>
            <a:pPr>
              <a:defRPr/>
            </a:pPr>
            <a:fld id="{1C8DFA1C-22C7-4F72-98DA-A4D360F5CAFA}"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5"/>
          <p:cNvSpPr>
            <a:spLocks noGrp="1" noChangeArrowheads="1"/>
          </p:cNvSpPr>
          <p:nvPr>
            <p:ph type="sldNum" idx="11"/>
          </p:nvPr>
        </p:nvSpPr>
        <p:spPr>
          <a:ln/>
        </p:spPr>
        <p:txBody>
          <a:bodyPr/>
          <a:lstStyle>
            <a:lvl1pPr>
              <a:defRPr/>
            </a:lvl1pPr>
          </a:lstStyle>
          <a:p>
            <a:pPr>
              <a:defRPr/>
            </a:pPr>
            <a:fld id="{CEBE9900-5D52-4167-90E0-FD2D61AB1622}"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5"/>
          <p:cNvSpPr>
            <a:spLocks noGrp="1" noChangeArrowheads="1"/>
          </p:cNvSpPr>
          <p:nvPr>
            <p:ph type="sldNum" idx="11"/>
          </p:nvPr>
        </p:nvSpPr>
        <p:spPr>
          <a:ln/>
        </p:spPr>
        <p:txBody>
          <a:bodyPr/>
          <a:lstStyle>
            <a:lvl1pPr>
              <a:defRPr/>
            </a:lvl1pPr>
          </a:lstStyle>
          <a:p>
            <a:pPr>
              <a:defRPr/>
            </a:pPr>
            <a:fld id="{D35B7E3F-4FBA-4B17-8F45-A86DA7EDAA74}"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5"/>
          <p:cNvSpPr>
            <a:spLocks noGrp="1" noChangeArrowheads="1"/>
          </p:cNvSpPr>
          <p:nvPr>
            <p:ph type="sldNum" idx="11"/>
          </p:nvPr>
        </p:nvSpPr>
        <p:spPr>
          <a:ln/>
        </p:spPr>
        <p:txBody>
          <a:bodyPr/>
          <a:lstStyle>
            <a:lvl1pPr>
              <a:defRPr/>
            </a:lvl1pPr>
          </a:lstStyle>
          <a:p>
            <a:pPr>
              <a:defRPr/>
            </a:pPr>
            <a:fld id="{3D4FE431-CB1D-4424-9C06-14FAD6F11A33}"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9875" y="274638"/>
            <a:ext cx="2054225" cy="58388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0275" cy="58388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5"/>
          <p:cNvSpPr>
            <a:spLocks noGrp="1" noChangeArrowheads="1"/>
          </p:cNvSpPr>
          <p:nvPr>
            <p:ph type="sldNum" idx="11"/>
          </p:nvPr>
        </p:nvSpPr>
        <p:spPr>
          <a:ln/>
        </p:spPr>
        <p:txBody>
          <a:bodyPr/>
          <a:lstStyle>
            <a:lvl1pPr>
              <a:defRPr/>
            </a:lvl1pPr>
          </a:lstStyle>
          <a:p>
            <a:pPr>
              <a:defRPr/>
            </a:pPr>
            <a:fld id="{A22D1AA9-1997-496E-BD1B-5C78198E84C8}"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5"/>
          <p:cNvSpPr>
            <a:spLocks noGrp="1" noChangeArrowheads="1"/>
          </p:cNvSpPr>
          <p:nvPr>
            <p:ph type="sldNum" idx="11"/>
          </p:nvPr>
        </p:nvSpPr>
        <p:spPr>
          <a:ln/>
        </p:spPr>
        <p:txBody>
          <a:bodyPr/>
          <a:lstStyle>
            <a:lvl1pPr>
              <a:defRPr/>
            </a:lvl1pPr>
          </a:lstStyle>
          <a:p>
            <a:pPr>
              <a:defRPr/>
            </a:pPr>
            <a:fld id="{E71F31B3-164D-48B0-A843-485DAB9EED65}"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5"/>
          <p:cNvSpPr>
            <a:spLocks noGrp="1" noChangeArrowheads="1"/>
          </p:cNvSpPr>
          <p:nvPr>
            <p:ph type="sldNum" idx="11"/>
          </p:nvPr>
        </p:nvSpPr>
        <p:spPr>
          <a:ln/>
        </p:spPr>
        <p:txBody>
          <a:bodyPr/>
          <a:lstStyle>
            <a:lvl1pPr>
              <a:defRPr/>
            </a:lvl1pPr>
          </a:lstStyle>
          <a:p>
            <a:pPr>
              <a:defRPr/>
            </a:pPr>
            <a:fld id="{FC0992BD-BE4E-4284-9FA5-21303F0087AF}"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5"/>
          <p:cNvSpPr>
            <a:spLocks noGrp="1" noChangeArrowheads="1"/>
          </p:cNvSpPr>
          <p:nvPr>
            <p:ph type="sldNum" idx="11"/>
          </p:nvPr>
        </p:nvSpPr>
        <p:spPr>
          <a:ln/>
        </p:spPr>
        <p:txBody>
          <a:bodyPr/>
          <a:lstStyle>
            <a:lvl1pPr>
              <a:defRPr/>
            </a:lvl1pPr>
          </a:lstStyle>
          <a:p>
            <a:pPr>
              <a:defRPr/>
            </a:pPr>
            <a:fld id="{85313477-CDA9-49C1-B349-89D05278B85E}"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3838" cy="4518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3438" y="1600200"/>
            <a:ext cx="4035425" cy="4518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5"/>
          <p:cNvSpPr>
            <a:spLocks noGrp="1" noChangeArrowheads="1"/>
          </p:cNvSpPr>
          <p:nvPr>
            <p:ph type="sldNum" idx="11"/>
          </p:nvPr>
        </p:nvSpPr>
        <p:spPr>
          <a:ln/>
        </p:spPr>
        <p:txBody>
          <a:bodyPr/>
          <a:lstStyle>
            <a:lvl1pPr>
              <a:defRPr/>
            </a:lvl1pPr>
          </a:lstStyle>
          <a:p>
            <a:pPr>
              <a:defRPr/>
            </a:pPr>
            <a:fld id="{0076BC7B-860D-4018-B72E-E2D139F3CE16}"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idx="10"/>
          </p:nvPr>
        </p:nvSpPr>
        <p:spPr>
          <a:ln/>
        </p:spPr>
        <p:txBody>
          <a:bodyPr/>
          <a:lstStyle>
            <a:lvl1pPr>
              <a:defRPr/>
            </a:lvl1pPr>
          </a:lstStyle>
          <a:p>
            <a:pPr>
              <a:defRPr/>
            </a:pPr>
            <a:endParaRPr lang="en-US"/>
          </a:p>
        </p:txBody>
      </p:sp>
      <p:sp>
        <p:nvSpPr>
          <p:cNvPr id="8" name="Rectangle 5"/>
          <p:cNvSpPr>
            <a:spLocks noGrp="1" noChangeArrowheads="1"/>
          </p:cNvSpPr>
          <p:nvPr>
            <p:ph type="sldNum" idx="11"/>
          </p:nvPr>
        </p:nvSpPr>
        <p:spPr>
          <a:ln/>
        </p:spPr>
        <p:txBody>
          <a:bodyPr/>
          <a:lstStyle>
            <a:lvl1pPr>
              <a:defRPr/>
            </a:lvl1pPr>
          </a:lstStyle>
          <a:p>
            <a:pPr>
              <a:defRPr/>
            </a:pPr>
            <a:fld id="{6F9FEE0D-716D-444A-83B3-D48BE92844F1}"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idx="10"/>
          </p:nvPr>
        </p:nvSpPr>
        <p:spPr>
          <a:ln/>
        </p:spPr>
        <p:txBody>
          <a:bodyPr/>
          <a:lstStyle>
            <a:lvl1pPr>
              <a:defRPr/>
            </a:lvl1pPr>
          </a:lstStyle>
          <a:p>
            <a:pPr>
              <a:defRPr/>
            </a:pPr>
            <a:endParaRPr lang="en-US"/>
          </a:p>
        </p:txBody>
      </p:sp>
      <p:sp>
        <p:nvSpPr>
          <p:cNvPr id="4" name="Rectangle 5"/>
          <p:cNvSpPr>
            <a:spLocks noGrp="1" noChangeArrowheads="1"/>
          </p:cNvSpPr>
          <p:nvPr>
            <p:ph type="sldNum" idx="11"/>
          </p:nvPr>
        </p:nvSpPr>
        <p:spPr>
          <a:ln/>
        </p:spPr>
        <p:txBody>
          <a:bodyPr/>
          <a:lstStyle>
            <a:lvl1pPr>
              <a:defRPr/>
            </a:lvl1pPr>
          </a:lstStyle>
          <a:p>
            <a:pPr>
              <a:defRPr/>
            </a:pPr>
            <a:fld id="{5B5A3A3F-DDAC-4BA8-A64E-A41E0304AFE4}"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p>
        </p:txBody>
      </p:sp>
      <p:sp>
        <p:nvSpPr>
          <p:cNvPr id="3" name="Rectangle 5"/>
          <p:cNvSpPr>
            <a:spLocks noGrp="1" noChangeArrowheads="1"/>
          </p:cNvSpPr>
          <p:nvPr>
            <p:ph type="sldNum" idx="11"/>
          </p:nvPr>
        </p:nvSpPr>
        <p:spPr>
          <a:ln/>
        </p:spPr>
        <p:txBody>
          <a:bodyPr/>
          <a:lstStyle>
            <a:lvl1pPr>
              <a:defRPr/>
            </a:lvl1pPr>
          </a:lstStyle>
          <a:p>
            <a:pPr>
              <a:defRPr/>
            </a:pPr>
            <a:fld id="{365239FE-1BC3-4A31-9605-0770E24B9630}"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5"/>
          <p:cNvSpPr>
            <a:spLocks noGrp="1" noChangeArrowheads="1"/>
          </p:cNvSpPr>
          <p:nvPr>
            <p:ph type="sldNum" idx="11"/>
          </p:nvPr>
        </p:nvSpPr>
        <p:spPr>
          <a:ln/>
        </p:spPr>
        <p:txBody>
          <a:bodyPr/>
          <a:lstStyle>
            <a:lvl1pPr>
              <a:defRPr/>
            </a:lvl1pPr>
          </a:lstStyle>
          <a:p>
            <a:pPr>
              <a:defRPr/>
            </a:pPr>
            <a:fld id="{BD4DB740-BA3F-46E0-B0C4-EAA381877D67}"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5"/>
          <p:cNvSpPr>
            <a:spLocks noGrp="1" noChangeArrowheads="1"/>
          </p:cNvSpPr>
          <p:nvPr>
            <p:ph type="sldNum" idx="11"/>
          </p:nvPr>
        </p:nvSpPr>
        <p:spPr>
          <a:ln/>
        </p:spPr>
        <p:txBody>
          <a:bodyPr/>
          <a:lstStyle>
            <a:lvl1pPr>
              <a:defRPr/>
            </a:lvl1pPr>
          </a:lstStyle>
          <a:p>
            <a:pPr>
              <a:defRPr/>
            </a:pPr>
            <a:fld id="{8F0291FF-0C7A-4E34-8BB3-9647A4D38F42}"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5"/>
          <p:cNvSpPr>
            <a:spLocks noGrp="1" noChangeArrowheads="1"/>
          </p:cNvSpPr>
          <p:nvPr>
            <p:ph type="sldNum" idx="11"/>
          </p:nvPr>
        </p:nvSpPr>
        <p:spPr>
          <a:ln/>
        </p:spPr>
        <p:txBody>
          <a:bodyPr/>
          <a:lstStyle>
            <a:lvl1pPr>
              <a:defRPr/>
            </a:lvl1pPr>
          </a:lstStyle>
          <a:p>
            <a:pPr>
              <a:defRPr/>
            </a:pPr>
            <a:fld id="{3D32043E-1524-4CCD-830E-DB8172F7CD56}"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4638" y="274638"/>
            <a:ext cx="2054225" cy="58435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5038" cy="58435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5"/>
          <p:cNvSpPr>
            <a:spLocks noGrp="1" noChangeArrowheads="1"/>
          </p:cNvSpPr>
          <p:nvPr>
            <p:ph type="sldNum" idx="11"/>
          </p:nvPr>
        </p:nvSpPr>
        <p:spPr>
          <a:ln/>
        </p:spPr>
        <p:txBody>
          <a:bodyPr/>
          <a:lstStyle>
            <a:lvl1pPr>
              <a:defRPr/>
            </a:lvl1pPr>
          </a:lstStyle>
          <a:p>
            <a:pPr>
              <a:defRPr/>
            </a:pPr>
            <a:fld id="{749EEED6-2D05-439D-A195-94A5FD54F6F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685800" y="2130425"/>
            <a:ext cx="7759700" cy="1457325"/>
          </a:xfrm>
          <a:prstGeom prst="rect">
            <a:avLst/>
          </a:prstGeom>
          <a:noFill/>
          <a:ln w="9525">
            <a:noFill/>
            <a:round/>
            <a:headEnd/>
            <a:tailEnd/>
          </a:ln>
        </p:spPr>
        <p:txBody>
          <a:bodyPr vert="horz" wrap="square" lIns="90000" tIns="45000" rIns="90000" bIns="45000" numCol="1" anchor="t" anchorCtr="0" compatLnSpc="1">
            <a:prstTxWarp prst="textNoShape">
              <a:avLst/>
            </a:prstTxWarp>
          </a:bodyPr>
          <a:lstStyle/>
          <a:p>
            <a:pPr lvl="0"/>
            <a:r>
              <a:rPr lang="en-GB"/>
              <a:t>Click to edit the title text format</a:t>
            </a:r>
          </a:p>
        </p:txBody>
      </p:sp>
      <p:sp>
        <p:nvSpPr>
          <p:cNvPr id="1028" name="Text Box 3"/>
          <p:cNvSpPr txBox="1">
            <a:spLocks noChangeArrowheads="1"/>
          </p:cNvSpPr>
          <p:nvPr/>
        </p:nvSpPr>
        <p:spPr bwMode="auto">
          <a:xfrm>
            <a:off x="3124200" y="6356350"/>
            <a:ext cx="2895600" cy="365125"/>
          </a:xfrm>
          <a:prstGeom prst="rect">
            <a:avLst/>
          </a:prstGeom>
          <a:noFill/>
          <a:ln w="9525">
            <a:noFill/>
            <a:round/>
            <a:headEnd/>
            <a:tailEnd/>
          </a:ln>
          <a:effectLst/>
        </p:spPr>
        <p:txBody>
          <a:bodyPr wrap="none" anchor="ctr"/>
          <a:lstStyle/>
          <a:p>
            <a:pPr eaLnBrk="0" hangingPunct="0">
              <a:buClr>
                <a:srgbClr val="000000"/>
              </a:buClr>
              <a:buSzPct val="100000"/>
              <a:buFont typeface="Times New Roman" pitchFamily="16" charset="0"/>
              <a:buNone/>
              <a:defRPr/>
            </a:pPr>
            <a:endParaRPr lang="en-US">
              <a:ea typeface="Microsoft YaHei" charset="-122"/>
              <a:cs typeface="+mn-cs"/>
            </a:endParaRPr>
          </a:p>
        </p:txBody>
      </p:sp>
      <p:sp>
        <p:nvSpPr>
          <p:cNvPr id="2" name="Rectangle 5"/>
          <p:cNvSpPr>
            <a:spLocks noGrp="1" noChangeArrowheads="1"/>
          </p:cNvSpPr>
          <p:nvPr>
            <p:ph type="body" idx="1"/>
          </p:nvPr>
        </p:nvSpPr>
        <p:spPr bwMode="auto">
          <a:xfrm>
            <a:off x="457200" y="1604963"/>
            <a:ext cx="8216900" cy="4513262"/>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Lst>
  <p:hf sldNum="0" hdr="0" ftr="0" dt="0"/>
  <p:txStyles>
    <p:titleStyle>
      <a:lvl1pPr algn="l" defTabSz="457200" rtl="0" eaLnBrk="0" fontAlgn="base" hangingPunct="0">
        <a:lnSpc>
          <a:spcPct val="102000"/>
        </a:lnSpc>
        <a:spcBef>
          <a:spcPct val="0"/>
        </a:spcBef>
        <a:spcAft>
          <a:spcPct val="0"/>
        </a:spcAft>
        <a:buClr>
          <a:srgbClr val="000000"/>
        </a:buClr>
        <a:buSzPct val="100000"/>
        <a:buFont typeface="Times New Roman" pitchFamily="18" charset="0"/>
        <a:defRPr sz="4400" kern="1200">
          <a:solidFill>
            <a:srgbClr val="000000"/>
          </a:solidFill>
          <a:latin typeface="+mj-lt"/>
          <a:ea typeface="+mj-ea"/>
          <a:cs typeface="Microsoft YaHei"/>
        </a:defRPr>
      </a:lvl1pPr>
      <a:lvl2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2pPr>
      <a:lvl3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3pPr>
      <a:lvl4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4pPr>
      <a:lvl5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5pPr>
      <a:lvl6pPr marL="25146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6pPr>
      <a:lvl7pPr marL="29718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7pPr>
      <a:lvl8pPr marL="34290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8pPr>
      <a:lvl9pPr marL="38862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9pPr>
    </p:titleStyle>
    <p:bodyStyle>
      <a:lvl1pPr marL="342900" indent="-342900" algn="l" defTabSz="457200" rtl="0" eaLnBrk="0" fontAlgn="base" hangingPunct="0">
        <a:lnSpc>
          <a:spcPct val="102000"/>
        </a:lnSpc>
        <a:spcBef>
          <a:spcPct val="0"/>
        </a:spcBef>
        <a:spcAft>
          <a:spcPts val="1425"/>
        </a:spcAft>
        <a:buClr>
          <a:srgbClr val="000000"/>
        </a:buClr>
        <a:buSzPct val="100000"/>
        <a:buFont typeface="Times New Roman" pitchFamily="18" charset="0"/>
        <a:buChar char="•"/>
        <a:defRPr sz="3200" kern="1200">
          <a:solidFill>
            <a:srgbClr val="000000"/>
          </a:solidFill>
          <a:latin typeface="+mn-lt"/>
          <a:ea typeface="+mn-ea"/>
          <a:cs typeface="Microsoft YaHei"/>
        </a:defRPr>
      </a:lvl1pPr>
      <a:lvl2pPr marL="742950" indent="-285750" algn="l" defTabSz="457200" rtl="0" eaLnBrk="0" fontAlgn="base" hangingPunct="0">
        <a:lnSpc>
          <a:spcPct val="102000"/>
        </a:lnSpc>
        <a:spcBef>
          <a:spcPct val="0"/>
        </a:spcBef>
        <a:spcAft>
          <a:spcPts val="1138"/>
        </a:spcAft>
        <a:buClr>
          <a:srgbClr val="000000"/>
        </a:buClr>
        <a:buSzPct val="100000"/>
        <a:buFont typeface="Times New Roman" pitchFamily="18" charset="0"/>
        <a:buChar char="–"/>
        <a:defRPr sz="2400" kern="1200">
          <a:solidFill>
            <a:srgbClr val="000000"/>
          </a:solidFill>
          <a:latin typeface="+mn-lt"/>
          <a:ea typeface="+mn-ea"/>
          <a:cs typeface="Microsoft YaHei"/>
        </a:defRPr>
      </a:lvl2pPr>
      <a:lvl3pPr marL="1143000" indent="-228600" algn="l" defTabSz="457200" rtl="0" eaLnBrk="0" fontAlgn="base" hangingPunct="0">
        <a:lnSpc>
          <a:spcPct val="102000"/>
        </a:lnSpc>
        <a:spcBef>
          <a:spcPct val="0"/>
        </a:spcBef>
        <a:spcAft>
          <a:spcPts val="850"/>
        </a:spcAft>
        <a:buClr>
          <a:srgbClr val="000000"/>
        </a:buClr>
        <a:buSzPct val="100000"/>
        <a:buFont typeface="Times New Roman" pitchFamily="18" charset="0"/>
        <a:buChar char="•"/>
        <a:defRPr sz="2000" kern="1200">
          <a:solidFill>
            <a:srgbClr val="000000"/>
          </a:solidFill>
          <a:latin typeface="+mn-lt"/>
          <a:ea typeface="+mn-ea"/>
          <a:cs typeface="Microsoft YaHei"/>
        </a:defRPr>
      </a:lvl3pPr>
      <a:lvl4pPr marL="1600200" indent="-228600" algn="l" defTabSz="457200" rtl="0" eaLnBrk="0" fontAlgn="base" hangingPunct="0">
        <a:lnSpc>
          <a:spcPct val="102000"/>
        </a:lnSpc>
        <a:spcBef>
          <a:spcPct val="0"/>
        </a:spcBef>
        <a:spcAft>
          <a:spcPts val="575"/>
        </a:spcAft>
        <a:buClr>
          <a:srgbClr val="000000"/>
        </a:buClr>
        <a:buSzPct val="100000"/>
        <a:buFont typeface="Times New Roman" pitchFamily="18" charset="0"/>
        <a:buChar char="–"/>
        <a:defRPr sz="2000" kern="1200">
          <a:solidFill>
            <a:srgbClr val="000000"/>
          </a:solidFill>
          <a:latin typeface="+mn-lt"/>
          <a:ea typeface="+mn-ea"/>
          <a:cs typeface="Microsoft YaHei"/>
        </a:defRPr>
      </a:lvl4pPr>
      <a:lvl5pPr marL="2057400" indent="-228600" algn="l" defTabSz="457200" rtl="0" eaLnBrk="0" fontAlgn="base" hangingPunct="0">
        <a:lnSpc>
          <a:spcPct val="102000"/>
        </a:lnSpc>
        <a:spcBef>
          <a:spcPct val="0"/>
        </a:spcBef>
        <a:spcAft>
          <a:spcPts val="288"/>
        </a:spcAft>
        <a:buClr>
          <a:srgbClr val="000000"/>
        </a:buClr>
        <a:buSzPct val="100000"/>
        <a:buFont typeface="Times New Roman" pitchFamily="18" charset="0"/>
        <a:buChar char="»"/>
        <a:defRPr sz="2000" kern="1200">
          <a:solidFill>
            <a:srgbClr val="000000"/>
          </a:solidFill>
          <a:latin typeface="+mn-lt"/>
          <a:ea typeface="+mn-ea"/>
          <a:cs typeface="Microsoft YaHe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bwMode="auto">
          <a:xfrm>
            <a:off x="457200" y="274638"/>
            <a:ext cx="8216900" cy="1130300"/>
          </a:xfrm>
          <a:prstGeom prst="rect">
            <a:avLst/>
          </a:prstGeom>
          <a:noFill/>
          <a:ln w="9525">
            <a:noFill/>
            <a:round/>
            <a:headEnd/>
            <a:tailEnd/>
          </a:ln>
        </p:spPr>
        <p:txBody>
          <a:bodyPr vert="horz" wrap="square" lIns="90000" tIns="45000" rIns="90000" bIns="45000" numCol="1" anchor="t" anchorCtr="0" compatLnSpc="1">
            <a:prstTxWarp prst="textNoShape">
              <a:avLst/>
            </a:prstTxWarp>
          </a:bodyPr>
          <a:lstStyle/>
          <a:p>
            <a:pPr lvl="0"/>
            <a:r>
              <a:rPr lang="en-GB"/>
              <a:t>Click to edit the title text format</a:t>
            </a:r>
          </a:p>
        </p:txBody>
      </p:sp>
      <p:sp>
        <p:nvSpPr>
          <p:cNvPr id="13315" name="Rectangle 2"/>
          <p:cNvSpPr>
            <a:spLocks noGrp="1" noChangeArrowheads="1"/>
          </p:cNvSpPr>
          <p:nvPr>
            <p:ph type="body" idx="1"/>
          </p:nvPr>
        </p:nvSpPr>
        <p:spPr bwMode="auto">
          <a:xfrm>
            <a:off x="457200" y="1600200"/>
            <a:ext cx="8216900" cy="4513263"/>
          </a:xfrm>
          <a:prstGeom prst="rect">
            <a:avLst/>
          </a:prstGeom>
          <a:noFill/>
          <a:ln w="9525">
            <a:noFill/>
            <a:round/>
            <a:headEnd/>
            <a:tailEnd/>
          </a:ln>
        </p:spPr>
        <p:txBody>
          <a:bodyPr vert="horz" wrap="square" lIns="90000" tIns="45000" rIns="90000" bIns="450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2" name="Rectangle 3"/>
          <p:cNvSpPr>
            <a:spLocks noGrp="1" noChangeArrowheads="1"/>
          </p:cNvSpPr>
          <p:nvPr>
            <p:ph type="dt"/>
          </p:nvPr>
        </p:nvSpPr>
        <p:spPr bwMode="auto">
          <a:xfrm>
            <a:off x="457200" y="6356350"/>
            <a:ext cx="2120900" cy="454025"/>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buClrTx/>
              <a:buSzPct val="100000"/>
              <a:buFontTx/>
              <a:buNone/>
              <a:tabLst>
                <a:tab pos="723900" algn="l"/>
                <a:tab pos="1447800" algn="l"/>
              </a:tabLst>
              <a:defRPr sz="2400">
                <a:solidFill>
                  <a:srgbClr val="000000"/>
                </a:solidFill>
                <a:latin typeface="+mn-lt"/>
                <a:ea typeface="Microsoft YaHei" panose="020B0503020204020204" pitchFamily="34" charset="-122"/>
                <a:cs typeface="Arial Unicode MS" panose="020B0604020202020204" pitchFamily="34" charset="-128"/>
              </a:defRPr>
            </a:lvl1pPr>
          </a:lstStyle>
          <a:p>
            <a:pPr>
              <a:defRPr/>
            </a:pPr>
            <a:endParaRPr lang="en-US"/>
          </a:p>
        </p:txBody>
      </p:sp>
      <p:sp>
        <p:nvSpPr>
          <p:cNvPr id="2053" name="Text Box 4"/>
          <p:cNvSpPr txBox="1">
            <a:spLocks noChangeArrowheads="1"/>
          </p:cNvSpPr>
          <p:nvPr/>
        </p:nvSpPr>
        <p:spPr bwMode="auto">
          <a:xfrm>
            <a:off x="3124200" y="6356350"/>
            <a:ext cx="2895600" cy="365125"/>
          </a:xfrm>
          <a:prstGeom prst="rect">
            <a:avLst/>
          </a:prstGeom>
          <a:noFill/>
          <a:ln w="9525">
            <a:noFill/>
            <a:round/>
            <a:headEnd/>
            <a:tailEnd/>
          </a:ln>
          <a:effectLst/>
        </p:spPr>
        <p:txBody>
          <a:bodyPr wrap="none" anchor="ctr"/>
          <a:lstStyle/>
          <a:p>
            <a:pPr eaLnBrk="0" hangingPunct="0">
              <a:buClr>
                <a:srgbClr val="000000"/>
              </a:buClr>
              <a:buSzPct val="100000"/>
              <a:buFont typeface="Times New Roman" pitchFamily="16" charset="0"/>
              <a:buNone/>
              <a:defRPr/>
            </a:pPr>
            <a:endParaRPr lang="en-US">
              <a:ea typeface="Microsoft YaHei" charset="-122"/>
              <a:cs typeface="+mn-cs"/>
            </a:endParaRPr>
          </a:p>
        </p:txBody>
      </p:sp>
      <p:sp>
        <p:nvSpPr>
          <p:cNvPr id="3" name="Rectangle 5"/>
          <p:cNvSpPr>
            <a:spLocks noGrp="1" noChangeArrowheads="1"/>
          </p:cNvSpPr>
          <p:nvPr>
            <p:ph type="sldNum"/>
          </p:nvPr>
        </p:nvSpPr>
        <p:spPr bwMode="auto">
          <a:xfrm>
            <a:off x="6553200" y="6356350"/>
            <a:ext cx="2120900" cy="460375"/>
          </a:xfrm>
          <a:prstGeom prst="rect">
            <a:avLst/>
          </a:prstGeom>
          <a:noFill/>
          <a:ln>
            <a:noFill/>
          </a:ln>
          <a:effectLst/>
        </p:spPr>
        <p:txBody>
          <a:bodyPr vert="horz" wrap="square" lIns="90000" tIns="45000" rIns="90000" bIns="45000" numCol="1" anchor="t" anchorCtr="0" compatLnSpc="1">
            <a:prstTxWarp prst="textNoShape">
              <a:avLst/>
            </a:prstTxWarp>
          </a:bodyPr>
          <a:lstStyle>
            <a:lvl1pPr>
              <a:buSzPct val="100000"/>
              <a:defRPr sz="2400">
                <a:solidFill>
                  <a:srgbClr val="000000"/>
                </a:solidFill>
                <a:latin typeface="Calibri" pitchFamily="34" charset="0"/>
                <a:ea typeface="Arial Unicode MS" pitchFamily="34" charset="-128"/>
                <a:cs typeface="Arial Unicode MS" pitchFamily="34" charset="-128"/>
              </a:defRPr>
            </a:lvl1pPr>
          </a:lstStyle>
          <a:p>
            <a:pPr>
              <a:defRPr/>
            </a:pPr>
            <a:fld id="{82578701-DE5A-4A85-B7FF-99C60C6FFBF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2" r:id="rId11"/>
  </p:sldLayoutIdLst>
  <p:hf sldNum="0" hdr="0" ftr="0" dt="0"/>
  <p:txStyles>
    <p:titleStyle>
      <a:lvl1pPr algn="l" defTabSz="457200" rtl="0" eaLnBrk="0" fontAlgn="base" hangingPunct="0">
        <a:lnSpc>
          <a:spcPct val="102000"/>
        </a:lnSpc>
        <a:spcBef>
          <a:spcPct val="0"/>
        </a:spcBef>
        <a:spcAft>
          <a:spcPct val="0"/>
        </a:spcAft>
        <a:buClr>
          <a:srgbClr val="000000"/>
        </a:buClr>
        <a:buSzPct val="100000"/>
        <a:buFont typeface="Times New Roman" pitchFamily="18" charset="0"/>
        <a:defRPr sz="4400" kern="1200">
          <a:solidFill>
            <a:srgbClr val="000000"/>
          </a:solidFill>
          <a:latin typeface="+mj-lt"/>
          <a:ea typeface="+mj-ea"/>
          <a:cs typeface="Microsoft YaHei"/>
        </a:defRPr>
      </a:lvl1pPr>
      <a:lvl2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2pPr>
      <a:lvl3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3pPr>
      <a:lvl4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4pPr>
      <a:lvl5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5pPr>
      <a:lvl6pPr marL="25146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6pPr>
      <a:lvl7pPr marL="29718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7pPr>
      <a:lvl8pPr marL="34290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8pPr>
      <a:lvl9pPr marL="38862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9pPr>
    </p:titleStyle>
    <p:bodyStyle>
      <a:lvl1pPr marL="342900" indent="-342900" algn="l" defTabSz="457200" rtl="0" eaLnBrk="0" fontAlgn="base" hangingPunct="0">
        <a:lnSpc>
          <a:spcPct val="102000"/>
        </a:lnSpc>
        <a:spcBef>
          <a:spcPct val="0"/>
        </a:spcBef>
        <a:spcAft>
          <a:spcPts val="1425"/>
        </a:spcAft>
        <a:buClr>
          <a:srgbClr val="000000"/>
        </a:buClr>
        <a:buSzPct val="100000"/>
        <a:buFont typeface="Times New Roman" pitchFamily="18" charset="0"/>
        <a:buChar char="•"/>
        <a:defRPr sz="3200" kern="1200">
          <a:solidFill>
            <a:srgbClr val="000000"/>
          </a:solidFill>
          <a:latin typeface="+mn-lt"/>
          <a:ea typeface="+mn-ea"/>
          <a:cs typeface="Microsoft YaHei"/>
        </a:defRPr>
      </a:lvl1pPr>
      <a:lvl2pPr marL="742950" indent="-285750" algn="l" defTabSz="457200" rtl="0" eaLnBrk="0" fontAlgn="base" hangingPunct="0">
        <a:lnSpc>
          <a:spcPct val="102000"/>
        </a:lnSpc>
        <a:spcBef>
          <a:spcPct val="0"/>
        </a:spcBef>
        <a:spcAft>
          <a:spcPts val="1138"/>
        </a:spcAft>
        <a:buClr>
          <a:srgbClr val="000000"/>
        </a:buClr>
        <a:buSzPct val="100000"/>
        <a:buFont typeface="Times New Roman" pitchFamily="18" charset="0"/>
        <a:buChar char="–"/>
        <a:defRPr sz="2400" kern="1200">
          <a:solidFill>
            <a:srgbClr val="000000"/>
          </a:solidFill>
          <a:latin typeface="+mn-lt"/>
          <a:ea typeface="+mn-ea"/>
          <a:cs typeface="Microsoft YaHei"/>
        </a:defRPr>
      </a:lvl2pPr>
      <a:lvl3pPr marL="1143000" indent="-228600" algn="l" defTabSz="457200" rtl="0" eaLnBrk="0" fontAlgn="base" hangingPunct="0">
        <a:lnSpc>
          <a:spcPct val="102000"/>
        </a:lnSpc>
        <a:spcBef>
          <a:spcPct val="0"/>
        </a:spcBef>
        <a:spcAft>
          <a:spcPts val="850"/>
        </a:spcAft>
        <a:buClr>
          <a:srgbClr val="000000"/>
        </a:buClr>
        <a:buSzPct val="100000"/>
        <a:buFont typeface="Times New Roman" pitchFamily="18" charset="0"/>
        <a:buChar char="•"/>
        <a:defRPr sz="2000" kern="1200">
          <a:solidFill>
            <a:srgbClr val="000000"/>
          </a:solidFill>
          <a:latin typeface="+mn-lt"/>
          <a:ea typeface="+mn-ea"/>
          <a:cs typeface="Microsoft YaHei"/>
        </a:defRPr>
      </a:lvl3pPr>
      <a:lvl4pPr marL="1600200" indent="-228600" algn="l" defTabSz="457200" rtl="0" eaLnBrk="0" fontAlgn="base" hangingPunct="0">
        <a:lnSpc>
          <a:spcPct val="102000"/>
        </a:lnSpc>
        <a:spcBef>
          <a:spcPct val="0"/>
        </a:spcBef>
        <a:spcAft>
          <a:spcPts val="575"/>
        </a:spcAft>
        <a:buClr>
          <a:srgbClr val="000000"/>
        </a:buClr>
        <a:buSzPct val="100000"/>
        <a:buFont typeface="Times New Roman" pitchFamily="18" charset="0"/>
        <a:buChar char="–"/>
        <a:defRPr sz="2000" kern="1200">
          <a:solidFill>
            <a:srgbClr val="000000"/>
          </a:solidFill>
          <a:latin typeface="+mn-lt"/>
          <a:ea typeface="+mn-ea"/>
          <a:cs typeface="Microsoft YaHei"/>
        </a:defRPr>
      </a:lvl4pPr>
      <a:lvl5pPr marL="2057400" indent="-228600" algn="l" defTabSz="457200" rtl="0" eaLnBrk="0" fontAlgn="base" hangingPunct="0">
        <a:lnSpc>
          <a:spcPct val="102000"/>
        </a:lnSpc>
        <a:spcBef>
          <a:spcPct val="0"/>
        </a:spcBef>
        <a:spcAft>
          <a:spcPts val="288"/>
        </a:spcAft>
        <a:buClr>
          <a:srgbClr val="000000"/>
        </a:buClr>
        <a:buSzPct val="100000"/>
        <a:buFont typeface="Times New Roman" pitchFamily="18" charset="0"/>
        <a:buChar char="»"/>
        <a:defRPr sz="2000" kern="1200">
          <a:solidFill>
            <a:srgbClr val="000000"/>
          </a:solidFill>
          <a:latin typeface="+mn-lt"/>
          <a:ea typeface="+mn-ea"/>
          <a:cs typeface="Microsoft YaHe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1"/>
          <p:cNvSpPr>
            <a:spLocks noGrp="1" noChangeArrowheads="1"/>
          </p:cNvSpPr>
          <p:nvPr>
            <p:ph type="title"/>
          </p:nvPr>
        </p:nvSpPr>
        <p:spPr bwMode="auto">
          <a:xfrm>
            <a:off x="457200" y="274638"/>
            <a:ext cx="8221663" cy="1135062"/>
          </a:xfrm>
          <a:prstGeom prst="rect">
            <a:avLst/>
          </a:prstGeom>
          <a:noFill/>
          <a:ln w="9525">
            <a:noFill/>
            <a:round/>
            <a:headEnd/>
            <a:tailEnd/>
          </a:ln>
        </p:spPr>
        <p:txBody>
          <a:bodyPr vert="horz" wrap="square" lIns="90000" tIns="45000" rIns="90000" bIns="45000" numCol="1" anchor="t" anchorCtr="0" compatLnSpc="1">
            <a:prstTxWarp prst="textNoShape">
              <a:avLst/>
            </a:prstTxWarp>
          </a:bodyPr>
          <a:lstStyle/>
          <a:p>
            <a:pPr lvl="0"/>
            <a:r>
              <a:rPr lang="en-GB"/>
              <a:t>Click to edit the title text format</a:t>
            </a:r>
          </a:p>
        </p:txBody>
      </p:sp>
      <p:sp>
        <p:nvSpPr>
          <p:cNvPr id="25603" name="Rectangle 2"/>
          <p:cNvSpPr>
            <a:spLocks noGrp="1" noChangeArrowheads="1"/>
          </p:cNvSpPr>
          <p:nvPr>
            <p:ph type="body" idx="1"/>
          </p:nvPr>
        </p:nvSpPr>
        <p:spPr bwMode="auto">
          <a:xfrm>
            <a:off x="457200" y="1600200"/>
            <a:ext cx="8221663" cy="4518025"/>
          </a:xfrm>
          <a:prstGeom prst="rect">
            <a:avLst/>
          </a:prstGeom>
          <a:noFill/>
          <a:ln w="9525">
            <a:noFill/>
            <a:round/>
            <a:headEnd/>
            <a:tailEnd/>
          </a:ln>
        </p:spPr>
        <p:txBody>
          <a:bodyPr vert="horz" wrap="square" lIns="90000" tIns="45000" rIns="90000" bIns="450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2" name="Rectangle 3"/>
          <p:cNvSpPr>
            <a:spLocks noGrp="1" noChangeArrowheads="1"/>
          </p:cNvSpPr>
          <p:nvPr>
            <p:ph type="dt"/>
          </p:nvPr>
        </p:nvSpPr>
        <p:spPr bwMode="auto">
          <a:xfrm>
            <a:off x="457200" y="6356350"/>
            <a:ext cx="2125663" cy="454025"/>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buClrTx/>
              <a:buSzPct val="100000"/>
              <a:buFontTx/>
              <a:buNone/>
              <a:tabLst>
                <a:tab pos="723900" algn="l"/>
                <a:tab pos="1447800" algn="l"/>
              </a:tabLst>
              <a:defRPr sz="2400">
                <a:solidFill>
                  <a:srgbClr val="000000"/>
                </a:solidFill>
                <a:latin typeface="+mn-lt"/>
                <a:ea typeface="Microsoft YaHei" panose="020B0503020204020204" pitchFamily="34" charset="-122"/>
                <a:cs typeface="Arial Unicode MS" panose="020B0604020202020204" pitchFamily="34" charset="-128"/>
              </a:defRPr>
            </a:lvl1pPr>
          </a:lstStyle>
          <a:p>
            <a:pPr>
              <a:defRPr/>
            </a:pPr>
            <a:endParaRPr lang="en-US"/>
          </a:p>
        </p:txBody>
      </p:sp>
      <p:sp>
        <p:nvSpPr>
          <p:cNvPr id="3077" name="Text Box 4"/>
          <p:cNvSpPr txBox="1">
            <a:spLocks noChangeArrowheads="1"/>
          </p:cNvSpPr>
          <p:nvPr/>
        </p:nvSpPr>
        <p:spPr bwMode="auto">
          <a:xfrm>
            <a:off x="3124200" y="6356350"/>
            <a:ext cx="2895600" cy="365125"/>
          </a:xfrm>
          <a:prstGeom prst="rect">
            <a:avLst/>
          </a:prstGeom>
          <a:noFill/>
          <a:ln w="9525">
            <a:noFill/>
            <a:round/>
            <a:headEnd/>
            <a:tailEnd/>
          </a:ln>
          <a:effectLst/>
        </p:spPr>
        <p:txBody>
          <a:bodyPr wrap="none" anchor="ctr"/>
          <a:lstStyle/>
          <a:p>
            <a:pPr eaLnBrk="0" hangingPunct="0">
              <a:buClr>
                <a:srgbClr val="000000"/>
              </a:buClr>
              <a:buSzPct val="100000"/>
              <a:buFont typeface="Times New Roman" pitchFamily="16" charset="0"/>
              <a:buNone/>
              <a:defRPr/>
            </a:pPr>
            <a:endParaRPr lang="en-US">
              <a:ea typeface="Microsoft YaHei" charset="-122"/>
              <a:cs typeface="+mn-cs"/>
            </a:endParaRPr>
          </a:p>
        </p:txBody>
      </p:sp>
      <p:sp>
        <p:nvSpPr>
          <p:cNvPr id="3" name="Rectangle 5"/>
          <p:cNvSpPr>
            <a:spLocks noGrp="1" noChangeArrowheads="1"/>
          </p:cNvSpPr>
          <p:nvPr>
            <p:ph type="sldNum"/>
          </p:nvPr>
        </p:nvSpPr>
        <p:spPr bwMode="auto">
          <a:xfrm>
            <a:off x="6553200" y="6356350"/>
            <a:ext cx="2125663" cy="460375"/>
          </a:xfrm>
          <a:prstGeom prst="rect">
            <a:avLst/>
          </a:prstGeom>
          <a:noFill/>
          <a:ln>
            <a:noFill/>
          </a:ln>
          <a:effectLst/>
        </p:spPr>
        <p:txBody>
          <a:bodyPr vert="horz" wrap="square" lIns="90000" tIns="45000" rIns="90000" bIns="45000" numCol="1" anchor="t" anchorCtr="0" compatLnSpc="1">
            <a:prstTxWarp prst="textNoShape">
              <a:avLst/>
            </a:prstTxWarp>
          </a:bodyPr>
          <a:lstStyle>
            <a:lvl1pPr>
              <a:buSzPct val="100000"/>
              <a:defRPr sz="2400">
                <a:solidFill>
                  <a:srgbClr val="000000"/>
                </a:solidFill>
                <a:latin typeface="Calibri" pitchFamily="34" charset="0"/>
                <a:ea typeface="Arial Unicode MS" pitchFamily="34" charset="-128"/>
                <a:cs typeface="Arial Unicode MS" pitchFamily="34" charset="-128"/>
              </a:defRPr>
            </a:lvl1pPr>
          </a:lstStyle>
          <a:p>
            <a:pPr>
              <a:defRPr/>
            </a:pPr>
            <a:fld id="{B2E57CF3-068F-4D3C-B512-019DADBBE57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3" r:id="rId1"/>
    <p:sldLayoutId id="2147483682" r:id="rId2"/>
    <p:sldLayoutId id="2147483681" r:id="rId3"/>
    <p:sldLayoutId id="2147483680" r:id="rId4"/>
    <p:sldLayoutId id="2147483679" r:id="rId5"/>
    <p:sldLayoutId id="2147483678" r:id="rId6"/>
    <p:sldLayoutId id="2147483677" r:id="rId7"/>
    <p:sldLayoutId id="2147483676" r:id="rId8"/>
    <p:sldLayoutId id="2147483675" r:id="rId9"/>
    <p:sldLayoutId id="2147483674" r:id="rId10"/>
    <p:sldLayoutId id="2147483673" r:id="rId11"/>
  </p:sldLayoutIdLst>
  <p:hf sldNum="0" hdr="0" ftr="0" dt="0"/>
  <p:txStyles>
    <p:titleStyle>
      <a:lvl1pPr algn="l" defTabSz="457200" rtl="0" eaLnBrk="0" fontAlgn="base" hangingPunct="0">
        <a:lnSpc>
          <a:spcPct val="102000"/>
        </a:lnSpc>
        <a:spcBef>
          <a:spcPct val="0"/>
        </a:spcBef>
        <a:spcAft>
          <a:spcPct val="0"/>
        </a:spcAft>
        <a:buClr>
          <a:srgbClr val="000000"/>
        </a:buClr>
        <a:buSzPct val="100000"/>
        <a:buFont typeface="Times New Roman" pitchFamily="18" charset="0"/>
        <a:defRPr sz="4400" kern="1200">
          <a:solidFill>
            <a:srgbClr val="000000"/>
          </a:solidFill>
          <a:latin typeface="+mj-lt"/>
          <a:ea typeface="+mj-ea"/>
          <a:cs typeface="Microsoft YaHei"/>
        </a:defRPr>
      </a:lvl1pPr>
      <a:lvl2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2pPr>
      <a:lvl3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3pPr>
      <a:lvl4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4pPr>
      <a:lvl5pPr algn="l" defTabSz="457200" rtl="0" eaLnBrk="0" fontAlgn="base" hangingPunct="0">
        <a:lnSpc>
          <a:spcPct val="102000"/>
        </a:lnSpc>
        <a:spcBef>
          <a:spcPct val="0"/>
        </a:spcBef>
        <a:spcAft>
          <a:spcPct val="0"/>
        </a:spcAft>
        <a:buClr>
          <a:srgbClr val="000000"/>
        </a:buClr>
        <a:buSzPct val="100000"/>
        <a:buFont typeface="Times New Roman" pitchFamily="18" charset="0"/>
        <a:defRPr sz="4400">
          <a:solidFill>
            <a:srgbClr val="000000"/>
          </a:solidFill>
          <a:latin typeface="Calibri" panose="020F0502020204030204" pitchFamily="34" charset="0"/>
          <a:ea typeface="Microsoft YaHei" panose="020B0503020204020204" pitchFamily="34" charset="-122"/>
          <a:cs typeface="Microsoft YaHei"/>
        </a:defRPr>
      </a:lvl5pPr>
      <a:lvl6pPr marL="25146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6pPr>
      <a:lvl7pPr marL="29718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7pPr>
      <a:lvl8pPr marL="34290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8pPr>
      <a:lvl9pPr marL="3886200" indent="-228600" algn="l" defTabSz="457200" rtl="0" eaLnBrk="0" fontAlgn="base" hangingPunct="0">
        <a:lnSpc>
          <a:spcPct val="10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9pPr>
    </p:titleStyle>
    <p:bodyStyle>
      <a:lvl1pPr marL="342900" indent="-342900" algn="l" defTabSz="457200" rtl="0" eaLnBrk="0" fontAlgn="base" hangingPunct="0">
        <a:lnSpc>
          <a:spcPct val="102000"/>
        </a:lnSpc>
        <a:spcBef>
          <a:spcPct val="0"/>
        </a:spcBef>
        <a:spcAft>
          <a:spcPts val="1425"/>
        </a:spcAft>
        <a:buClr>
          <a:srgbClr val="000000"/>
        </a:buClr>
        <a:buSzPct val="100000"/>
        <a:buFont typeface="Times New Roman" pitchFamily="18" charset="0"/>
        <a:buChar char="•"/>
        <a:defRPr sz="3200" kern="1200">
          <a:solidFill>
            <a:srgbClr val="000000"/>
          </a:solidFill>
          <a:latin typeface="+mn-lt"/>
          <a:ea typeface="+mn-ea"/>
          <a:cs typeface="Microsoft YaHei"/>
        </a:defRPr>
      </a:lvl1pPr>
      <a:lvl2pPr marL="742950" indent="-285750" algn="l" defTabSz="457200" rtl="0" eaLnBrk="0" fontAlgn="base" hangingPunct="0">
        <a:lnSpc>
          <a:spcPct val="102000"/>
        </a:lnSpc>
        <a:spcBef>
          <a:spcPct val="0"/>
        </a:spcBef>
        <a:spcAft>
          <a:spcPts val="1138"/>
        </a:spcAft>
        <a:buClr>
          <a:srgbClr val="000000"/>
        </a:buClr>
        <a:buSzPct val="100000"/>
        <a:buFont typeface="Times New Roman" pitchFamily="18" charset="0"/>
        <a:buChar char="–"/>
        <a:defRPr sz="2400" kern="1200">
          <a:solidFill>
            <a:srgbClr val="000000"/>
          </a:solidFill>
          <a:latin typeface="+mn-lt"/>
          <a:ea typeface="+mn-ea"/>
          <a:cs typeface="Microsoft YaHei"/>
        </a:defRPr>
      </a:lvl2pPr>
      <a:lvl3pPr marL="1143000" indent="-228600" algn="l" defTabSz="457200" rtl="0" eaLnBrk="0" fontAlgn="base" hangingPunct="0">
        <a:lnSpc>
          <a:spcPct val="102000"/>
        </a:lnSpc>
        <a:spcBef>
          <a:spcPct val="0"/>
        </a:spcBef>
        <a:spcAft>
          <a:spcPts val="850"/>
        </a:spcAft>
        <a:buClr>
          <a:srgbClr val="000000"/>
        </a:buClr>
        <a:buSzPct val="100000"/>
        <a:buFont typeface="Times New Roman" pitchFamily="18" charset="0"/>
        <a:buChar char="•"/>
        <a:defRPr sz="2000" kern="1200">
          <a:solidFill>
            <a:srgbClr val="000000"/>
          </a:solidFill>
          <a:latin typeface="+mn-lt"/>
          <a:ea typeface="+mn-ea"/>
          <a:cs typeface="Microsoft YaHei"/>
        </a:defRPr>
      </a:lvl3pPr>
      <a:lvl4pPr marL="1600200" indent="-228600" algn="l" defTabSz="457200" rtl="0" eaLnBrk="0" fontAlgn="base" hangingPunct="0">
        <a:lnSpc>
          <a:spcPct val="102000"/>
        </a:lnSpc>
        <a:spcBef>
          <a:spcPct val="0"/>
        </a:spcBef>
        <a:spcAft>
          <a:spcPts val="575"/>
        </a:spcAft>
        <a:buClr>
          <a:srgbClr val="000000"/>
        </a:buClr>
        <a:buSzPct val="100000"/>
        <a:buFont typeface="Times New Roman" pitchFamily="18" charset="0"/>
        <a:buChar char="–"/>
        <a:defRPr sz="2000" kern="1200">
          <a:solidFill>
            <a:srgbClr val="000000"/>
          </a:solidFill>
          <a:latin typeface="+mn-lt"/>
          <a:ea typeface="+mn-ea"/>
          <a:cs typeface="Microsoft YaHei"/>
        </a:defRPr>
      </a:lvl4pPr>
      <a:lvl5pPr marL="2057400" indent="-228600" algn="l" defTabSz="457200" rtl="0" eaLnBrk="0" fontAlgn="base" hangingPunct="0">
        <a:lnSpc>
          <a:spcPct val="102000"/>
        </a:lnSpc>
        <a:spcBef>
          <a:spcPct val="0"/>
        </a:spcBef>
        <a:spcAft>
          <a:spcPts val="288"/>
        </a:spcAft>
        <a:buClr>
          <a:srgbClr val="000000"/>
        </a:buClr>
        <a:buSzPct val="100000"/>
        <a:buFont typeface="Times New Roman" pitchFamily="18" charset="0"/>
        <a:buChar char="»"/>
        <a:defRPr sz="2000" kern="1200">
          <a:solidFill>
            <a:srgbClr val="000000"/>
          </a:solidFill>
          <a:latin typeface="+mn-lt"/>
          <a:ea typeface="+mn-ea"/>
          <a:cs typeface="Microsoft YaHe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hyperlink" Target="http://www.loc.gov/standards/datetime/" TargetMode="External"/><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9.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9.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9.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9.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9.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9.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9.xml"/></Relationships>
</file>

<file path=ppt/slides/_rels/slide1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1.xml"/><Relationship Id="rId1" Type="http://schemas.openxmlformats.org/officeDocument/2006/relationships/slideLayout" Target="../slideLayouts/slideLayout24.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6.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8.xml"/><Relationship Id="rId1" Type="http://schemas.openxmlformats.org/officeDocument/2006/relationships/slideLayout" Target="../slideLayouts/slideLayout17.xml"/><Relationship Id="rId4" Type="http://schemas.openxmlformats.org/officeDocument/2006/relationships/image" Target="../media/image25.png"/></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Text Box 1"/>
          <p:cNvSpPr txBox="1">
            <a:spLocks noChangeArrowheads="1"/>
          </p:cNvSpPr>
          <p:nvPr/>
        </p:nvSpPr>
        <p:spPr bwMode="auto">
          <a:xfrm>
            <a:off x="762000" y="3352800"/>
            <a:ext cx="7772400" cy="1470025"/>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Describing Corporate Bodies</a:t>
            </a:r>
          </a:p>
        </p:txBody>
      </p:sp>
      <p:pic>
        <p:nvPicPr>
          <p:cNvPr id="39939" name="Picture 3"/>
          <p:cNvPicPr>
            <a:picLocks noChangeAspect="1" noChangeArrowheads="1"/>
          </p:cNvPicPr>
          <p:nvPr/>
        </p:nvPicPr>
        <p:blipFill>
          <a:blip r:embed="rId3"/>
          <a:srcRect/>
          <a:stretch>
            <a:fillRect/>
          </a:stretch>
        </p:blipFill>
        <p:spPr bwMode="auto">
          <a:xfrm>
            <a:off x="25400" y="341313"/>
            <a:ext cx="8858250" cy="2060575"/>
          </a:xfrm>
          <a:prstGeom prst="rect">
            <a:avLst/>
          </a:prstGeom>
          <a:noFill/>
          <a:ln w="9525">
            <a:noFill/>
            <a:miter lim="800000"/>
            <a:headEnd/>
            <a:tailEnd/>
          </a:ln>
        </p:spPr>
      </p:pic>
      <p:sp>
        <p:nvSpPr>
          <p:cNvPr id="39940" name="Rectangle 2"/>
          <p:cNvSpPr>
            <a:spLocks noChangeArrowheads="1"/>
          </p:cNvSpPr>
          <p:nvPr/>
        </p:nvSpPr>
        <p:spPr bwMode="auto">
          <a:xfrm>
            <a:off x="3581400" y="4495800"/>
            <a:ext cx="1860550" cy="579438"/>
          </a:xfrm>
          <a:prstGeom prst="rect">
            <a:avLst/>
          </a:prstGeom>
          <a:noFill/>
          <a:ln w="9525">
            <a:noFill/>
            <a:miter lim="800000"/>
            <a:headEnd/>
            <a:tailEnd/>
          </a:ln>
        </p:spPr>
        <p:txBody>
          <a:bodyPr wrap="none">
            <a:spAutoFit/>
          </a:bodyPr>
          <a:lstStyle/>
          <a:p>
            <a:pPr eaLnBrk="0" hangingPunct="0"/>
            <a:r>
              <a:rPr lang="en-US" sz="3200">
                <a:solidFill>
                  <a:schemeClr val="bg2"/>
                </a:solidFill>
                <a:latin typeface="Calibri" pitchFamily="34" charset="0"/>
                <a:cs typeface="Microsoft YaHei"/>
              </a:rPr>
              <a:t>Module  4</a:t>
            </a:r>
          </a:p>
        </p:txBody>
      </p:sp>
      <p:sp>
        <p:nvSpPr>
          <p:cNvPr id="39941"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39942"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r>
              <a:rPr lang="en-US" sz="1200" dirty="0">
                <a:solidFill>
                  <a:schemeClr val="folHlink"/>
                </a:solidFill>
                <a:latin typeface="Calibri" pitchFamily="34" charset="0"/>
                <a:ea typeface="Arial Unicode MS" pitchFamily="34" charset="-128"/>
                <a:cs typeface="Arial Unicode MS" pitchFamily="34" charset="-128"/>
              </a:rPr>
              <a:t>1</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Text Box 1"/>
          <p:cNvSpPr txBox="1">
            <a:spLocks noChangeArrowheads="1"/>
          </p:cNvSpPr>
          <p:nvPr/>
        </p:nvSpPr>
        <p:spPr bwMode="auto">
          <a:xfrm>
            <a:off x="3505200" y="152400"/>
            <a:ext cx="5029200" cy="22098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RDA Chapters 8 </a:t>
            </a:r>
            <a:br>
              <a:rPr lang="en-US" sz="4400">
                <a:solidFill>
                  <a:srgbClr val="000000"/>
                </a:solidFill>
                <a:latin typeface="Calibri" pitchFamily="34" charset="0"/>
                <a:cs typeface="Microsoft YaHei"/>
              </a:rPr>
            </a:br>
            <a:r>
              <a:rPr lang="en-US" sz="4400">
                <a:solidFill>
                  <a:srgbClr val="000000"/>
                </a:solidFill>
                <a:latin typeface="Calibri" pitchFamily="34" charset="0"/>
                <a:cs typeface="Microsoft YaHei"/>
              </a:rPr>
              <a:t>and 11</a:t>
            </a:r>
          </a:p>
        </p:txBody>
      </p:sp>
      <p:sp>
        <p:nvSpPr>
          <p:cNvPr id="41989"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pic>
        <p:nvPicPr>
          <p:cNvPr id="2" name="Picture 1"/>
          <p:cNvPicPr>
            <a:picLocks noChangeAspect="1"/>
          </p:cNvPicPr>
          <p:nvPr/>
        </p:nvPicPr>
        <p:blipFill rotWithShape="1">
          <a:blip r:embed="rId3"/>
          <a:srcRect t="8755" r="82874" b="21489"/>
          <a:stretch/>
        </p:blipFill>
        <p:spPr>
          <a:xfrm>
            <a:off x="794261" y="266393"/>
            <a:ext cx="2787139" cy="6089957"/>
          </a:xfrm>
          <a:prstGeom prst="rect">
            <a:avLst/>
          </a:prstGeom>
          <a:ln>
            <a:solidFill>
              <a:schemeClr val="tx1"/>
            </a:solidFill>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Text Box 1"/>
          <p:cNvSpPr txBox="1">
            <a:spLocks noChangeArrowheads="1"/>
          </p:cNvSpPr>
          <p:nvPr/>
        </p:nvSpPr>
        <p:spPr bwMode="auto">
          <a:xfrm>
            <a:off x="457200" y="274638"/>
            <a:ext cx="8229600" cy="1477962"/>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Definition of Corporate Body</a:t>
            </a:r>
          </a:p>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(RDA 8.1.2)</a:t>
            </a:r>
          </a:p>
        </p:txBody>
      </p:sp>
      <p:sp>
        <p:nvSpPr>
          <p:cNvPr id="44035" name="Text Box 2"/>
          <p:cNvSpPr txBox="1">
            <a:spLocks noChangeArrowheads="1"/>
          </p:cNvSpPr>
          <p:nvPr/>
        </p:nvSpPr>
        <p:spPr bwMode="auto">
          <a:xfrm>
            <a:off x="457200" y="1752600"/>
            <a:ext cx="8229600" cy="4373563"/>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4000">
                <a:solidFill>
                  <a:srgbClr val="000000"/>
                </a:solidFill>
                <a:latin typeface="Calibri" pitchFamily="34" charset="0"/>
                <a:cs typeface="Microsoft YaHei"/>
              </a:rPr>
              <a:t>The term </a:t>
            </a:r>
            <a:r>
              <a:rPr lang="en-US" sz="4000" b="1">
                <a:solidFill>
                  <a:srgbClr val="000000"/>
                </a:solidFill>
                <a:latin typeface="Calibri" pitchFamily="34" charset="0"/>
                <a:cs typeface="Microsoft YaHei"/>
              </a:rPr>
              <a:t>corporate body</a:t>
            </a:r>
            <a:r>
              <a:rPr lang="en-US" sz="4000">
                <a:solidFill>
                  <a:srgbClr val="000000"/>
                </a:solidFill>
                <a:latin typeface="Calibri" pitchFamily="34" charset="0"/>
                <a:cs typeface="Microsoft YaHei"/>
              </a:rPr>
              <a:t> refers to an organization or group of persons and/or organizations that is identified by a particular name and that acts, or may act, as a unit.</a:t>
            </a:r>
          </a:p>
        </p:txBody>
      </p:sp>
      <p:sp>
        <p:nvSpPr>
          <p:cNvPr id="4403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4403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50CB9521-2811-43BC-B4FE-0238D658BA2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Text Box 1"/>
          <p:cNvSpPr txBox="1">
            <a:spLocks noChangeArrowheads="1"/>
          </p:cNvSpPr>
          <p:nvPr/>
        </p:nvSpPr>
        <p:spPr bwMode="auto">
          <a:xfrm>
            <a:off x="457200" y="304800"/>
            <a:ext cx="8229600" cy="792162"/>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MARC Coding</a:t>
            </a:r>
          </a:p>
        </p:txBody>
      </p:sp>
      <p:sp>
        <p:nvSpPr>
          <p:cNvPr id="46083" name="Text Box 2"/>
          <p:cNvSpPr txBox="1">
            <a:spLocks noChangeArrowheads="1"/>
          </p:cNvSpPr>
          <p:nvPr/>
        </p:nvSpPr>
        <p:spPr bwMode="auto">
          <a:xfrm>
            <a:off x="228600" y="1166018"/>
            <a:ext cx="8686800" cy="4525963"/>
          </a:xfrm>
          <a:prstGeom prst="rect">
            <a:avLst/>
          </a:prstGeom>
          <a:noFill/>
          <a:ln w="9525">
            <a:noFill/>
            <a:round/>
            <a:headEnd/>
            <a:tailEnd/>
          </a:ln>
        </p:spPr>
        <p:txBody>
          <a:bodyPr lIns="90000" tIns="45000" rIns="90000" bIns="45000"/>
          <a:lstStyle/>
          <a:p>
            <a:pPr marL="457200" indent="-457200">
              <a:spcBef>
                <a:spcPts val="638"/>
              </a:spcBef>
              <a:spcAft>
                <a:spcPts val="1425"/>
              </a:spcAft>
              <a:buClr>
                <a:srgbClr val="000000"/>
              </a:buClr>
              <a:buFont typeface="Arial" charset="0"/>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a:solidFill>
                  <a:srgbClr val="000000"/>
                </a:solidFill>
                <a:latin typeface="Calibri" pitchFamily="34" charset="0"/>
                <a:cs typeface="Microsoft YaHei"/>
              </a:rPr>
              <a:t>Most corporate bodies are coded in X10</a:t>
            </a:r>
          </a:p>
          <a:p>
            <a:pPr lvl="1" indent="0">
              <a:spcBef>
                <a:spcPts val="638"/>
              </a:spcBef>
              <a:spcAft>
                <a:spcPts val="1425"/>
              </a:spcAft>
              <a:buClr>
                <a:srgbClr val="000000"/>
              </a:buCl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a:solidFill>
                  <a:srgbClr val="000000"/>
                </a:solidFill>
                <a:latin typeface="Calibri" pitchFamily="34" charset="0"/>
                <a:cs typeface="Microsoft YaHei"/>
              </a:rPr>
              <a:t>First indicator “1” for a jurisdiction name</a:t>
            </a:r>
          </a:p>
          <a:p>
            <a:pPr lvl="1" indent="0">
              <a:spcBef>
                <a:spcPts val="638"/>
              </a:spcBef>
              <a:spcAft>
                <a:spcPts val="1425"/>
              </a:spcAft>
              <a:buClr>
                <a:srgbClr val="000000"/>
              </a:buCl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a:solidFill>
                  <a:srgbClr val="000000"/>
                </a:solidFill>
                <a:latin typeface="Calibri" pitchFamily="34" charset="0"/>
                <a:cs typeface="Microsoft YaHei"/>
              </a:rPr>
              <a:t>First indicator “2” for a name in direct order</a:t>
            </a:r>
          </a:p>
          <a:p>
            <a:pPr marL="457200" indent="-457200">
              <a:spcBef>
                <a:spcPts val="638"/>
              </a:spcBef>
              <a:spcAft>
                <a:spcPts val="1425"/>
              </a:spcAft>
              <a:buClr>
                <a:srgbClr val="000000"/>
              </a:buClr>
              <a:buFont typeface="Arial" charset="0"/>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a:solidFill>
                  <a:srgbClr val="000000"/>
                </a:solidFill>
                <a:latin typeface="Calibri" pitchFamily="34" charset="0"/>
                <a:cs typeface="Microsoft YaHei"/>
              </a:rPr>
              <a:t>Meetings, events, expeditions in direct order are coded in X11</a:t>
            </a:r>
          </a:p>
          <a:p>
            <a:pPr lvl="1" indent="0">
              <a:spcBef>
                <a:spcPts val="638"/>
              </a:spcBef>
              <a:spcAft>
                <a:spcPts val="1425"/>
              </a:spcAft>
              <a:buClr>
                <a:srgbClr val="000000"/>
              </a:buCl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a:solidFill>
                  <a:srgbClr val="000000"/>
                </a:solidFill>
                <a:latin typeface="Calibri" pitchFamily="34" charset="0"/>
                <a:cs typeface="Microsoft YaHei"/>
              </a:rPr>
              <a:t>In RDA, first indicator is always “2”</a:t>
            </a:r>
          </a:p>
          <a:p>
            <a:pPr marL="457200" indent="-457200">
              <a:spcBef>
                <a:spcPts val="638"/>
              </a:spcBef>
              <a:spcAft>
                <a:spcPts val="1425"/>
              </a:spcAft>
              <a:buClr>
                <a:srgbClr val="000000"/>
              </a:buClr>
              <a:buFont typeface="Arial" charset="0"/>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a:solidFill>
                  <a:srgbClr val="000000"/>
                </a:solidFill>
                <a:latin typeface="Calibri" pitchFamily="34" charset="0"/>
                <a:cs typeface="Microsoft YaHei"/>
              </a:rPr>
              <a:t>As with other authority records, RDA records for corporate bodies are coded “z” in 008/10 (“Rules”) and “</a:t>
            </a:r>
            <a:r>
              <a:rPr lang="en-US" sz="2800" dirty="0" err="1">
                <a:solidFill>
                  <a:srgbClr val="000000"/>
                </a:solidFill>
                <a:latin typeface="Calibri" pitchFamily="34" charset="0"/>
                <a:cs typeface="Microsoft YaHei"/>
              </a:rPr>
              <a:t>rda</a:t>
            </a:r>
            <a:r>
              <a:rPr lang="en-US" sz="2800" dirty="0">
                <a:solidFill>
                  <a:srgbClr val="000000"/>
                </a:solidFill>
                <a:latin typeface="Calibri" pitchFamily="34" charset="0"/>
                <a:cs typeface="Microsoft YaHei"/>
              </a:rPr>
              <a:t>” in 040 subfield $e.</a:t>
            </a:r>
          </a:p>
        </p:txBody>
      </p:sp>
      <p:sp>
        <p:nvSpPr>
          <p:cNvPr id="46084"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4608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163FE04D-A2D0-400D-9EE0-71A853C47133}"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4</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Text Box 1"/>
          <p:cNvSpPr txBox="1">
            <a:spLocks noChangeArrowheads="1"/>
          </p:cNvSpPr>
          <p:nvPr/>
        </p:nvSpPr>
        <p:spPr bwMode="auto">
          <a:xfrm>
            <a:off x="5029200" y="304800"/>
            <a:ext cx="3733800" cy="1189038"/>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i="1">
                <a:solidFill>
                  <a:srgbClr val="000000"/>
                </a:solidFill>
                <a:latin typeface="Calibri" pitchFamily="34" charset="0"/>
                <a:cs typeface="Microsoft YaHei"/>
              </a:rPr>
              <a:t>Serial</a:t>
            </a:r>
          </a:p>
        </p:txBody>
      </p:sp>
      <p:pic>
        <p:nvPicPr>
          <p:cNvPr id="48131" name="Picture 2"/>
          <p:cNvPicPr>
            <a:picLocks noChangeAspect="1" noChangeArrowheads="1"/>
          </p:cNvPicPr>
          <p:nvPr/>
        </p:nvPicPr>
        <p:blipFill>
          <a:blip r:embed="rId3"/>
          <a:srcRect/>
          <a:stretch>
            <a:fillRect/>
          </a:stretch>
        </p:blipFill>
        <p:spPr bwMode="auto">
          <a:xfrm>
            <a:off x="685800" y="3276600"/>
            <a:ext cx="8047038" cy="2378075"/>
          </a:xfrm>
          <a:prstGeom prst="rect">
            <a:avLst/>
          </a:prstGeom>
          <a:noFill/>
          <a:ln w="9525">
            <a:noFill/>
            <a:round/>
            <a:headEnd/>
            <a:tailEnd/>
          </a:ln>
        </p:spPr>
      </p:pic>
      <p:sp>
        <p:nvSpPr>
          <p:cNvPr id="48132" name="Text Box 3"/>
          <p:cNvSpPr txBox="1">
            <a:spLocks noChangeArrowheads="1"/>
          </p:cNvSpPr>
          <p:nvPr/>
        </p:nvSpPr>
        <p:spPr bwMode="auto">
          <a:xfrm>
            <a:off x="990600" y="1905000"/>
            <a:ext cx="7315200" cy="587375"/>
          </a:xfrm>
          <a:prstGeom prst="rect">
            <a:avLst/>
          </a:prstGeom>
          <a:noFill/>
          <a:ln w="9525">
            <a:noFill/>
            <a:round/>
            <a:headEnd/>
            <a:tailEnd/>
          </a:ln>
        </p:spPr>
        <p:txBody>
          <a:bodyPr wrap="none" lIns="90000" tIns="45000" rIns="90000" bIns="45000"/>
          <a:lstStyle/>
          <a:p>
            <a:pPr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400">
                <a:solidFill>
                  <a:srgbClr val="000000"/>
                </a:solidFill>
                <a:latin typeface="Calibri" pitchFamily="34" charset="0"/>
                <a:cs typeface="Microsoft YaHei"/>
              </a:rPr>
              <a:t>Society for Conservation Biology</a:t>
            </a:r>
          </a:p>
        </p:txBody>
      </p:sp>
      <p:sp>
        <p:nvSpPr>
          <p:cNvPr id="48133"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48134"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D9A70DE6-1E00-454C-9C39-E4E068A1F237}"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Text Box 1"/>
          <p:cNvSpPr txBox="1">
            <a:spLocks noChangeArrowheads="1"/>
          </p:cNvSpPr>
          <p:nvPr/>
        </p:nvSpPr>
        <p:spPr bwMode="auto">
          <a:xfrm>
            <a:off x="609600" y="304800"/>
            <a:ext cx="3048000" cy="14478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i="1">
                <a:solidFill>
                  <a:srgbClr val="000000"/>
                </a:solidFill>
                <a:latin typeface="Calibri" pitchFamily="34" charset="0"/>
                <a:cs typeface="Microsoft YaHei"/>
              </a:rPr>
              <a:t>Monograph</a:t>
            </a:r>
          </a:p>
        </p:txBody>
      </p:sp>
      <p:pic>
        <p:nvPicPr>
          <p:cNvPr id="50179" name="Picture 2"/>
          <p:cNvPicPr>
            <a:picLocks noChangeAspect="1" noChangeArrowheads="1"/>
          </p:cNvPicPr>
          <p:nvPr/>
        </p:nvPicPr>
        <p:blipFill>
          <a:blip r:embed="rId3"/>
          <a:srcRect/>
          <a:stretch>
            <a:fillRect/>
          </a:stretch>
        </p:blipFill>
        <p:spPr bwMode="auto">
          <a:xfrm>
            <a:off x="1736725" y="3840163"/>
            <a:ext cx="6575425" cy="2193925"/>
          </a:xfrm>
          <a:prstGeom prst="rect">
            <a:avLst/>
          </a:prstGeom>
          <a:noFill/>
          <a:ln w="9525">
            <a:noFill/>
            <a:round/>
            <a:headEnd/>
            <a:tailEnd/>
          </a:ln>
        </p:spPr>
      </p:pic>
      <p:sp>
        <p:nvSpPr>
          <p:cNvPr id="50180" name="Text Box 3"/>
          <p:cNvSpPr txBox="1">
            <a:spLocks noChangeArrowheads="1"/>
          </p:cNvSpPr>
          <p:nvPr/>
        </p:nvSpPr>
        <p:spPr bwMode="auto">
          <a:xfrm>
            <a:off x="1219200" y="1981200"/>
            <a:ext cx="7040563" cy="587375"/>
          </a:xfrm>
          <a:prstGeom prst="rect">
            <a:avLst/>
          </a:prstGeom>
          <a:noFill/>
          <a:ln w="9525">
            <a:noFill/>
            <a:round/>
            <a:headEnd/>
            <a:tailEnd/>
          </a:ln>
        </p:spPr>
        <p:txBody>
          <a:bodyPr lIns="90000" tIns="45000" rIns="90000" bIns="45000"/>
          <a:lstStyle/>
          <a:p>
            <a:pPr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400">
                <a:solidFill>
                  <a:srgbClr val="000000"/>
                </a:solidFill>
                <a:latin typeface="Calibri" pitchFamily="34" charset="0"/>
                <a:cs typeface="Microsoft YaHei"/>
              </a:rPr>
              <a:t>Museum of Fine Arts, Houston</a:t>
            </a:r>
          </a:p>
        </p:txBody>
      </p:sp>
      <p:sp>
        <p:nvSpPr>
          <p:cNvPr id="50181"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50182"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B85A6A5E-34DD-4CDB-B5AC-BD3C628AF318}"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Text Box 1"/>
          <p:cNvSpPr txBox="1">
            <a:spLocks noChangeArrowheads="1"/>
          </p:cNvSpPr>
          <p:nvPr/>
        </p:nvSpPr>
        <p:spPr bwMode="auto">
          <a:xfrm>
            <a:off x="5867400" y="2133600"/>
            <a:ext cx="3124200" cy="12954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i="1">
                <a:solidFill>
                  <a:srgbClr val="000000"/>
                </a:solidFill>
                <a:latin typeface="Calibri" pitchFamily="34" charset="0"/>
                <a:cs typeface="Microsoft YaHei"/>
              </a:rPr>
              <a:t>Website</a:t>
            </a:r>
          </a:p>
        </p:txBody>
      </p:sp>
      <p:pic>
        <p:nvPicPr>
          <p:cNvPr id="52227" name="Picture 2"/>
          <p:cNvPicPr>
            <a:picLocks noChangeAspect="1" noChangeArrowheads="1"/>
          </p:cNvPicPr>
          <p:nvPr/>
        </p:nvPicPr>
        <p:blipFill>
          <a:blip r:embed="rId3"/>
          <a:srcRect/>
          <a:stretch>
            <a:fillRect/>
          </a:stretch>
        </p:blipFill>
        <p:spPr bwMode="auto">
          <a:xfrm>
            <a:off x="457200" y="3292475"/>
            <a:ext cx="7864475" cy="2560638"/>
          </a:xfrm>
          <a:prstGeom prst="rect">
            <a:avLst/>
          </a:prstGeom>
          <a:noFill/>
          <a:ln w="9525">
            <a:noFill/>
            <a:round/>
            <a:headEnd/>
            <a:tailEnd/>
          </a:ln>
        </p:spPr>
      </p:pic>
      <p:sp>
        <p:nvSpPr>
          <p:cNvPr id="52228" name="Text Box 3"/>
          <p:cNvSpPr txBox="1">
            <a:spLocks noChangeArrowheads="1"/>
          </p:cNvSpPr>
          <p:nvPr/>
        </p:nvSpPr>
        <p:spPr bwMode="auto">
          <a:xfrm>
            <a:off x="762000" y="838200"/>
            <a:ext cx="7132638" cy="587375"/>
          </a:xfrm>
          <a:prstGeom prst="rect">
            <a:avLst/>
          </a:prstGeom>
          <a:noFill/>
          <a:ln w="9525">
            <a:noFill/>
            <a:round/>
            <a:headEnd/>
            <a:tailEnd/>
          </a:ln>
        </p:spPr>
        <p:txBody>
          <a:bodyPr lIns="90000" tIns="45000" rIns="90000" bIns="45000"/>
          <a:lstStyle/>
          <a:p>
            <a:pPr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400">
                <a:solidFill>
                  <a:srgbClr val="000000"/>
                </a:solidFill>
                <a:latin typeface="Calibri" pitchFamily="34" charset="0"/>
                <a:cs typeface="Microsoft YaHei"/>
              </a:rPr>
              <a:t>Kurt Weill Foundation for Music</a:t>
            </a:r>
          </a:p>
        </p:txBody>
      </p:sp>
      <p:sp>
        <p:nvSpPr>
          <p:cNvPr id="52229"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52230"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C11C9D94-E09F-440A-82CE-21D0E8513AA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Corporate Bodies as Creators</a:t>
            </a:r>
          </a:p>
        </p:txBody>
      </p:sp>
      <p:sp>
        <p:nvSpPr>
          <p:cNvPr id="54275"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a:solidFill>
                  <a:srgbClr val="000000"/>
                </a:solidFill>
                <a:latin typeface="Calibri" pitchFamily="34" charset="0"/>
                <a:cs typeface="Microsoft YaHei"/>
              </a:rPr>
              <a:t>Corporate bodies create records (archives)</a:t>
            </a:r>
          </a:p>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a:solidFill>
                  <a:srgbClr val="000000"/>
                </a:solidFill>
                <a:latin typeface="Calibri" pitchFamily="34" charset="0"/>
                <a:cs typeface="Microsoft YaHei"/>
              </a:rPr>
              <a:t>Corporate bodies create serials (e.g. newsletters, quarterly reports)</a:t>
            </a:r>
          </a:p>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a:solidFill>
                  <a:srgbClr val="000000"/>
                </a:solidFill>
                <a:latin typeface="Calibri" pitchFamily="34" charset="0"/>
                <a:cs typeface="Microsoft YaHei"/>
              </a:rPr>
              <a:t>Corporate bodies create monographs (e.g. manuals, proceedings, catalogs, directories)</a:t>
            </a:r>
          </a:p>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a:solidFill>
                  <a:srgbClr val="000000"/>
                </a:solidFill>
                <a:latin typeface="Calibri" pitchFamily="34" charset="0"/>
                <a:cs typeface="Microsoft YaHei"/>
              </a:rPr>
              <a:t>Corporate bodies create Internet resources (e.g. company websites or blogs)</a:t>
            </a:r>
          </a:p>
        </p:txBody>
      </p:sp>
      <p:sp>
        <p:nvSpPr>
          <p:cNvPr id="5427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5427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4E0F34AD-AA7C-4BC7-81C8-2D2BD176F33A}"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Text Box 1"/>
          <p:cNvSpPr txBox="1">
            <a:spLocks noChangeArrowheads="1"/>
          </p:cNvSpPr>
          <p:nvPr/>
        </p:nvSpPr>
        <p:spPr bwMode="auto">
          <a:xfrm>
            <a:off x="182563" y="274638"/>
            <a:ext cx="8915400" cy="1325562"/>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Corporate Bodies as Contributors, etc.</a:t>
            </a:r>
          </a:p>
        </p:txBody>
      </p:sp>
      <p:sp>
        <p:nvSpPr>
          <p:cNvPr id="56323" name="Text Box 2"/>
          <p:cNvSpPr txBox="1">
            <a:spLocks noChangeArrowheads="1"/>
          </p:cNvSpPr>
          <p:nvPr/>
        </p:nvSpPr>
        <p:spPr bwMode="auto">
          <a:xfrm>
            <a:off x="319881" y="1600200"/>
            <a:ext cx="8640763" cy="4876800"/>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a:solidFill>
                  <a:srgbClr val="000000"/>
                </a:solidFill>
                <a:latin typeface="Calibri" pitchFamily="34" charset="0"/>
                <a:cs typeface="Microsoft YaHei"/>
              </a:rPr>
              <a:t>Corporate bodies </a:t>
            </a:r>
            <a:r>
              <a:rPr lang="en-US" sz="3200" dirty="0">
                <a:solidFill>
                  <a:schemeClr val="tx1"/>
                </a:solidFill>
                <a:latin typeface="Calibri" pitchFamily="34" charset="0"/>
                <a:cs typeface="Microsoft YaHei"/>
              </a:rPr>
              <a:t>can be contributors to an expression, or may be associated with manifestations and items as well, for example, as</a:t>
            </a:r>
          </a:p>
          <a:p>
            <a:pPr marL="857250" lvl="1" indent="-457200">
              <a:spcBef>
                <a:spcPts val="638"/>
              </a:spcBef>
              <a:spcAft>
                <a:spcPts val="1425"/>
              </a:spcAft>
              <a:buClr>
                <a:srgbClr val="000000"/>
              </a:buClr>
              <a:buFont typeface="Calibri" pitchFamily="34" charset="0"/>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a:solidFill>
                  <a:srgbClr val="000000"/>
                </a:solidFill>
                <a:latin typeface="Calibri" pitchFamily="34" charset="0"/>
                <a:cs typeface="Microsoft YaHei"/>
              </a:rPr>
              <a:t>Performers		</a:t>
            </a:r>
            <a:r>
              <a:rPr lang="en-US" sz="3200" dirty="0">
                <a:solidFill>
                  <a:srgbClr val="FF0000"/>
                </a:solidFill>
                <a:latin typeface="Calibri" pitchFamily="34" charset="0"/>
                <a:cs typeface="Microsoft YaHei"/>
              </a:rPr>
              <a:t>Pointer Sisters     Maroon 5</a:t>
            </a:r>
          </a:p>
          <a:p>
            <a:pPr marL="857250" lvl="1" indent="-457200">
              <a:spcBef>
                <a:spcPts val="638"/>
              </a:spcBef>
              <a:spcAft>
                <a:spcPts val="1425"/>
              </a:spcAft>
              <a:buClr>
                <a:srgbClr val="000000"/>
              </a:buClr>
              <a:buFont typeface="Calibri" pitchFamily="34" charset="0"/>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a:solidFill>
                  <a:srgbClr val="000000"/>
                </a:solidFill>
                <a:latin typeface="Calibri" pitchFamily="34" charset="0"/>
                <a:cs typeface="Microsoft YaHei"/>
              </a:rPr>
              <a:t>Publishers			</a:t>
            </a:r>
            <a:r>
              <a:rPr lang="en-US" sz="3200" dirty="0">
                <a:solidFill>
                  <a:srgbClr val="FF0000"/>
                </a:solidFill>
                <a:latin typeface="Calibri" pitchFamily="34" charset="0"/>
                <a:cs typeface="Microsoft YaHei"/>
              </a:rPr>
              <a:t>Grove Press     Bullfrog Books</a:t>
            </a:r>
          </a:p>
          <a:p>
            <a:pPr marL="857250" lvl="1" indent="-457200">
              <a:spcBef>
                <a:spcPts val="638"/>
              </a:spcBef>
              <a:spcAft>
                <a:spcPts val="1425"/>
              </a:spcAft>
              <a:buClr>
                <a:srgbClr val="000000"/>
              </a:buClr>
              <a:buFont typeface="Calibri" pitchFamily="34" charset="0"/>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a:solidFill>
                  <a:srgbClr val="000000"/>
                </a:solidFill>
                <a:latin typeface="Calibri" pitchFamily="34" charset="0"/>
                <a:cs typeface="Microsoft YaHei"/>
              </a:rPr>
              <a:t>Owners				</a:t>
            </a:r>
            <a:r>
              <a:rPr lang="en-US" sz="3200" dirty="0">
                <a:solidFill>
                  <a:srgbClr val="FF0000"/>
                </a:solidFill>
                <a:latin typeface="Calibri" pitchFamily="34" charset="0"/>
                <a:cs typeface="Microsoft YaHei"/>
              </a:rPr>
              <a:t>UC San Diego Library		       						J. Paul Getty Museum</a:t>
            </a:r>
          </a:p>
        </p:txBody>
      </p:sp>
      <p:sp>
        <p:nvSpPr>
          <p:cNvPr id="56324"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5632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628D8EDD-9E6C-4F2D-88D7-7A6812D37976}"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Corporate Bodies as Subjects</a:t>
            </a:r>
          </a:p>
        </p:txBody>
      </p:sp>
      <p:sp>
        <p:nvSpPr>
          <p:cNvPr id="58371" name="Text Box 2"/>
          <p:cNvSpPr txBox="1">
            <a:spLocks noChangeArrowheads="1"/>
          </p:cNvSpPr>
          <p:nvPr/>
        </p:nvSpPr>
        <p:spPr bwMode="auto">
          <a:xfrm>
            <a:off x="381000" y="1581150"/>
            <a:ext cx="8229600" cy="4038600"/>
          </a:xfrm>
          <a:prstGeom prst="rect">
            <a:avLst/>
          </a:prstGeom>
          <a:noFill/>
          <a:ln w="9525">
            <a:noFill/>
            <a:round/>
            <a:headEnd/>
            <a:tailEnd/>
          </a:ln>
        </p:spPr>
        <p:txBody>
          <a:bodyPr lIns="90000" tIns="45000" rIns="90000" bIns="45000"/>
          <a:lstStyle/>
          <a:p>
            <a:pPr>
              <a:spcBef>
                <a:spcPts val="638"/>
              </a:spcBef>
              <a:spcAft>
                <a:spcPts val="24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cs typeface="Microsoft YaHei"/>
              </a:rPr>
              <a:t>Corporate bodies can also be subjects of works </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cs typeface="Microsoft YaHei"/>
              </a:rPr>
              <a:t>		610 20  Society for Conservation Biology.</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cs typeface="Microsoft YaHei"/>
              </a:rPr>
              <a:t>		610 10  United States. $b Department of 				     Homeland Security.</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cs typeface="Microsoft YaHei"/>
              </a:rPr>
              <a:t>		611 20  Olympic Games $n (30th : $d 2012 					: $c London, England)</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cs typeface="Microsoft YaHei"/>
            </a:endParaRPr>
          </a:p>
        </p:txBody>
      </p:sp>
      <p:sp>
        <p:nvSpPr>
          <p:cNvPr id="58372"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5837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B36A954F-94DB-4621-B68D-DE92A7B60D46}"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ext Box 1"/>
          <p:cNvSpPr txBox="1">
            <a:spLocks noChangeArrowheads="1"/>
          </p:cNvSpPr>
          <p:nvPr/>
        </p:nvSpPr>
        <p:spPr bwMode="auto">
          <a:xfrm>
            <a:off x="457200" y="274638"/>
            <a:ext cx="8218488" cy="1131887"/>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Transcription and Capitalization</a:t>
            </a:r>
          </a:p>
        </p:txBody>
      </p:sp>
      <p:sp>
        <p:nvSpPr>
          <p:cNvPr id="60418" name="Text Box 2"/>
          <p:cNvSpPr txBox="1">
            <a:spLocks noChangeArrowheads="1"/>
          </p:cNvSpPr>
          <p:nvPr/>
        </p:nvSpPr>
        <p:spPr bwMode="auto">
          <a:xfrm>
            <a:off x="457200" y="1393825"/>
            <a:ext cx="8218488" cy="4908550"/>
          </a:xfrm>
          <a:prstGeom prst="rect">
            <a:avLst/>
          </a:prstGeom>
          <a:noFill/>
          <a:ln w="9525">
            <a:noFill/>
            <a:round/>
            <a:headEnd/>
            <a:tailEnd/>
          </a:ln>
        </p:spPr>
        <p:txBody>
          <a:bodyPr lIns="90000" tIns="45000" rIns="90000" bIns="45000"/>
          <a:lstStyle/>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800" dirty="0">
                <a:solidFill>
                  <a:srgbClr val="000000"/>
                </a:solidFill>
                <a:latin typeface="Calibri" pitchFamily="34" charset="0"/>
                <a:cs typeface="Microsoft YaHei"/>
              </a:rPr>
              <a:t>8.5.2. Capitalization: follow Appendix A.2</a:t>
            </a: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800" dirty="0">
                <a:solidFill>
                  <a:srgbClr val="000000"/>
                </a:solidFill>
                <a:latin typeface="Calibri" pitchFamily="34" charset="0"/>
                <a:cs typeface="Microsoft YaHei"/>
              </a:rPr>
              <a:t>8.5.4. 	Diacritical marks: record them as they appear; 		add them if it is certain that they are integral to 		the name but were omitted in the source</a:t>
            </a: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800" dirty="0">
                <a:solidFill>
                  <a:srgbClr val="000000"/>
                </a:solidFill>
                <a:latin typeface="Calibri" pitchFamily="34" charset="0"/>
                <a:cs typeface="Microsoft YaHei"/>
              </a:rPr>
              <a:t>8.5.5. Retain hyphens if used by the body</a:t>
            </a: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800" dirty="0">
                <a:solidFill>
                  <a:srgbClr val="000000"/>
                </a:solidFill>
                <a:latin typeface="Calibri" pitchFamily="34" charset="0"/>
                <a:cs typeface="Microsoft YaHei"/>
              </a:rPr>
              <a:t>8.5.6. 	Instructions about spacing between initials</a:t>
            </a: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800" dirty="0">
                <a:solidFill>
                  <a:srgbClr val="000000"/>
                </a:solidFill>
                <a:latin typeface="Calibri" pitchFamily="34" charset="0"/>
                <a:cs typeface="Microsoft YaHei"/>
              </a:rPr>
              <a:t>8.5.7. 	Abbreviations. Follow the usage of the body</a:t>
            </a: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800" dirty="0">
                <a:solidFill>
                  <a:srgbClr val="000000"/>
                </a:solidFill>
                <a:latin typeface="Calibri" pitchFamily="34" charset="0"/>
                <a:cs typeface="Microsoft YaHei"/>
              </a:rPr>
              <a:t>8.4. 	Language and script. NACO policy = Romanize 		vernacular scripts.</a:t>
            </a:r>
          </a:p>
        </p:txBody>
      </p:sp>
      <p:sp>
        <p:nvSpPr>
          <p:cNvPr id="60419"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60420"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D095483-E7D7-458A-B4C8-119CFE6A77A6}"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11</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ext Box 1"/>
          <p:cNvSpPr txBox="1">
            <a:spLocks noChangeArrowheads="1"/>
          </p:cNvSpPr>
          <p:nvPr/>
        </p:nvSpPr>
        <p:spPr bwMode="auto">
          <a:xfrm>
            <a:off x="457200" y="274638"/>
            <a:ext cx="8218488" cy="1131887"/>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RDA 8.12. Source Consulted</a:t>
            </a:r>
          </a:p>
        </p:txBody>
      </p:sp>
      <p:sp>
        <p:nvSpPr>
          <p:cNvPr id="64514" name="Text Box 2"/>
          <p:cNvSpPr txBox="1">
            <a:spLocks noChangeArrowheads="1"/>
          </p:cNvSpPr>
          <p:nvPr/>
        </p:nvSpPr>
        <p:spPr bwMode="auto">
          <a:xfrm>
            <a:off x="457200" y="1600200"/>
            <a:ext cx="8218488" cy="4686300"/>
          </a:xfrm>
          <a:prstGeom prst="rect">
            <a:avLst/>
          </a:prstGeom>
          <a:noFill/>
          <a:ln w="9525">
            <a:noFill/>
            <a:round/>
            <a:headEnd/>
            <a:tailEnd/>
          </a:ln>
        </p:spPr>
        <p:txBody>
          <a:bodyPr lIns="90000" tIns="45000" rIns="90000" bIns="45000"/>
          <a:lstStyle/>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3200" dirty="0">
                <a:solidFill>
                  <a:srgbClr val="000000"/>
                </a:solidFill>
                <a:latin typeface="Calibri" pitchFamily="34" charset="0"/>
                <a:cs typeface="Microsoft YaHei"/>
              </a:rPr>
              <a:t>Record in 670 field, or 3XX $u/$v</a:t>
            </a: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3200" dirty="0">
                <a:solidFill>
                  <a:srgbClr val="000000"/>
                </a:solidFill>
                <a:latin typeface="Calibri" pitchFamily="34" charset="0"/>
                <a:cs typeface="Microsoft YaHei"/>
              </a:rPr>
              <a:t>Always include one 670 for the work being cataloged</a:t>
            </a: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3200" dirty="0">
                <a:solidFill>
                  <a:srgbClr val="000000"/>
                </a:solidFill>
                <a:latin typeface="Calibri" pitchFamily="34" charset="0"/>
                <a:cs typeface="Microsoft YaHei"/>
              </a:rPr>
              <a:t>Others included if needed to justify information in the description</a:t>
            </a: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3200" dirty="0">
                <a:solidFill>
                  <a:srgbClr val="000000"/>
                </a:solidFill>
                <a:latin typeface="Calibri" pitchFamily="34" charset="0"/>
                <a:cs typeface="Microsoft YaHei"/>
              </a:rPr>
              <a:t>Suggested format: </a:t>
            </a:r>
          </a:p>
          <a:p>
            <a:pPr marL="457200" lvl="1" indent="0" eaLnBrk="0" hangingPunct="0">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670  $a Title proper, date: $b location within source (data)</a:t>
            </a:r>
          </a:p>
          <a:p>
            <a:pPr marL="457200" lvl="1" indent="0" eaLnBrk="0" hangingPunct="0">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dirty="0">
              <a:solidFill>
                <a:srgbClr val="000000"/>
              </a:solidFill>
              <a:latin typeface="Calibri" pitchFamily="34" charset="0"/>
              <a:cs typeface="Microsoft YaHei"/>
            </a:endParaRPr>
          </a:p>
        </p:txBody>
      </p:sp>
      <p:sp>
        <p:nvSpPr>
          <p:cNvPr id="6451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64516"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3A745E09-0050-49CD-8F04-D83FBCA4EEF8}"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12</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66566"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6A7E5CF8-DC47-46D7-AB6B-84E67AF7D898}"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13</a:t>
            </a:fld>
            <a:endParaRPr lang="en-US" sz="1200">
              <a:solidFill>
                <a:schemeClr val="folHlink"/>
              </a:solidFill>
              <a:latin typeface="Calibri" pitchFamily="34" charset="0"/>
              <a:ea typeface="Arial Unicode MS" pitchFamily="34" charset="-128"/>
              <a:cs typeface="Arial Unicode MS" pitchFamily="34" charset="-128"/>
            </a:endParaRPr>
          </a:p>
        </p:txBody>
      </p:sp>
      <p:pic>
        <p:nvPicPr>
          <p:cNvPr id="2" name="Picture 1">
            <a:extLst>
              <a:ext uri="{FF2B5EF4-FFF2-40B4-BE49-F238E27FC236}">
                <a16:creationId xmlns:a16="http://schemas.microsoft.com/office/drawing/2014/main" id="{F0AA7B30-0727-403C-A1D1-84E90878D9F0}"/>
              </a:ext>
            </a:extLst>
          </p:cNvPr>
          <p:cNvPicPr>
            <a:picLocks noChangeAspect="1"/>
          </p:cNvPicPr>
          <p:nvPr/>
        </p:nvPicPr>
        <p:blipFill>
          <a:blip r:embed="rId3"/>
          <a:stretch>
            <a:fillRect/>
          </a:stretch>
        </p:blipFill>
        <p:spPr>
          <a:xfrm>
            <a:off x="346424" y="149225"/>
            <a:ext cx="8451152" cy="6244971"/>
          </a:xfrm>
          <a:prstGeom prst="rect">
            <a:avLst/>
          </a:prstGeom>
          <a:ln>
            <a:solidFill>
              <a:schemeClr val="tx1"/>
            </a:solidFill>
          </a:ln>
        </p:spPr>
      </p:pic>
      <p:sp>
        <p:nvSpPr>
          <p:cNvPr id="8" name="Oval 3">
            <a:extLst>
              <a:ext uri="{FF2B5EF4-FFF2-40B4-BE49-F238E27FC236}">
                <a16:creationId xmlns:a16="http://schemas.microsoft.com/office/drawing/2014/main" id="{BDEE3E06-3871-4707-9207-FF45C653C97C}"/>
              </a:ext>
            </a:extLst>
          </p:cNvPr>
          <p:cNvSpPr>
            <a:spLocks noChangeArrowheads="1"/>
          </p:cNvSpPr>
          <p:nvPr/>
        </p:nvSpPr>
        <p:spPr bwMode="auto">
          <a:xfrm>
            <a:off x="1676400" y="1981200"/>
            <a:ext cx="571500" cy="381000"/>
          </a:xfrm>
          <a:prstGeom prst="ellipse">
            <a:avLst/>
          </a:prstGeom>
          <a:noFill/>
          <a:ln w="25560" cap="sq">
            <a:solidFill>
              <a:srgbClr val="C00000"/>
            </a:solidFill>
            <a:miter lim="800000"/>
            <a:headEnd/>
            <a:tailEnd/>
          </a:ln>
        </p:spPr>
        <p:txBody>
          <a:bodyPr wrap="none" anchor="ctr"/>
          <a:lstStyle/>
          <a:p>
            <a:pPr eaLnBrk="0" hangingPunct="0">
              <a:buClr>
                <a:srgbClr val="000000"/>
              </a:buClr>
              <a:buSzPct val="100000"/>
              <a:buFont typeface="Times New Roman" pitchFamily="18" charset="0"/>
              <a:buNone/>
            </a:pPr>
            <a:endParaRPr lang="en-US">
              <a:cs typeface="Microsoft YaHei"/>
            </a:endParaRPr>
          </a:p>
        </p:txBody>
      </p:sp>
      <p:sp>
        <p:nvSpPr>
          <p:cNvPr id="9" name="Oval 2">
            <a:extLst>
              <a:ext uri="{FF2B5EF4-FFF2-40B4-BE49-F238E27FC236}">
                <a16:creationId xmlns:a16="http://schemas.microsoft.com/office/drawing/2014/main" id="{805CCC15-8B7D-438E-BA71-0D99FE41EBF7}"/>
              </a:ext>
            </a:extLst>
          </p:cNvPr>
          <p:cNvSpPr>
            <a:spLocks noChangeArrowheads="1"/>
          </p:cNvSpPr>
          <p:nvPr/>
        </p:nvSpPr>
        <p:spPr bwMode="auto">
          <a:xfrm>
            <a:off x="4419600" y="1143000"/>
            <a:ext cx="990600" cy="428624"/>
          </a:xfrm>
          <a:prstGeom prst="ellipse">
            <a:avLst/>
          </a:prstGeom>
          <a:noFill/>
          <a:ln w="25560" cap="sq">
            <a:solidFill>
              <a:srgbClr val="C00000"/>
            </a:solidFill>
            <a:miter lim="800000"/>
            <a:headEnd/>
            <a:tailEnd/>
          </a:ln>
        </p:spPr>
        <p:txBody>
          <a:bodyPr wrap="none" anchor="ctr"/>
          <a:lstStyle/>
          <a:p>
            <a:pPr eaLnBrk="0" hangingPunct="0">
              <a:buClr>
                <a:srgbClr val="000000"/>
              </a:buClr>
              <a:buSzPct val="100000"/>
              <a:buFont typeface="Times New Roman" pitchFamily="18" charset="0"/>
              <a:buNone/>
            </a:pPr>
            <a:endParaRPr lang="en-US">
              <a:cs typeface="Microsoft YaHei"/>
            </a:endParaRPr>
          </a:p>
        </p:txBody>
      </p:sp>
      <p:sp>
        <p:nvSpPr>
          <p:cNvPr id="3" name="TextBox 2">
            <a:extLst>
              <a:ext uri="{FF2B5EF4-FFF2-40B4-BE49-F238E27FC236}">
                <a16:creationId xmlns:a16="http://schemas.microsoft.com/office/drawing/2014/main" id="{92C2AA9E-F1D2-E6CC-DAE4-85B026DA6BD5}"/>
              </a:ext>
            </a:extLst>
          </p:cNvPr>
          <p:cNvSpPr txBox="1"/>
          <p:nvPr/>
        </p:nvSpPr>
        <p:spPr>
          <a:xfrm>
            <a:off x="2362200" y="2276856"/>
            <a:ext cx="3505200" cy="323165"/>
          </a:xfrm>
          <a:prstGeom prst="rect">
            <a:avLst/>
          </a:prstGeom>
          <a:noFill/>
          <a:ln>
            <a:solidFill>
              <a:srgbClr val="FF0000"/>
            </a:solidFill>
          </a:ln>
        </p:spPr>
        <p:txBody>
          <a:bodyPr wrap="square" rtlCol="0">
            <a:spAutoFit/>
          </a:bodyPr>
          <a:lstStyle/>
          <a:p>
            <a:r>
              <a:rPr lang="en-US" sz="1500" dirty="0">
                <a:solidFill>
                  <a:schemeClr val="tx1"/>
                </a:solidFill>
                <a:latin typeface="Abadi" panose="020F0502020204030204" pitchFamily="34" charset="0"/>
              </a:rPr>
              <a:t>If updating record, change 046 $s to $q</a:t>
            </a:r>
          </a:p>
        </p:txBody>
      </p:sp>
    </p:spTree>
    <p:extLst>
      <p:ext uri="{BB962C8B-B14F-4D97-AF65-F5344CB8AC3E}">
        <p14:creationId xmlns:p14="http://schemas.microsoft.com/office/powerpoint/2010/main" val="287899494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Text Box 1"/>
          <p:cNvSpPr txBox="1">
            <a:spLocks noChangeArrowheads="1"/>
          </p:cNvSpPr>
          <p:nvPr/>
        </p:nvSpPr>
        <p:spPr bwMode="auto">
          <a:xfrm>
            <a:off x="457200" y="381000"/>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Corporate Body Definition</a:t>
            </a:r>
          </a:p>
        </p:txBody>
      </p:sp>
      <p:sp>
        <p:nvSpPr>
          <p:cNvPr id="68611" name="Text Box 2"/>
          <p:cNvSpPr txBox="1">
            <a:spLocks noChangeArrowheads="1"/>
          </p:cNvSpPr>
          <p:nvPr/>
        </p:nvSpPr>
        <p:spPr bwMode="auto">
          <a:xfrm>
            <a:off x="639763" y="1096963"/>
            <a:ext cx="8229600" cy="4525962"/>
          </a:xfrm>
          <a:prstGeom prst="rect">
            <a:avLst/>
          </a:prstGeom>
          <a:noFill/>
          <a:ln w="9525">
            <a:noFill/>
            <a:round/>
            <a:headEnd/>
            <a:tailEnd/>
          </a:ln>
        </p:spPr>
        <p:txBody>
          <a:bodyPr lIns="90000" tIns="45000" rIns="90000" bIns="45000"/>
          <a:lstStyle/>
          <a:p>
            <a:pPr marL="342900" indent="-330200">
              <a:spcBef>
                <a:spcPts val="638"/>
              </a:spcBef>
              <a:spcAft>
                <a:spcPts val="1425"/>
              </a:spcAft>
              <a:buSzPct val="100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endParaRPr lang="en-US" sz="3200" dirty="0">
              <a:solidFill>
                <a:srgbClr val="000000"/>
              </a:solidFill>
              <a:latin typeface="Calibri" pitchFamily="34" charset="0"/>
              <a:cs typeface="Microsoft YaHei"/>
            </a:endParaRPr>
          </a:p>
          <a:p>
            <a:pPr marL="342900" indent="-330200">
              <a:spcBef>
                <a:spcPts val="638"/>
              </a:spcBef>
              <a:spcAft>
                <a:spcPts val="1425"/>
              </a:spcAft>
              <a:buClr>
                <a:srgbClr val="000000"/>
              </a:buClr>
              <a:buFontTx/>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dirty="0">
                <a:solidFill>
                  <a:srgbClr val="000000"/>
                </a:solidFill>
                <a:latin typeface="Calibri" pitchFamily="34" charset="0"/>
                <a:cs typeface="Microsoft YaHei"/>
              </a:rPr>
              <a:t>RDA 11.0: Must be identified by a particular name, not a general description</a:t>
            </a:r>
          </a:p>
          <a:p>
            <a:pPr marL="342900" indent="-330200">
              <a:spcBef>
                <a:spcPts val="638"/>
              </a:spcBef>
              <a:spcAft>
                <a:spcPts val="1425"/>
              </a:spcAft>
              <a:buClr>
                <a:srgbClr val="000000"/>
              </a:buClr>
              <a:buFontTx/>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dirty="0">
                <a:solidFill>
                  <a:srgbClr val="000000"/>
                </a:solidFill>
                <a:latin typeface="Calibri" pitchFamily="34" charset="0"/>
                <a:cs typeface="Microsoft YaHei"/>
              </a:rPr>
              <a:t>Examples include associations, institutions, non-profit enterprises, governments, etc.</a:t>
            </a:r>
          </a:p>
          <a:p>
            <a:pPr marL="342900" indent="-330200">
              <a:spcBef>
                <a:spcPts val="638"/>
              </a:spcBef>
              <a:spcAft>
                <a:spcPts val="1425"/>
              </a:spcAft>
              <a:buClr>
                <a:srgbClr val="000000"/>
              </a:buClr>
              <a:buFontTx/>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dirty="0">
                <a:solidFill>
                  <a:srgbClr val="000000"/>
                </a:solidFill>
                <a:latin typeface="Calibri" pitchFamily="34" charset="0"/>
                <a:cs typeface="Microsoft YaHei"/>
              </a:rPr>
              <a:t>Also includes vessels and ad hoc events such as athletic contests, exhibitions, and festivals</a:t>
            </a:r>
          </a:p>
        </p:txBody>
      </p:sp>
      <p:sp>
        <p:nvSpPr>
          <p:cNvPr id="68612"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6861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B1C180D-E46C-45D9-AC5C-E1635BEE7718}"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14</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Identifying Corporate Bodies: </a:t>
            </a:r>
            <a:br>
              <a:rPr lang="en-US" sz="4000" dirty="0"/>
            </a:br>
            <a:r>
              <a:rPr lang="en-US" sz="4000" dirty="0"/>
              <a:t>Core Elements (0.6.7)</a:t>
            </a:r>
          </a:p>
        </p:txBody>
      </p:sp>
      <p:sp>
        <p:nvSpPr>
          <p:cNvPr id="3" name="Content Placeholder 2"/>
          <p:cNvSpPr>
            <a:spLocks noGrp="1"/>
          </p:cNvSpPr>
          <p:nvPr>
            <p:ph idx="1"/>
          </p:nvPr>
        </p:nvSpPr>
        <p:spPr/>
        <p:txBody>
          <a:bodyPr/>
          <a:lstStyle/>
          <a:p>
            <a:r>
              <a:rPr lang="en-US" sz="2800" dirty="0"/>
              <a:t>Preferred name for the corporate body</a:t>
            </a:r>
          </a:p>
          <a:p>
            <a:r>
              <a:rPr lang="en-US" sz="2800" dirty="0"/>
              <a:t>Location of conference, etc.</a:t>
            </a:r>
          </a:p>
          <a:p>
            <a:r>
              <a:rPr lang="en-US" sz="2800" dirty="0"/>
              <a:t>Date of conference, etc.</a:t>
            </a:r>
          </a:p>
          <a:p>
            <a:r>
              <a:rPr lang="en-US" sz="2800" dirty="0"/>
              <a:t>Associated institution (core in certain cases)</a:t>
            </a:r>
          </a:p>
          <a:p>
            <a:r>
              <a:rPr lang="en-US" sz="2800" dirty="0"/>
              <a:t>Number of conference, etc.</a:t>
            </a:r>
          </a:p>
          <a:p>
            <a:r>
              <a:rPr lang="en-US" sz="2800" dirty="0"/>
              <a:t>Other designation (if body’s name does not convey the idea of a corporate body)</a:t>
            </a:r>
          </a:p>
          <a:p>
            <a:r>
              <a:rPr lang="en-US" sz="2800" dirty="0"/>
              <a:t>Identifier</a:t>
            </a:r>
          </a:p>
        </p:txBody>
      </p:sp>
      <p:sp>
        <p:nvSpPr>
          <p:cNvPr id="7"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a:solidFill>
                  <a:srgbClr val="898989"/>
                </a:solidFill>
                <a:latin typeface="Calibri" pitchFamily="34" charset="0"/>
                <a:cs typeface="Microsoft YaHei"/>
              </a:rPr>
              <a:t>Module 4. Describing Corporate Bodies</a:t>
            </a:r>
            <a:endParaRPr lang="en-US" dirty="0">
              <a:cs typeface="Microsoft YaHei"/>
            </a:endParaRPr>
          </a:p>
        </p:txBody>
      </p:sp>
    </p:spTree>
    <p:extLst>
      <p:ext uri="{BB962C8B-B14F-4D97-AF65-F5344CB8AC3E}">
        <p14:creationId xmlns:p14="http://schemas.microsoft.com/office/powerpoint/2010/main" val="900064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Identifying Corporate Bodies: </a:t>
            </a:r>
            <a:br>
              <a:rPr lang="en-US" sz="4000" dirty="0"/>
            </a:br>
            <a:r>
              <a:rPr lang="en-US" sz="4000" dirty="0"/>
              <a:t>Core if needed to distinguish (0.6.7)</a:t>
            </a:r>
            <a:endParaRPr lang="en-US" dirty="0"/>
          </a:p>
        </p:txBody>
      </p:sp>
      <p:sp>
        <p:nvSpPr>
          <p:cNvPr id="3" name="Content Placeholder 2"/>
          <p:cNvSpPr>
            <a:spLocks noGrp="1"/>
          </p:cNvSpPr>
          <p:nvPr>
            <p:ph idx="1"/>
          </p:nvPr>
        </p:nvSpPr>
        <p:spPr/>
        <p:txBody>
          <a:bodyPr/>
          <a:lstStyle/>
          <a:p>
            <a:r>
              <a:rPr lang="en-US" sz="2800" dirty="0"/>
              <a:t>Other place associated with the corporate body</a:t>
            </a:r>
          </a:p>
          <a:p>
            <a:r>
              <a:rPr lang="en-US" sz="2800" dirty="0"/>
              <a:t>Date of establishment</a:t>
            </a:r>
          </a:p>
          <a:p>
            <a:r>
              <a:rPr lang="en-US" sz="2800" dirty="0"/>
              <a:t>Date of termination</a:t>
            </a:r>
          </a:p>
          <a:p>
            <a:r>
              <a:rPr lang="en-US" sz="2800" dirty="0"/>
              <a:t>Period of activity of the corporate body</a:t>
            </a:r>
          </a:p>
          <a:p>
            <a:r>
              <a:rPr lang="en-US" sz="2800" dirty="0"/>
              <a:t>Associated institution</a:t>
            </a:r>
          </a:p>
          <a:p>
            <a:r>
              <a:rPr lang="en-US" sz="2800" dirty="0"/>
              <a:t>Other designation associated with the corporate body</a:t>
            </a:r>
          </a:p>
        </p:txBody>
      </p:sp>
      <p:sp>
        <p:nvSpPr>
          <p:cNvPr id="7"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Tree>
    <p:extLst>
      <p:ext uri="{BB962C8B-B14F-4D97-AF65-F5344CB8AC3E}">
        <p14:creationId xmlns:p14="http://schemas.microsoft.com/office/powerpoint/2010/main" val="312382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ext Box 2"/>
          <p:cNvSpPr txBox="1">
            <a:spLocks noChangeArrowheads="1"/>
          </p:cNvSpPr>
          <p:nvPr/>
        </p:nvSpPr>
        <p:spPr bwMode="auto">
          <a:xfrm>
            <a:off x="381000" y="158750"/>
            <a:ext cx="8382000" cy="1219200"/>
          </a:xfrm>
          <a:prstGeom prst="rect">
            <a:avLst/>
          </a:prstGeom>
          <a:noFill/>
          <a:ln w="9525">
            <a:noFill/>
            <a:round/>
            <a:headEnd/>
            <a:tailEnd/>
          </a:ln>
        </p:spPr>
        <p:txBody>
          <a:bodyPr lIns="90000" tIns="45000" rIns="90000" bIns="45000"/>
          <a:lstStyle/>
          <a:p>
            <a:pPr algn="ctr">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a:solidFill>
                  <a:srgbClr val="000000"/>
                </a:solidFill>
                <a:latin typeface="Calibri" pitchFamily="34" charset="0"/>
                <a:cs typeface="Microsoft YaHei"/>
              </a:rPr>
              <a:t>Ambiguous Entities </a:t>
            </a:r>
            <a:br>
              <a:rPr lang="en-US" sz="3600">
                <a:solidFill>
                  <a:srgbClr val="000000"/>
                </a:solidFill>
                <a:latin typeface="Calibri" pitchFamily="34" charset="0"/>
                <a:cs typeface="Microsoft YaHei"/>
              </a:rPr>
            </a:br>
            <a:r>
              <a:rPr lang="en-US" sz="3600">
                <a:solidFill>
                  <a:srgbClr val="000000"/>
                </a:solidFill>
                <a:latin typeface="Calibri" pitchFamily="34" charset="0"/>
                <a:cs typeface="Microsoft YaHei"/>
              </a:rPr>
              <a:t>“Division of the World”</a:t>
            </a:r>
          </a:p>
        </p:txBody>
      </p:sp>
      <p:sp>
        <p:nvSpPr>
          <p:cNvPr id="74754" name="Text Box 3"/>
          <p:cNvSpPr txBox="1">
            <a:spLocks noChangeArrowheads="1"/>
          </p:cNvSpPr>
          <p:nvPr/>
        </p:nvSpPr>
        <p:spPr bwMode="auto">
          <a:xfrm>
            <a:off x="457200" y="1495424"/>
            <a:ext cx="4191000" cy="4981575"/>
          </a:xfrm>
          <a:prstGeom prst="rect">
            <a:avLst/>
          </a:prstGeom>
          <a:noFill/>
          <a:ln w="9525">
            <a:noFill/>
            <a:round/>
            <a:headEnd/>
            <a:tailEnd/>
          </a:ln>
        </p:spPr>
        <p:txBody>
          <a:bodyPr lIns="90000" tIns="45000" rIns="90000" bIns="45000"/>
          <a:lstStyle/>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Heathrow Airport</a:t>
            </a: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dirty="0">
              <a:solidFill>
                <a:srgbClr val="000000"/>
              </a:solidFill>
              <a:latin typeface="Calibri" pitchFamily="34" charset="0"/>
              <a:cs typeface="Microsoft YaHei"/>
            </a:endParaRP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dirty="0">
              <a:solidFill>
                <a:srgbClr val="000000"/>
              </a:solidFill>
              <a:latin typeface="Calibri" pitchFamily="34" charset="0"/>
              <a:cs typeface="Microsoft YaHei"/>
            </a:endParaRP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Stanley Cup (Hockey)</a:t>
            </a: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dirty="0">
              <a:solidFill>
                <a:srgbClr val="000000"/>
              </a:solidFill>
              <a:latin typeface="Calibri" pitchFamily="34" charset="0"/>
              <a:cs typeface="Microsoft YaHei"/>
            </a:endParaRP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dirty="0">
              <a:solidFill>
                <a:srgbClr val="000000"/>
              </a:solidFill>
              <a:latin typeface="Calibri" pitchFamily="34" charset="0"/>
              <a:cs typeface="Microsoft YaHei"/>
            </a:endParaRP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Stock Exchange Tower (Montréal, Québec)</a:t>
            </a: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dirty="0">
              <a:solidFill>
                <a:srgbClr val="000000"/>
              </a:solidFill>
              <a:latin typeface="Calibri" pitchFamily="34" charset="0"/>
              <a:cs typeface="Microsoft YaHei"/>
            </a:endParaRP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Juno Awards</a:t>
            </a: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dirty="0">
              <a:solidFill>
                <a:srgbClr val="000000"/>
              </a:solidFill>
              <a:latin typeface="Calibri" pitchFamily="34" charset="0"/>
              <a:cs typeface="Microsoft YaHei"/>
            </a:endParaRP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dirty="0">
              <a:solidFill>
                <a:srgbClr val="000000"/>
              </a:solidFill>
              <a:latin typeface="Calibri" pitchFamily="34" charset="0"/>
              <a:cs typeface="Microsoft YaHei"/>
            </a:endParaRP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Elmendorf Air Force</a:t>
            </a: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	Base (Alaska)</a:t>
            </a:r>
          </a:p>
        </p:txBody>
      </p:sp>
      <p:sp>
        <p:nvSpPr>
          <p:cNvPr id="74755" name="Text Box 4"/>
          <p:cNvSpPr txBox="1">
            <a:spLocks noChangeArrowheads="1"/>
          </p:cNvSpPr>
          <p:nvPr/>
        </p:nvSpPr>
        <p:spPr bwMode="auto">
          <a:xfrm>
            <a:off x="4648200" y="1495425"/>
            <a:ext cx="4495800" cy="4448175"/>
          </a:xfrm>
          <a:prstGeom prst="rect">
            <a:avLst/>
          </a:prstGeom>
          <a:noFill/>
          <a:ln w="9525">
            <a:noFill/>
            <a:round/>
            <a:headEnd/>
            <a:tailEnd/>
          </a:ln>
        </p:spPr>
        <p:txBody>
          <a:bodyPr lIns="90000" tIns="45000" rIns="90000" bIns="45000"/>
          <a:lstStyle/>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Airports: H 405 Group 1 – </a:t>
            </a:r>
            <a:br>
              <a:rPr lang="en-US" sz="2400" dirty="0">
                <a:solidFill>
                  <a:srgbClr val="000000"/>
                </a:solidFill>
                <a:latin typeface="Calibri" pitchFamily="34" charset="0"/>
                <a:cs typeface="Microsoft YaHei"/>
              </a:rPr>
            </a:br>
            <a:r>
              <a:rPr lang="en-US" sz="2400" dirty="0">
                <a:solidFill>
                  <a:srgbClr val="000000"/>
                </a:solidFill>
                <a:latin typeface="Calibri" pitchFamily="34" charset="0"/>
                <a:cs typeface="Microsoft YaHei"/>
              </a:rPr>
              <a:t>MARC 110, RDA </a:t>
            </a: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dirty="0">
              <a:solidFill>
                <a:srgbClr val="000000"/>
              </a:solidFill>
              <a:latin typeface="Calibri" pitchFamily="34" charset="0"/>
              <a:cs typeface="Microsoft YaHei"/>
            </a:endParaRP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Sporting events: H 405 Group 1 – </a:t>
            </a:r>
            <a:br>
              <a:rPr lang="en-US" sz="2400" dirty="0">
                <a:solidFill>
                  <a:srgbClr val="000000"/>
                </a:solidFill>
                <a:latin typeface="Calibri" pitchFamily="34" charset="0"/>
                <a:cs typeface="Microsoft YaHei"/>
              </a:rPr>
            </a:br>
            <a:r>
              <a:rPr lang="en-US" sz="2400" dirty="0">
                <a:solidFill>
                  <a:srgbClr val="000000"/>
                </a:solidFill>
                <a:latin typeface="Calibri" pitchFamily="34" charset="0"/>
                <a:cs typeface="Microsoft YaHei"/>
              </a:rPr>
              <a:t>MARC 111, RDA </a:t>
            </a: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dirty="0">
              <a:solidFill>
                <a:srgbClr val="000000"/>
              </a:solidFill>
              <a:latin typeface="Calibri" pitchFamily="34" charset="0"/>
              <a:cs typeface="Microsoft YaHei"/>
            </a:endParaRP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Office buildings: H 405 Group 2 – </a:t>
            </a:r>
            <a:br>
              <a:rPr lang="en-US" sz="2400" dirty="0">
                <a:solidFill>
                  <a:srgbClr val="000000"/>
                </a:solidFill>
                <a:latin typeface="Calibri" pitchFamily="34" charset="0"/>
                <a:cs typeface="Microsoft YaHei"/>
              </a:rPr>
            </a:br>
            <a:r>
              <a:rPr lang="en-US" sz="2400" dirty="0">
                <a:solidFill>
                  <a:srgbClr val="000000"/>
                </a:solidFill>
                <a:latin typeface="Calibri" pitchFamily="34" charset="0"/>
                <a:cs typeface="Microsoft YaHei"/>
              </a:rPr>
              <a:t>MARC 110, SHM</a:t>
            </a: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dirty="0">
              <a:solidFill>
                <a:srgbClr val="000000"/>
              </a:solidFill>
              <a:latin typeface="Calibri" pitchFamily="34" charset="0"/>
              <a:cs typeface="Microsoft YaHei"/>
            </a:endParaRP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Awards: H 405 Group 2 – </a:t>
            </a:r>
            <a:br>
              <a:rPr lang="en-US" sz="2400" dirty="0">
                <a:solidFill>
                  <a:srgbClr val="000000"/>
                </a:solidFill>
                <a:latin typeface="Calibri" pitchFamily="34" charset="0"/>
                <a:cs typeface="Microsoft YaHei"/>
              </a:rPr>
            </a:br>
            <a:r>
              <a:rPr lang="en-US" sz="2400" dirty="0">
                <a:solidFill>
                  <a:srgbClr val="000000"/>
                </a:solidFill>
                <a:latin typeface="Calibri" pitchFamily="34" charset="0"/>
                <a:cs typeface="Microsoft YaHei"/>
              </a:rPr>
              <a:t>MARC 150, SHM</a:t>
            </a: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dirty="0">
              <a:solidFill>
                <a:srgbClr val="000000"/>
              </a:solidFill>
              <a:latin typeface="Calibri" pitchFamily="34" charset="0"/>
              <a:cs typeface="Microsoft YaHei"/>
            </a:endParaRPr>
          </a:p>
          <a:p>
            <a:pPr marL="342900" indent="-341313">
              <a:lnSpc>
                <a:spcPct val="80000"/>
              </a:lnSpc>
              <a:spcAft>
                <a:spcPts val="0"/>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Military installations (Active):</a:t>
            </a:r>
            <a:br>
              <a:rPr lang="en-US" sz="2400" dirty="0">
                <a:solidFill>
                  <a:srgbClr val="000000"/>
                </a:solidFill>
                <a:latin typeface="Calibri" pitchFamily="34" charset="0"/>
                <a:cs typeface="Microsoft YaHei"/>
              </a:rPr>
            </a:br>
            <a:r>
              <a:rPr lang="en-US" sz="2400" dirty="0">
                <a:solidFill>
                  <a:srgbClr val="000000"/>
                </a:solidFill>
                <a:latin typeface="Calibri" pitchFamily="34" charset="0"/>
                <a:cs typeface="Microsoft YaHei"/>
              </a:rPr>
              <a:t>H 405 Group 1 –</a:t>
            </a:r>
            <a:br>
              <a:rPr lang="en-US" sz="2400" dirty="0">
                <a:solidFill>
                  <a:srgbClr val="000000"/>
                </a:solidFill>
                <a:latin typeface="Calibri" pitchFamily="34" charset="0"/>
                <a:cs typeface="Microsoft YaHei"/>
              </a:rPr>
            </a:br>
            <a:r>
              <a:rPr lang="en-US" sz="2400" dirty="0">
                <a:solidFill>
                  <a:srgbClr val="000000"/>
                </a:solidFill>
                <a:latin typeface="Calibri" pitchFamily="34" charset="0"/>
                <a:cs typeface="Microsoft YaHei"/>
              </a:rPr>
              <a:t>MARC 151, RDA</a:t>
            </a:r>
          </a:p>
        </p:txBody>
      </p:sp>
      <p:sp>
        <p:nvSpPr>
          <p:cNvPr id="74756" name="Oval 5"/>
          <p:cNvSpPr>
            <a:spLocks noChangeArrowheads="1"/>
          </p:cNvSpPr>
          <p:nvPr/>
        </p:nvSpPr>
        <p:spPr bwMode="auto">
          <a:xfrm>
            <a:off x="2362200" y="5899941"/>
            <a:ext cx="3581400" cy="838200"/>
          </a:xfrm>
          <a:prstGeom prst="ellipse">
            <a:avLst/>
          </a:prstGeom>
          <a:noFill/>
          <a:ln w="31680" cap="sq">
            <a:solidFill>
              <a:srgbClr val="000000"/>
            </a:solidFill>
            <a:miter lim="800000"/>
            <a:headEnd/>
            <a:tailEnd/>
          </a:ln>
        </p:spPr>
        <p:txBody>
          <a:bodyPr lIns="90000" tIns="46800" rIns="90000" bIns="46800" anchor="ctr"/>
          <a:lstStyle/>
          <a:p>
            <a:pPr algn="ctr" eaLnBrk="0" hangingPunct="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200" dirty="0">
                <a:solidFill>
                  <a:srgbClr val="3333CC"/>
                </a:solidFill>
                <a:latin typeface="Tahoma" pitchFamily="34" charset="0"/>
                <a:cs typeface="Times New Roman" pitchFamily="18" charset="0"/>
              </a:rPr>
              <a:t>DCM Z1 App. 1, SHM H 405</a:t>
            </a:r>
          </a:p>
        </p:txBody>
      </p:sp>
      <p:sp>
        <p:nvSpPr>
          <p:cNvPr id="74757" name="Line 6"/>
          <p:cNvSpPr>
            <a:spLocks noChangeShapeType="1"/>
          </p:cNvSpPr>
          <p:nvPr/>
        </p:nvSpPr>
        <p:spPr bwMode="auto">
          <a:xfrm>
            <a:off x="3733800" y="1674812"/>
            <a:ext cx="838200" cy="1588"/>
          </a:xfrm>
          <a:prstGeom prst="line">
            <a:avLst/>
          </a:prstGeom>
          <a:noFill/>
          <a:ln w="76320" cap="sq">
            <a:solidFill>
              <a:srgbClr val="3333CC"/>
            </a:solidFill>
            <a:miter lim="800000"/>
            <a:headEnd/>
            <a:tailEnd type="triangle" w="med" len="med"/>
          </a:ln>
        </p:spPr>
        <p:txBody>
          <a:bodyPr/>
          <a:lstStyle/>
          <a:p>
            <a:endParaRPr lang="en-US"/>
          </a:p>
        </p:txBody>
      </p:sp>
      <p:sp>
        <p:nvSpPr>
          <p:cNvPr id="74758" name="Line 7"/>
          <p:cNvSpPr>
            <a:spLocks noChangeShapeType="1"/>
          </p:cNvSpPr>
          <p:nvPr/>
        </p:nvSpPr>
        <p:spPr bwMode="auto">
          <a:xfrm>
            <a:off x="3733800" y="2514600"/>
            <a:ext cx="838200" cy="1588"/>
          </a:xfrm>
          <a:prstGeom prst="line">
            <a:avLst/>
          </a:prstGeom>
          <a:noFill/>
          <a:ln w="76320" cap="sq">
            <a:solidFill>
              <a:srgbClr val="3333CC"/>
            </a:solidFill>
            <a:miter lim="800000"/>
            <a:headEnd/>
            <a:tailEnd type="triangle" w="med" len="med"/>
          </a:ln>
        </p:spPr>
        <p:txBody>
          <a:bodyPr/>
          <a:lstStyle/>
          <a:p>
            <a:endParaRPr lang="en-US"/>
          </a:p>
        </p:txBody>
      </p:sp>
      <p:sp>
        <p:nvSpPr>
          <p:cNvPr id="74759" name="Line 8"/>
          <p:cNvSpPr>
            <a:spLocks noChangeShapeType="1"/>
          </p:cNvSpPr>
          <p:nvPr/>
        </p:nvSpPr>
        <p:spPr bwMode="auto">
          <a:xfrm>
            <a:off x="3733800" y="3429000"/>
            <a:ext cx="838200" cy="1588"/>
          </a:xfrm>
          <a:prstGeom prst="line">
            <a:avLst/>
          </a:prstGeom>
          <a:noFill/>
          <a:ln w="76320" cap="sq">
            <a:solidFill>
              <a:srgbClr val="3333CC"/>
            </a:solidFill>
            <a:miter lim="800000"/>
            <a:headEnd/>
            <a:tailEnd type="triangle" w="med" len="med"/>
          </a:ln>
        </p:spPr>
        <p:txBody>
          <a:bodyPr/>
          <a:lstStyle/>
          <a:p>
            <a:endParaRPr lang="en-US"/>
          </a:p>
        </p:txBody>
      </p:sp>
      <p:sp>
        <p:nvSpPr>
          <p:cNvPr id="74760" name="Line 9"/>
          <p:cNvSpPr>
            <a:spLocks noChangeShapeType="1"/>
          </p:cNvSpPr>
          <p:nvPr/>
        </p:nvSpPr>
        <p:spPr bwMode="auto">
          <a:xfrm>
            <a:off x="3733800" y="4271962"/>
            <a:ext cx="838200" cy="1588"/>
          </a:xfrm>
          <a:prstGeom prst="line">
            <a:avLst/>
          </a:prstGeom>
          <a:noFill/>
          <a:ln w="76320" cap="sq">
            <a:solidFill>
              <a:srgbClr val="3333CC"/>
            </a:solidFill>
            <a:miter lim="800000"/>
            <a:headEnd/>
            <a:tailEnd type="triangle" w="med" len="med"/>
          </a:ln>
        </p:spPr>
        <p:txBody>
          <a:bodyPr/>
          <a:lstStyle/>
          <a:p>
            <a:endParaRPr lang="en-US"/>
          </a:p>
        </p:txBody>
      </p:sp>
      <p:sp>
        <p:nvSpPr>
          <p:cNvPr id="74761" name="Line 10"/>
          <p:cNvSpPr>
            <a:spLocks noChangeShapeType="1"/>
          </p:cNvSpPr>
          <p:nvPr/>
        </p:nvSpPr>
        <p:spPr bwMode="auto">
          <a:xfrm>
            <a:off x="3733800" y="5114924"/>
            <a:ext cx="838200" cy="1588"/>
          </a:xfrm>
          <a:prstGeom prst="line">
            <a:avLst/>
          </a:prstGeom>
          <a:noFill/>
          <a:ln w="76320" cap="sq">
            <a:solidFill>
              <a:srgbClr val="3333CC"/>
            </a:solidFill>
            <a:miter lim="800000"/>
            <a:headEnd/>
            <a:tailEnd type="triangle" w="med" len="med"/>
          </a:ln>
        </p:spPr>
        <p:txBody>
          <a:bodyPr/>
          <a:lstStyle/>
          <a:p>
            <a:endParaRPr lang="en-US"/>
          </a:p>
        </p:txBody>
      </p:sp>
      <p:sp>
        <p:nvSpPr>
          <p:cNvPr id="74762"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DC3FABE5-5832-4DC9-952D-A27BD43602CF}"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17</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416273006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75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475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475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47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475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475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476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475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476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475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7" grpId="0" animBg="1"/>
      <p:bldP spid="74758" grpId="0" animBg="1"/>
      <p:bldP spid="74759" grpId="0" animBg="1"/>
      <p:bldP spid="74760" grpId="0" animBg="1"/>
      <p:bldP spid="7476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Exercise</a:t>
            </a:r>
          </a:p>
        </p:txBody>
      </p:sp>
      <p:sp>
        <p:nvSpPr>
          <p:cNvPr id="78851"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a:solidFill>
                  <a:srgbClr val="000000"/>
                </a:solidFill>
                <a:latin typeface="Calibri" pitchFamily="34" charset="0"/>
                <a:cs typeface="Microsoft YaHei"/>
              </a:rPr>
              <a:t>What core elements can you identify about the Geological Society of America?</a:t>
            </a:r>
          </a:p>
          <a:p>
            <a:pPr marL="331788" indent="-331788">
              <a:spcBef>
                <a:spcPts val="638"/>
              </a:spcBef>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endParaRPr lang="en-US" sz="3200">
              <a:solidFill>
                <a:srgbClr val="000000"/>
              </a:solidFill>
              <a:latin typeface="Calibri" pitchFamily="34" charset="0"/>
              <a:cs typeface="Microsoft YaHei"/>
            </a:endParaRPr>
          </a:p>
        </p:txBody>
      </p:sp>
      <p:sp>
        <p:nvSpPr>
          <p:cNvPr id="78852"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7885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C9F19575-D80A-4C1B-BC54-A8C00D82F04B}"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18</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3"/>
          <a:srcRect/>
          <a:stretch>
            <a:fillRect/>
          </a:stretch>
        </p:blipFill>
        <p:spPr bwMode="auto">
          <a:xfrm>
            <a:off x="2514600" y="703263"/>
            <a:ext cx="4114800" cy="6035675"/>
          </a:xfrm>
          <a:prstGeom prst="rect">
            <a:avLst/>
          </a:prstGeom>
          <a:noFill/>
          <a:ln w="9525">
            <a:noFill/>
            <a:round/>
            <a:headEnd/>
            <a:tailEnd/>
          </a:ln>
        </p:spPr>
      </p:pic>
      <p:sp>
        <p:nvSpPr>
          <p:cNvPr id="80899" name="Oval 3"/>
          <p:cNvSpPr>
            <a:spLocks noChangeArrowheads="1"/>
          </p:cNvSpPr>
          <p:nvPr/>
        </p:nvSpPr>
        <p:spPr bwMode="auto">
          <a:xfrm>
            <a:off x="2786064" y="2057400"/>
            <a:ext cx="1736725" cy="639762"/>
          </a:xfrm>
          <a:prstGeom prst="ellipse">
            <a:avLst/>
          </a:prstGeom>
          <a:noFill/>
          <a:ln w="25560" cap="sq">
            <a:solidFill>
              <a:srgbClr val="C00000"/>
            </a:solidFill>
            <a:miter lim="800000"/>
            <a:headEnd/>
            <a:tailEnd/>
          </a:ln>
        </p:spPr>
        <p:txBody>
          <a:bodyPr wrap="none" anchor="ctr"/>
          <a:lstStyle/>
          <a:p>
            <a:pPr eaLnBrk="0" hangingPunct="0">
              <a:buClr>
                <a:srgbClr val="000000"/>
              </a:buClr>
              <a:buSzPct val="100000"/>
              <a:buFont typeface="Times New Roman" pitchFamily="18" charset="0"/>
              <a:buNone/>
            </a:pPr>
            <a:endParaRPr lang="en-US">
              <a:cs typeface="Microsoft YaHei"/>
            </a:endParaRPr>
          </a:p>
        </p:txBody>
      </p:sp>
      <p:sp>
        <p:nvSpPr>
          <p:cNvPr id="80900" name="TextBox 1"/>
          <p:cNvSpPr txBox="1">
            <a:spLocks noChangeArrowheads="1"/>
          </p:cNvSpPr>
          <p:nvPr/>
        </p:nvSpPr>
        <p:spPr bwMode="auto">
          <a:xfrm>
            <a:off x="2072482" y="90488"/>
            <a:ext cx="4999037" cy="762000"/>
          </a:xfrm>
          <a:prstGeom prst="rect">
            <a:avLst/>
          </a:prstGeom>
          <a:noFill/>
          <a:ln w="9525">
            <a:noFill/>
            <a:miter lim="800000"/>
            <a:headEnd/>
            <a:tailEnd/>
          </a:ln>
        </p:spPr>
        <p:txBody>
          <a:bodyPr>
            <a:spAutoFit/>
          </a:bodyPr>
          <a:lstStyle/>
          <a:p>
            <a:pPr algn="ctr" eaLnBrk="0" hangingPunct="0"/>
            <a:r>
              <a:rPr lang="en-US" sz="4400" dirty="0">
                <a:solidFill>
                  <a:schemeClr val="tx1"/>
                </a:solidFill>
                <a:latin typeface="Calibri" pitchFamily="34" charset="0"/>
                <a:cs typeface="Microsoft YaHei"/>
              </a:rPr>
              <a:t>Exercise</a:t>
            </a:r>
          </a:p>
        </p:txBody>
      </p:sp>
      <p:sp>
        <p:nvSpPr>
          <p:cNvPr id="8090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875A1251-AA7A-4966-82E9-2BE0273AC320}"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19</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2946" name="Picture 1"/>
          <p:cNvPicPr>
            <a:picLocks noChangeAspect="1" noChangeArrowheads="1"/>
          </p:cNvPicPr>
          <p:nvPr/>
        </p:nvPicPr>
        <p:blipFill>
          <a:blip r:embed="rId3"/>
          <a:srcRect/>
          <a:stretch>
            <a:fillRect/>
          </a:stretch>
        </p:blipFill>
        <p:spPr bwMode="auto">
          <a:xfrm>
            <a:off x="274638" y="914400"/>
            <a:ext cx="8229600" cy="2743200"/>
          </a:xfrm>
          <a:prstGeom prst="rect">
            <a:avLst/>
          </a:prstGeom>
          <a:noFill/>
          <a:ln w="9525">
            <a:noFill/>
            <a:round/>
            <a:headEnd/>
            <a:tailEnd/>
          </a:ln>
        </p:spPr>
      </p:pic>
      <p:pic>
        <p:nvPicPr>
          <p:cNvPr id="82947" name="Picture 2"/>
          <p:cNvPicPr>
            <a:picLocks noChangeAspect="1" noChangeArrowheads="1"/>
          </p:cNvPicPr>
          <p:nvPr/>
        </p:nvPicPr>
        <p:blipFill>
          <a:blip r:embed="rId4"/>
          <a:srcRect/>
          <a:stretch>
            <a:fillRect/>
          </a:stretch>
        </p:blipFill>
        <p:spPr bwMode="auto">
          <a:xfrm>
            <a:off x="1189038" y="3505200"/>
            <a:ext cx="6765925" cy="2851150"/>
          </a:xfrm>
          <a:prstGeom prst="rect">
            <a:avLst/>
          </a:prstGeom>
          <a:noFill/>
          <a:ln w="9525">
            <a:noFill/>
            <a:round/>
            <a:headEnd/>
            <a:tailEnd/>
          </a:ln>
        </p:spPr>
      </p:pic>
      <p:sp>
        <p:nvSpPr>
          <p:cNvPr id="82948" name="Rectangle 1"/>
          <p:cNvSpPr>
            <a:spLocks noChangeArrowheads="1"/>
          </p:cNvSpPr>
          <p:nvPr/>
        </p:nvSpPr>
        <p:spPr bwMode="auto">
          <a:xfrm>
            <a:off x="2286000" y="176213"/>
            <a:ext cx="4572000" cy="768350"/>
          </a:xfrm>
          <a:prstGeom prst="rect">
            <a:avLst/>
          </a:prstGeom>
          <a:noFill/>
          <a:ln w="9525">
            <a:noFill/>
            <a:miter lim="800000"/>
            <a:headEnd/>
            <a:tailEnd/>
          </a:ln>
        </p:spPr>
        <p:txBody>
          <a:bodyPr>
            <a:spAutoFit/>
          </a:bodyPr>
          <a:lstStyle/>
          <a:p>
            <a:pPr algn="ctr" eaLnBrk="0" hangingPunct="0">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chemeClr val="tx1"/>
                </a:solidFill>
                <a:latin typeface="Calibri" pitchFamily="34" charset="0"/>
                <a:cs typeface="Microsoft YaHei"/>
              </a:rPr>
              <a:t>Exercise</a:t>
            </a:r>
          </a:p>
        </p:txBody>
      </p:sp>
      <p:sp>
        <p:nvSpPr>
          <p:cNvPr id="82949"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82950"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D74616E-F543-468C-8073-49E626A83AA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20</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993" name="Group 1"/>
          <p:cNvGrpSpPr>
            <a:grpSpLocks/>
          </p:cNvGrpSpPr>
          <p:nvPr/>
        </p:nvGrpSpPr>
        <p:grpSpPr bwMode="auto">
          <a:xfrm>
            <a:off x="1358107" y="1600200"/>
            <a:ext cx="6427787" cy="2932113"/>
            <a:chOff x="935" y="1008"/>
            <a:chExt cx="4049" cy="1847"/>
          </a:xfrm>
        </p:grpSpPr>
        <p:pic>
          <p:nvPicPr>
            <p:cNvPr id="84997" name="Picture 2"/>
            <p:cNvPicPr>
              <a:picLocks noChangeAspect="1" noChangeArrowheads="1"/>
            </p:cNvPicPr>
            <p:nvPr/>
          </p:nvPicPr>
          <p:blipFill>
            <a:blip r:embed="rId3"/>
            <a:srcRect/>
            <a:stretch>
              <a:fillRect/>
            </a:stretch>
          </p:blipFill>
          <p:spPr bwMode="auto">
            <a:xfrm>
              <a:off x="935" y="1008"/>
              <a:ext cx="4049" cy="1847"/>
            </a:xfrm>
            <a:prstGeom prst="rect">
              <a:avLst/>
            </a:prstGeom>
            <a:noFill/>
            <a:ln w="9525">
              <a:noFill/>
              <a:round/>
              <a:headEnd/>
              <a:tailEnd/>
            </a:ln>
          </p:spPr>
        </p:pic>
        <p:sp>
          <p:nvSpPr>
            <p:cNvPr id="84998" name="Text Box 3"/>
            <p:cNvSpPr txBox="1">
              <a:spLocks noChangeArrowheads="1"/>
            </p:cNvSpPr>
            <p:nvPr/>
          </p:nvSpPr>
          <p:spPr bwMode="auto">
            <a:xfrm>
              <a:off x="935" y="1008"/>
              <a:ext cx="4049" cy="1847"/>
            </a:xfrm>
            <a:prstGeom prst="rect">
              <a:avLst/>
            </a:prstGeom>
            <a:noFill/>
            <a:ln w="9525">
              <a:noFill/>
              <a:round/>
              <a:headEnd/>
              <a:tailEnd/>
            </a:ln>
          </p:spPr>
          <p:txBody>
            <a:bodyPr wrap="none" anchor="ctr"/>
            <a:lstStyle/>
            <a:p>
              <a:pPr eaLnBrk="0" hangingPunct="0">
                <a:buClr>
                  <a:srgbClr val="000000"/>
                </a:buClr>
                <a:buSzPct val="100000"/>
                <a:buFont typeface="Times New Roman" pitchFamily="18" charset="0"/>
                <a:buNone/>
              </a:pPr>
              <a:endParaRPr lang="en-US">
                <a:cs typeface="Microsoft YaHei"/>
              </a:endParaRPr>
            </a:p>
          </p:txBody>
        </p:sp>
      </p:grpSp>
      <p:sp>
        <p:nvSpPr>
          <p:cNvPr id="84994" name="TextBox 1"/>
          <p:cNvSpPr txBox="1">
            <a:spLocks noChangeArrowheads="1"/>
          </p:cNvSpPr>
          <p:nvPr/>
        </p:nvSpPr>
        <p:spPr bwMode="auto">
          <a:xfrm>
            <a:off x="3557588" y="609600"/>
            <a:ext cx="2028825" cy="769938"/>
          </a:xfrm>
          <a:prstGeom prst="rect">
            <a:avLst/>
          </a:prstGeom>
          <a:noFill/>
          <a:ln w="9525">
            <a:noFill/>
            <a:miter lim="800000"/>
            <a:headEnd/>
            <a:tailEnd/>
          </a:ln>
        </p:spPr>
        <p:txBody>
          <a:bodyPr wrap="none">
            <a:spAutoFit/>
          </a:bodyPr>
          <a:lstStyle/>
          <a:p>
            <a:pPr eaLnBrk="0" hangingPunct="0"/>
            <a:r>
              <a:rPr lang="en-US" sz="4400" dirty="0">
                <a:solidFill>
                  <a:schemeClr val="tx1"/>
                </a:solidFill>
                <a:latin typeface="Calibri" pitchFamily="34" charset="0"/>
                <a:cs typeface="Microsoft YaHei"/>
              </a:rPr>
              <a:t>Exercise</a:t>
            </a:r>
          </a:p>
        </p:txBody>
      </p:sp>
      <p:sp>
        <p:nvSpPr>
          <p:cNvPr id="8499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84996"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B7441930-A521-466F-8420-2C0724868EB3}"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21</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Text Box 1"/>
          <p:cNvSpPr txBox="1">
            <a:spLocks noChangeArrowheads="1"/>
          </p:cNvSpPr>
          <p:nvPr/>
        </p:nvSpPr>
        <p:spPr bwMode="auto">
          <a:xfrm>
            <a:off x="457200" y="274638"/>
            <a:ext cx="8229600" cy="1430337"/>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Choosing and Recording the Preferred Name</a:t>
            </a:r>
          </a:p>
        </p:txBody>
      </p:sp>
      <p:sp>
        <p:nvSpPr>
          <p:cNvPr id="87043" name="Text Box 2"/>
          <p:cNvSpPr txBox="1">
            <a:spLocks noChangeArrowheads="1"/>
          </p:cNvSpPr>
          <p:nvPr/>
        </p:nvSpPr>
        <p:spPr bwMode="auto">
          <a:xfrm>
            <a:off x="457200" y="2149475"/>
            <a:ext cx="8229600" cy="4525963"/>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a:solidFill>
                  <a:srgbClr val="000000"/>
                </a:solidFill>
                <a:latin typeface="Calibri" pitchFamily="34" charset="0"/>
                <a:cs typeface="Microsoft YaHei"/>
              </a:rPr>
              <a:t>The preferred name should be the commonly identified form of the name (RDA 11.2.2).</a:t>
            </a:r>
          </a:p>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a:solidFill>
                  <a:srgbClr val="000000"/>
                </a:solidFill>
                <a:latin typeface="Calibri" pitchFamily="34" charset="0"/>
                <a:cs typeface="Microsoft YaHei"/>
              </a:rPr>
              <a:t>Forms found in preferred sources of information in manifestations associated with the corporate body (e.g. title pages of books) are assumed to be the commonly identified form.</a:t>
            </a:r>
          </a:p>
        </p:txBody>
      </p:sp>
      <p:sp>
        <p:nvSpPr>
          <p:cNvPr id="87044"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8704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27FC59E4-C629-4E99-A8AE-008C3C16BE18}"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22</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Text Box 1"/>
          <p:cNvSpPr txBox="1">
            <a:spLocks noChangeArrowheads="1"/>
          </p:cNvSpPr>
          <p:nvPr/>
        </p:nvSpPr>
        <p:spPr bwMode="auto">
          <a:xfrm>
            <a:off x="457200" y="274638"/>
            <a:ext cx="8229600" cy="1430337"/>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Preferred Name Chosen from Preferred Sources</a:t>
            </a:r>
          </a:p>
        </p:txBody>
      </p:sp>
      <p:pic>
        <p:nvPicPr>
          <p:cNvPr id="89091" name="Picture 2"/>
          <p:cNvPicPr>
            <a:picLocks noChangeAspect="1" noChangeArrowheads="1"/>
          </p:cNvPicPr>
          <p:nvPr/>
        </p:nvPicPr>
        <p:blipFill>
          <a:blip r:embed="rId3"/>
          <a:srcRect/>
          <a:stretch>
            <a:fillRect/>
          </a:stretch>
        </p:blipFill>
        <p:spPr bwMode="auto">
          <a:xfrm>
            <a:off x="5029200" y="2667000"/>
            <a:ext cx="3192463" cy="1173163"/>
          </a:xfrm>
          <a:prstGeom prst="rect">
            <a:avLst/>
          </a:prstGeom>
          <a:noFill/>
          <a:ln w="9525">
            <a:noFill/>
            <a:round/>
            <a:headEnd/>
            <a:tailEnd/>
          </a:ln>
        </p:spPr>
      </p:pic>
      <p:pic>
        <p:nvPicPr>
          <p:cNvPr id="89092" name="Picture 3"/>
          <p:cNvPicPr>
            <a:picLocks noChangeAspect="1" noChangeArrowheads="1"/>
          </p:cNvPicPr>
          <p:nvPr/>
        </p:nvPicPr>
        <p:blipFill>
          <a:blip r:embed="rId4"/>
          <a:srcRect r="25035"/>
          <a:stretch>
            <a:fillRect/>
          </a:stretch>
        </p:blipFill>
        <p:spPr bwMode="auto">
          <a:xfrm>
            <a:off x="4846638" y="4754563"/>
            <a:ext cx="3694112" cy="1257300"/>
          </a:xfrm>
          <a:prstGeom prst="rect">
            <a:avLst/>
          </a:prstGeom>
          <a:noFill/>
          <a:ln w="9525">
            <a:noFill/>
            <a:round/>
            <a:headEnd/>
            <a:tailEnd/>
          </a:ln>
        </p:spPr>
      </p:pic>
      <p:sp>
        <p:nvSpPr>
          <p:cNvPr id="89093" name="Text Box 4"/>
          <p:cNvSpPr txBox="1">
            <a:spLocks noChangeArrowheads="1"/>
          </p:cNvSpPr>
          <p:nvPr/>
        </p:nvSpPr>
        <p:spPr bwMode="auto">
          <a:xfrm>
            <a:off x="457200" y="3097213"/>
            <a:ext cx="4022725" cy="461962"/>
          </a:xfrm>
          <a:prstGeom prst="rect">
            <a:avLst/>
          </a:prstGeom>
          <a:noFill/>
          <a:ln w="9525">
            <a:noFill/>
            <a:round/>
            <a:headEnd/>
            <a:tailEnd/>
          </a:ln>
        </p:spPr>
        <p:txBody>
          <a:bodyPr lIns="90000" tIns="45000" rIns="90000" bIns="45000"/>
          <a:lstStyle/>
          <a:p>
            <a:pPr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a:solidFill>
                  <a:srgbClr val="000000"/>
                </a:solidFill>
                <a:latin typeface="Calibri" pitchFamily="34" charset="0"/>
                <a:cs typeface="Microsoft YaHei"/>
              </a:rPr>
              <a:t>Museum of Fine Arts, Houston</a:t>
            </a:r>
          </a:p>
        </p:txBody>
      </p:sp>
      <p:sp>
        <p:nvSpPr>
          <p:cNvPr id="89094" name="Text Box 5"/>
          <p:cNvSpPr txBox="1">
            <a:spLocks noChangeArrowheads="1"/>
          </p:cNvSpPr>
          <p:nvPr/>
        </p:nvSpPr>
        <p:spPr bwMode="auto">
          <a:xfrm>
            <a:off x="274638" y="5029200"/>
            <a:ext cx="4192587" cy="461963"/>
          </a:xfrm>
          <a:prstGeom prst="rect">
            <a:avLst/>
          </a:prstGeom>
          <a:noFill/>
          <a:ln w="9525">
            <a:noFill/>
            <a:round/>
            <a:headEnd/>
            <a:tailEnd/>
          </a:ln>
        </p:spPr>
        <p:txBody>
          <a:bodyPr lIns="90000" tIns="45000" rIns="90000" bIns="45000"/>
          <a:lstStyle/>
          <a:p>
            <a:pPr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a:solidFill>
                  <a:srgbClr val="000000"/>
                </a:solidFill>
                <a:latin typeface="Calibri" pitchFamily="34" charset="0"/>
                <a:cs typeface="Microsoft YaHei"/>
              </a:rPr>
              <a:t>Society for Conservation Biology</a:t>
            </a:r>
          </a:p>
        </p:txBody>
      </p:sp>
      <p:sp>
        <p:nvSpPr>
          <p:cNvPr id="8909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89096"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B1FC43E8-B4DD-4069-9F67-608F908DA27D}"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23</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Preferred Name (RDA 11.2.2) </a:t>
            </a:r>
          </a:p>
        </p:txBody>
      </p:sp>
      <p:sp>
        <p:nvSpPr>
          <p:cNvPr id="91139" name="Text Box 2"/>
          <p:cNvSpPr txBox="1">
            <a:spLocks noChangeArrowheads="1"/>
          </p:cNvSpPr>
          <p:nvPr/>
        </p:nvSpPr>
        <p:spPr bwMode="auto">
          <a:xfrm>
            <a:off x="204786" y="1173956"/>
            <a:ext cx="8939213" cy="4510087"/>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Record the name by which a corporate body is commonly identified directly unless its name belongs to one or more of the types listed under 11.2.2.14.</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		</a:t>
            </a:r>
            <a:r>
              <a:rPr lang="en-US" sz="3050" dirty="0">
                <a:solidFill>
                  <a:srgbClr val="000000"/>
                </a:solidFill>
                <a:latin typeface="Calibri" pitchFamily="34" charset="0"/>
                <a:cs typeface="Microsoft YaHei"/>
              </a:rPr>
              <a:t>110 2_  Antioch University</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050" dirty="0">
                <a:solidFill>
                  <a:srgbClr val="000000"/>
                </a:solidFill>
                <a:latin typeface="Calibri" pitchFamily="34" charset="0"/>
                <a:cs typeface="Microsoft YaHei"/>
              </a:rPr>
              <a:t>		110 2_  American Society for Engineering Education</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050" dirty="0">
                <a:solidFill>
                  <a:srgbClr val="000000"/>
                </a:solidFill>
                <a:latin typeface="Calibri" pitchFamily="34" charset="0"/>
                <a:cs typeface="Microsoft YaHei"/>
              </a:rPr>
              <a:t>		110 2_  5 Browns</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050" dirty="0">
                <a:solidFill>
                  <a:srgbClr val="000000"/>
                </a:solidFill>
                <a:latin typeface="Calibri" pitchFamily="34" charset="0"/>
                <a:cs typeface="Microsoft YaHei"/>
              </a:rPr>
              <a:t>		110 2_  AFL-CIO</a:t>
            </a:r>
          </a:p>
        </p:txBody>
      </p:sp>
      <p:sp>
        <p:nvSpPr>
          <p:cNvPr id="91140"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9114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872E529B-B250-4A6D-A5F2-170D00FBCD1E}"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24</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62466"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CA1E06D5-2096-411E-B33E-4B1AEE887898}"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25</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2467" name="Title 4"/>
          <p:cNvSpPr>
            <a:spLocks noGrp="1"/>
          </p:cNvSpPr>
          <p:nvPr>
            <p:ph type="title"/>
          </p:nvPr>
        </p:nvSpPr>
        <p:spPr/>
        <p:txBody>
          <a:bodyPr/>
          <a:lstStyle/>
          <a:p>
            <a:pPr algn="ctr"/>
            <a:r>
              <a:rPr lang="en-US" dirty="0"/>
              <a:t>Preferred name (Initial Articles)</a:t>
            </a:r>
          </a:p>
        </p:txBody>
      </p:sp>
      <p:sp>
        <p:nvSpPr>
          <p:cNvPr id="62468" name="Content Placeholder 5"/>
          <p:cNvSpPr>
            <a:spLocks noGrp="1"/>
          </p:cNvSpPr>
          <p:nvPr>
            <p:ph idx="1"/>
          </p:nvPr>
        </p:nvSpPr>
        <p:spPr/>
        <p:txBody>
          <a:bodyPr/>
          <a:lstStyle/>
          <a:p>
            <a:pPr marL="0" indent="0">
              <a:buFont typeface="Times New Roman" pitchFamily="18" charset="0"/>
              <a:buNone/>
            </a:pPr>
            <a:r>
              <a:rPr lang="en-US" sz="2000" dirty="0"/>
              <a:t>11.2.2.8. When recording the preferred name of a corporate body, include an initial article, if present.</a:t>
            </a:r>
          </a:p>
          <a:p>
            <a:pPr marL="400050" lvl="1" indent="0">
              <a:buFont typeface="Times New Roman" pitchFamily="18" charset="0"/>
              <a:buNone/>
            </a:pPr>
            <a:r>
              <a:rPr lang="en-US" sz="2000" dirty="0"/>
              <a:t>		The Library Association</a:t>
            </a:r>
          </a:p>
          <a:p>
            <a:pPr marL="0" indent="0">
              <a:buFont typeface="Times New Roman" pitchFamily="18" charset="0"/>
              <a:buNone/>
            </a:pPr>
            <a:r>
              <a:rPr lang="en-US" sz="2000" i="1" dirty="0"/>
              <a:t>	Alternative</a:t>
            </a:r>
            <a:r>
              <a:rPr lang="en-US" sz="2000" dirty="0"/>
              <a:t>. Omit an initial article unless the name is to be accessed under the article</a:t>
            </a:r>
          </a:p>
          <a:p>
            <a:pPr marL="400050" lvl="1" indent="0">
              <a:buFont typeface="Times New Roman" pitchFamily="18" charset="0"/>
              <a:buNone/>
            </a:pPr>
            <a:r>
              <a:rPr lang="en-US" sz="2000" dirty="0"/>
              <a:t>		Library Association</a:t>
            </a:r>
          </a:p>
          <a:p>
            <a:pPr marL="0" indent="0">
              <a:buFont typeface="Times New Roman" pitchFamily="18" charset="0"/>
              <a:buNone/>
            </a:pPr>
            <a:r>
              <a:rPr lang="en-US" sz="2000" b="1" dirty="0"/>
              <a:t>PCC practice: Omit initial articles unless the name is to be accessed under the article</a:t>
            </a:r>
          </a:p>
          <a:p>
            <a:pPr marL="400050" lvl="1" indent="0">
              <a:buFont typeface="Times New Roman" pitchFamily="18" charset="0"/>
              <a:buNone/>
            </a:pPr>
            <a:r>
              <a:rPr lang="en-US" sz="2000" dirty="0"/>
              <a:t>		110 2_ Library Association</a:t>
            </a:r>
          </a:p>
          <a:p>
            <a:pPr marL="400050" lvl="1" indent="0">
              <a:buFont typeface="Times New Roman" pitchFamily="18" charset="0"/>
              <a:buNone/>
            </a:pPr>
            <a:r>
              <a:rPr lang="en-US" sz="2000" dirty="0"/>
              <a:t>		</a:t>
            </a:r>
            <a:r>
              <a:rPr lang="en-US" sz="2000" i="1" dirty="0"/>
              <a:t>but</a:t>
            </a:r>
          </a:p>
          <a:p>
            <a:pPr marL="400050" lvl="1" indent="0">
              <a:buFont typeface="Times New Roman" pitchFamily="18" charset="0"/>
              <a:buNone/>
            </a:pPr>
            <a:r>
              <a:rPr lang="en-US" sz="2000" i="1" dirty="0"/>
              <a:t>		</a:t>
            </a:r>
            <a:r>
              <a:rPr lang="en-US" sz="2000" dirty="0"/>
              <a:t>110 2_ Los Angeles String Orchestra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1275"/>
            <a:ext cx="8216900" cy="762000"/>
          </a:xfrm>
        </p:spPr>
        <p:txBody>
          <a:bodyPr/>
          <a:lstStyle/>
          <a:p>
            <a:pPr algn="ctr"/>
            <a:r>
              <a:rPr lang="en-US" sz="3500" dirty="0"/>
              <a:t>Preferred name </a:t>
            </a:r>
            <a:br>
              <a:rPr lang="en-US" sz="3500" dirty="0"/>
            </a:br>
            <a:r>
              <a:rPr lang="en-US" sz="3500" dirty="0"/>
              <a:t>(Terms indicating incorporation, etc.)</a:t>
            </a:r>
          </a:p>
        </p:txBody>
      </p:sp>
      <p:sp>
        <p:nvSpPr>
          <p:cNvPr id="4" name="Content Placeholder 3"/>
          <p:cNvSpPr>
            <a:spLocks noGrp="1"/>
          </p:cNvSpPr>
          <p:nvPr>
            <p:ph idx="1"/>
          </p:nvPr>
        </p:nvSpPr>
        <p:spPr>
          <a:xfrm>
            <a:off x="457200" y="1371600"/>
            <a:ext cx="8216900" cy="4513263"/>
          </a:xfrm>
        </p:spPr>
        <p:txBody>
          <a:bodyPr/>
          <a:lstStyle/>
          <a:p>
            <a:r>
              <a:rPr lang="en-US" sz="2000" dirty="0"/>
              <a:t>RDA 11.2.2.10. Omit an adjectival term indicating incorporation (Incorporated, Inc., </a:t>
            </a:r>
            <a:r>
              <a:rPr lang="en-US" sz="2000" dirty="0" err="1"/>
              <a:t>e.V</a:t>
            </a:r>
            <a:r>
              <a:rPr lang="en-US" sz="2000" dirty="0"/>
              <a:t>., Ltd., etc.) unless the term is needed to make clear that the name is that of a corporate body.</a:t>
            </a:r>
          </a:p>
          <a:p>
            <a:r>
              <a:rPr lang="en-US" sz="2000" dirty="0"/>
              <a:t>Note: “Company” or “Corporation” are not such terms.</a:t>
            </a:r>
          </a:p>
          <a:p>
            <a:pPr marL="857250" lvl="2" indent="0">
              <a:buNone/>
            </a:pPr>
            <a:r>
              <a:rPr lang="en-US" sz="1800" dirty="0"/>
              <a:t>Bailey Motor Company   </a:t>
            </a:r>
            <a:r>
              <a:rPr lang="en-US" sz="1800" i="1" dirty="0"/>
              <a:t>not</a:t>
            </a:r>
            <a:r>
              <a:rPr lang="en-US" sz="1800" dirty="0"/>
              <a:t> Bailey Motor Company Ltd.</a:t>
            </a:r>
          </a:p>
          <a:p>
            <a:pPr marL="857250" lvl="2" indent="0">
              <a:buNone/>
            </a:pPr>
            <a:r>
              <a:rPr lang="en-US" sz="1800" dirty="0"/>
              <a:t>Merck &amp; Co.   </a:t>
            </a:r>
            <a:r>
              <a:rPr lang="en-US" sz="1800" i="1" dirty="0"/>
              <a:t>not</a:t>
            </a:r>
            <a:r>
              <a:rPr lang="en-US" sz="1800" dirty="0"/>
              <a:t> Merck &amp; Co. Inc.</a:t>
            </a:r>
          </a:p>
          <a:p>
            <a:pPr marL="857250" lvl="2" indent="0">
              <a:buNone/>
            </a:pPr>
            <a:r>
              <a:rPr lang="en-US" sz="1800" dirty="0"/>
              <a:t>United Airlines   </a:t>
            </a:r>
            <a:r>
              <a:rPr lang="en-US" sz="1800" i="1" dirty="0"/>
              <a:t>not</a:t>
            </a:r>
            <a:r>
              <a:rPr lang="en-US" sz="1800" dirty="0"/>
              <a:t> United Airlines, Inc. </a:t>
            </a:r>
          </a:p>
          <a:p>
            <a:pPr marL="857250" lvl="2" indent="0">
              <a:buNone/>
            </a:pPr>
            <a:r>
              <a:rPr lang="de-DE" sz="1800" dirty="0"/>
              <a:t>Deutsche Gesellschaft für Akustik   </a:t>
            </a:r>
            <a:r>
              <a:rPr lang="en-US" sz="1800" i="1" dirty="0"/>
              <a:t>not </a:t>
            </a:r>
            <a:r>
              <a:rPr lang="de-DE" sz="1800" dirty="0"/>
              <a:t>Deutsche Gesellschaft für Akustik e.V. </a:t>
            </a:r>
            <a:endParaRPr lang="en-US" sz="3200" dirty="0"/>
          </a:p>
          <a:p>
            <a:pPr>
              <a:spcAft>
                <a:spcPts val="300"/>
              </a:spcAft>
            </a:pPr>
            <a:r>
              <a:rPr lang="en-US" sz="2000" dirty="0"/>
              <a:t>But: </a:t>
            </a:r>
          </a:p>
          <a:p>
            <a:pPr marL="857250" lvl="2" indent="0">
              <a:buNone/>
            </a:pPr>
            <a:r>
              <a:rPr lang="en-US" sz="1800" dirty="0"/>
              <a:t>Accepted, Inc.</a:t>
            </a:r>
          </a:p>
          <a:p>
            <a:pPr marL="857250" lvl="2" indent="0">
              <a:buNone/>
            </a:pPr>
            <a:r>
              <a:rPr lang="en-US" sz="1800" dirty="0"/>
              <a:t>Seattle's Best Coffee, LLC</a:t>
            </a:r>
          </a:p>
          <a:p>
            <a:pPr marL="857250" lvl="2" indent="0">
              <a:buNone/>
            </a:pPr>
            <a:r>
              <a:rPr lang="en-US" sz="1800" dirty="0"/>
              <a:t>James R. Murphy Incorporated</a:t>
            </a:r>
          </a:p>
          <a:p>
            <a:pPr marL="857250" lvl="2" indent="0">
              <a:buNone/>
            </a:pPr>
            <a:r>
              <a:rPr lang="en-US" sz="1800" dirty="0"/>
              <a:t>Financial Skills Limited</a:t>
            </a:r>
          </a:p>
        </p:txBody>
      </p:sp>
      <p:sp>
        <p:nvSpPr>
          <p:cNvPr id="5" name="Slide Number Placeholder 3">
            <a:extLst>
              <a:ext uri="{FF2B5EF4-FFF2-40B4-BE49-F238E27FC236}">
                <a16:creationId xmlns:a16="http://schemas.microsoft.com/office/drawing/2014/main" id="{81DD0783-4898-4D51-9339-653D2AF81AE7}"/>
              </a:ext>
            </a:extLst>
          </p:cNvPr>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5DE782E0-ED1E-4D48-BB96-1629AD1ED8CB}"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26</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36958533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1275"/>
            <a:ext cx="8216900" cy="1101725"/>
          </a:xfrm>
        </p:spPr>
        <p:txBody>
          <a:bodyPr/>
          <a:lstStyle/>
          <a:p>
            <a:pPr algn="ctr"/>
            <a:r>
              <a:rPr lang="en-US" sz="3000" dirty="0"/>
              <a:t>Preferred name </a:t>
            </a:r>
            <a:br>
              <a:rPr lang="en-US" sz="3000" dirty="0"/>
            </a:br>
            <a:r>
              <a:rPr lang="en-US" sz="3000" dirty="0"/>
              <a:t>(Terms indicating incorporation, etc.)</a:t>
            </a:r>
          </a:p>
        </p:txBody>
      </p:sp>
      <p:sp>
        <p:nvSpPr>
          <p:cNvPr id="4" name="Content Placeholder 3"/>
          <p:cNvSpPr>
            <a:spLocks noGrp="1"/>
          </p:cNvSpPr>
          <p:nvPr>
            <p:ph idx="1"/>
          </p:nvPr>
        </p:nvSpPr>
        <p:spPr>
          <a:xfrm>
            <a:off x="457200" y="1172368"/>
            <a:ext cx="8382000" cy="4513263"/>
          </a:xfrm>
        </p:spPr>
        <p:txBody>
          <a:bodyPr/>
          <a:lstStyle/>
          <a:p>
            <a:r>
              <a:rPr lang="en-US" sz="2000" i="1" dirty="0"/>
              <a:t>If:</a:t>
            </a:r>
            <a:r>
              <a:rPr lang="en-US" sz="2000" dirty="0"/>
              <a:t> a term indicating incorporation, etc., is needed to make it clear that the name is that of a corporate body </a:t>
            </a:r>
            <a:r>
              <a:rPr lang="en-US" sz="2000" i="1" dirty="0"/>
              <a:t>and </a:t>
            </a:r>
            <a:r>
              <a:rPr lang="en-US" sz="2000" dirty="0"/>
              <a:t>the term occurs at the beginning of the name </a:t>
            </a:r>
            <a:r>
              <a:rPr lang="en-US" sz="2000" i="1" dirty="0"/>
              <a:t>then: </a:t>
            </a:r>
            <a:r>
              <a:rPr lang="en-US" sz="2000" dirty="0"/>
              <a:t>transpose the term to the end of the name.</a:t>
            </a:r>
          </a:p>
          <a:p>
            <a:pPr marL="0" indent="0">
              <a:lnSpc>
                <a:spcPct val="100000"/>
              </a:lnSpc>
              <a:spcAft>
                <a:spcPts val="0"/>
              </a:spcAft>
              <a:buNone/>
            </a:pPr>
            <a:r>
              <a:rPr lang="en-US" sz="1800" dirty="0"/>
              <a:t>	</a:t>
            </a:r>
            <a:r>
              <a:rPr lang="en-US" sz="1800" dirty="0" err="1"/>
              <a:t>Aerotransport</a:t>
            </a:r>
            <a:r>
              <a:rPr lang="en-US" sz="1800" dirty="0"/>
              <a:t>, </a:t>
            </a:r>
            <a:r>
              <a:rPr lang="en-US" sz="1800" dirty="0" err="1"/>
              <a:t>Aktiebolaget</a:t>
            </a:r>
            <a:r>
              <a:rPr lang="en-US" sz="1800" dirty="0"/>
              <a:t>			</a:t>
            </a:r>
            <a:r>
              <a:rPr lang="en-US" sz="1800" dirty="0" err="1"/>
              <a:t>Forstprojektierung</a:t>
            </a:r>
            <a:r>
              <a:rPr lang="en-US" sz="1800" dirty="0"/>
              <a:t> Potsdam, VEB</a:t>
            </a:r>
          </a:p>
          <a:p>
            <a:pPr marL="0" indent="0">
              <a:lnSpc>
                <a:spcPct val="100000"/>
              </a:lnSpc>
              <a:spcAft>
                <a:spcPts val="0"/>
              </a:spcAft>
              <a:buNone/>
            </a:pPr>
            <a:r>
              <a:rPr lang="en-US" sz="1800" dirty="0"/>
              <a:t>	</a:t>
            </a:r>
            <a:r>
              <a:rPr lang="en-US" sz="1800" i="1" dirty="0"/>
              <a:t>not</a:t>
            </a:r>
            <a:r>
              <a:rPr lang="en-US" sz="1800" dirty="0"/>
              <a:t>  </a:t>
            </a:r>
            <a:r>
              <a:rPr lang="en-US" sz="1800" dirty="0" err="1"/>
              <a:t>Aktiebolaget</a:t>
            </a:r>
            <a:r>
              <a:rPr lang="en-US" sz="1800" dirty="0"/>
              <a:t> </a:t>
            </a:r>
            <a:r>
              <a:rPr lang="en-US" sz="1800" dirty="0" err="1"/>
              <a:t>Aerotransport</a:t>
            </a:r>
            <a:r>
              <a:rPr lang="en-US" sz="1800" dirty="0"/>
              <a:t>		</a:t>
            </a:r>
            <a:r>
              <a:rPr lang="en-US" sz="1800" i="1" dirty="0"/>
              <a:t>not  </a:t>
            </a:r>
            <a:r>
              <a:rPr lang="en-US" sz="1800" dirty="0"/>
              <a:t>VEB </a:t>
            </a:r>
            <a:r>
              <a:rPr lang="en-US" sz="1800" dirty="0" err="1"/>
              <a:t>Forstprojektierung</a:t>
            </a:r>
            <a:r>
              <a:rPr lang="en-US" sz="1800" dirty="0"/>
              <a:t> Potsdam</a:t>
            </a:r>
          </a:p>
          <a:p>
            <a:pPr marL="0" indent="0">
              <a:buNone/>
            </a:pPr>
            <a:endParaRPr lang="en-US" sz="1800" dirty="0"/>
          </a:p>
          <a:p>
            <a:r>
              <a:rPr lang="en-US" sz="2000" dirty="0"/>
              <a:t>If a name of corporate body in an Asian language includes an initial word or phrase indicating the private character of the body (e.g., </a:t>
            </a:r>
            <a:r>
              <a:rPr lang="en-US" sz="2000" dirty="0" err="1"/>
              <a:t>Shiritsu</a:t>
            </a:r>
            <a:r>
              <a:rPr lang="en-US" sz="2000" dirty="0"/>
              <a:t>, Si li), omit this initial word or phrase. Do not omit it if it is an integral part of the name.</a:t>
            </a:r>
          </a:p>
          <a:p>
            <a:pPr marL="0" indent="0">
              <a:spcAft>
                <a:spcPts val="0"/>
              </a:spcAft>
              <a:buNone/>
            </a:pPr>
            <a:r>
              <a:rPr lang="en-US" sz="2000" dirty="0"/>
              <a:t>	</a:t>
            </a:r>
            <a:r>
              <a:rPr lang="en-US" sz="1800" dirty="0"/>
              <a:t>Dong </a:t>
            </a:r>
            <a:r>
              <a:rPr lang="en-US" sz="1800" dirty="0" err="1"/>
              <a:t>hai</a:t>
            </a:r>
            <a:r>
              <a:rPr lang="en-US" sz="1800" dirty="0"/>
              <a:t> da </a:t>
            </a:r>
            <a:r>
              <a:rPr lang="en-US" sz="1800" dirty="0" err="1"/>
              <a:t>xue</a:t>
            </a:r>
            <a:r>
              <a:rPr lang="en-US" sz="1800" dirty="0"/>
              <a:t>					</a:t>
            </a:r>
            <a:r>
              <a:rPr lang="en-US" sz="1800" dirty="0" err="1"/>
              <a:t>Shiritsu</a:t>
            </a:r>
            <a:r>
              <a:rPr lang="en-US" sz="1800" dirty="0"/>
              <a:t> </a:t>
            </a:r>
            <a:r>
              <a:rPr lang="en-US" sz="1800" dirty="0" err="1"/>
              <a:t>Daigaku</a:t>
            </a:r>
            <a:r>
              <a:rPr lang="en-US" sz="1800" dirty="0"/>
              <a:t> </a:t>
            </a:r>
            <a:r>
              <a:rPr lang="en-US" sz="1800" dirty="0" err="1"/>
              <a:t>Toshokan</a:t>
            </a:r>
            <a:r>
              <a:rPr lang="en-US" sz="1800" dirty="0"/>
              <a:t> </a:t>
            </a:r>
            <a:r>
              <a:rPr lang="en-US" sz="1800" dirty="0" err="1"/>
              <a:t>Kyōkai</a:t>
            </a:r>
            <a:endParaRPr lang="en-US" sz="1800" dirty="0"/>
          </a:p>
          <a:p>
            <a:pPr marL="0" indent="0">
              <a:spcAft>
                <a:spcPts val="0"/>
              </a:spcAft>
              <a:buNone/>
            </a:pPr>
            <a:r>
              <a:rPr lang="en-US" sz="1800" dirty="0"/>
              <a:t>	</a:t>
            </a:r>
            <a:r>
              <a:rPr lang="en-US" sz="1800" i="1" dirty="0"/>
              <a:t>not</a:t>
            </a:r>
            <a:r>
              <a:rPr lang="en-US" sz="1800" dirty="0"/>
              <a:t>  </a:t>
            </a:r>
            <a:r>
              <a:rPr lang="it-IT" sz="1800" dirty="0"/>
              <a:t>Si li Dong hai da xue</a:t>
            </a:r>
          </a:p>
          <a:p>
            <a:pPr>
              <a:spcAft>
                <a:spcPts val="0"/>
              </a:spcAft>
            </a:pPr>
            <a:endParaRPr lang="it-IT" sz="1800" dirty="0"/>
          </a:p>
          <a:p>
            <a:pPr>
              <a:spcAft>
                <a:spcPts val="0"/>
              </a:spcAft>
            </a:pPr>
            <a:r>
              <a:rPr lang="en-US" sz="2000" dirty="0"/>
              <a:t>Omit abbreviations occurring before the name of a ship (e.g., U.S.S., H.M.S.)</a:t>
            </a:r>
          </a:p>
          <a:p>
            <a:pPr marL="0" indent="0">
              <a:spcAft>
                <a:spcPts val="0"/>
              </a:spcAft>
              <a:buNone/>
            </a:pPr>
            <a:endParaRPr lang="en-US" sz="2000" dirty="0"/>
          </a:p>
          <a:p>
            <a:pPr marL="0" indent="0">
              <a:spcAft>
                <a:spcPts val="0"/>
              </a:spcAft>
              <a:buNone/>
            </a:pPr>
            <a:r>
              <a:rPr lang="en-US" sz="1050" dirty="0"/>
              <a:t>	</a:t>
            </a:r>
            <a:r>
              <a:rPr lang="en-US" sz="1800" dirty="0"/>
              <a:t>Arizona (Battleship)  				Swift (Sloop of war)</a:t>
            </a:r>
          </a:p>
          <a:p>
            <a:pPr marL="0" indent="0">
              <a:spcAft>
                <a:spcPts val="0"/>
              </a:spcAft>
              <a:buNone/>
            </a:pPr>
            <a:r>
              <a:rPr lang="en-US" sz="1800" i="1" dirty="0"/>
              <a:t>	not</a:t>
            </a:r>
            <a:r>
              <a:rPr lang="en-US" sz="1800" dirty="0"/>
              <a:t>  U.S.S. Arizona					</a:t>
            </a:r>
            <a:r>
              <a:rPr lang="en-US" sz="1800" i="1" dirty="0"/>
              <a:t>not</a:t>
            </a:r>
            <a:r>
              <a:rPr lang="en-US" sz="1800" dirty="0"/>
              <a:t>  H.M.S. Swift</a:t>
            </a:r>
          </a:p>
          <a:p>
            <a:pPr lvl="1">
              <a:spcAft>
                <a:spcPts val="0"/>
              </a:spcAft>
            </a:pPr>
            <a:endParaRPr lang="en-US" sz="1200" dirty="0"/>
          </a:p>
          <a:p>
            <a:endParaRPr lang="en-US" sz="1200" dirty="0"/>
          </a:p>
        </p:txBody>
      </p:sp>
      <p:sp>
        <p:nvSpPr>
          <p:cNvPr id="5" name="Slide Number Placeholder 3">
            <a:extLst>
              <a:ext uri="{FF2B5EF4-FFF2-40B4-BE49-F238E27FC236}">
                <a16:creationId xmlns:a16="http://schemas.microsoft.com/office/drawing/2014/main" id="{81DD0783-4898-4D51-9339-653D2AF81AE7}"/>
              </a:ext>
            </a:extLst>
          </p:cNvPr>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5DE782E0-ED1E-4D48-BB96-1629AD1ED8CB}"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27</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518816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Exercise</a:t>
            </a:r>
          </a:p>
        </p:txBody>
      </p:sp>
      <p:sp>
        <p:nvSpPr>
          <p:cNvPr id="93187" name="Text Box 2"/>
          <p:cNvSpPr txBox="1">
            <a:spLocks noChangeArrowheads="1"/>
          </p:cNvSpPr>
          <p:nvPr/>
        </p:nvSpPr>
        <p:spPr bwMode="auto">
          <a:xfrm>
            <a:off x="457200" y="1676400"/>
            <a:ext cx="8229600" cy="4267200"/>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i="1">
                <a:solidFill>
                  <a:srgbClr val="000000"/>
                </a:solidFill>
                <a:latin typeface="Calibri" pitchFamily="34" charset="0"/>
                <a:cs typeface="Microsoft YaHei"/>
              </a:rPr>
              <a:t>Record the preferred names for the four corporate bodies we have looked at so far on your work forms</a:t>
            </a:r>
          </a:p>
        </p:txBody>
      </p:sp>
      <p:sp>
        <p:nvSpPr>
          <p:cNvPr id="93188"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9318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5DE782E0-ED1E-4D48-BB96-1629AD1ED8CB}"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28</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Preferred Name (RDA 11.2.2) </a:t>
            </a:r>
          </a:p>
        </p:txBody>
      </p:sp>
      <p:sp>
        <p:nvSpPr>
          <p:cNvPr id="95235"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Different forms of the same name (11.2.2.5)</a:t>
            </a:r>
          </a:p>
          <a:p>
            <a:pPr lvl="1">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If variant forms of the name are found in manifestations associated with the body, choose the name as it appears in the preferred sources of information.</a:t>
            </a:r>
          </a:p>
          <a:p>
            <a:pPr lvl="1">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If variant names appear in the preferred source of information, choose the name that is presented formally as the preferred name. </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cs typeface="Microsoft YaHei"/>
            </a:endParaRPr>
          </a:p>
        </p:txBody>
      </p:sp>
      <p:sp>
        <p:nvSpPr>
          <p:cNvPr id="9523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9523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11B76C0D-2559-4AA6-BB6B-034B76B8490F}"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29</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Preferred Name (RDA 11.2.2) </a:t>
            </a:r>
          </a:p>
        </p:txBody>
      </p:sp>
      <p:sp>
        <p:nvSpPr>
          <p:cNvPr id="97283" name="Text Box 2"/>
          <p:cNvSpPr txBox="1">
            <a:spLocks noChangeArrowheads="1"/>
          </p:cNvSpPr>
          <p:nvPr/>
        </p:nvSpPr>
        <p:spPr bwMode="auto">
          <a:xfrm>
            <a:off x="457200" y="1189038"/>
            <a:ext cx="8229600" cy="4525962"/>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cs typeface="Microsoft YaHei"/>
              </a:rPr>
              <a:t>Different forms of the same name, continued (11.2.2.5)</a:t>
            </a:r>
          </a:p>
          <a:p>
            <a:pPr lvl="1">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cs typeface="Microsoft YaHei"/>
              </a:rPr>
              <a:t>If no name is presented formally, choose the most commonly found form of name.</a:t>
            </a:r>
          </a:p>
          <a:p>
            <a:pPr lvl="1">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cs typeface="Microsoft YaHei"/>
              </a:rPr>
              <a:t>If there is no most commonly found form of the name, choose a brief form of the name.</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cs typeface="Microsoft YaHei"/>
              </a:rPr>
              <a:t> </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cs typeface="Microsoft YaHei"/>
            </a:endParaRPr>
          </a:p>
        </p:txBody>
      </p:sp>
      <p:sp>
        <p:nvSpPr>
          <p:cNvPr id="97284"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9728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18419799-C354-4767-91E4-B712815EAC7D}"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30</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Preferred Name (RDA 11.2.2) </a:t>
            </a:r>
          </a:p>
        </p:txBody>
      </p:sp>
      <p:sp>
        <p:nvSpPr>
          <p:cNvPr id="99331" name="Text Box 2"/>
          <p:cNvSpPr txBox="1">
            <a:spLocks noChangeArrowheads="1"/>
          </p:cNvSpPr>
          <p:nvPr/>
        </p:nvSpPr>
        <p:spPr bwMode="auto">
          <a:xfrm>
            <a:off x="457200" y="1189038"/>
            <a:ext cx="8229600" cy="4525962"/>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cs typeface="Microsoft YaHei"/>
              </a:rPr>
              <a:t>Language of the name (11.2.2.5.2)</a:t>
            </a:r>
          </a:p>
          <a:p>
            <a:pPr lvl="1">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cs typeface="Microsoft YaHei"/>
              </a:rPr>
              <a:t>If the name appears in different languages, choose the form in the official language of the body as the preferred name. </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cs typeface="Microsoft YaHei"/>
              </a:rPr>
              <a:t>LC-PCC PS: If there is more than one official language and one of these is English, choose the form in English as the preferred name.</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cs typeface="Microsoft YaHei"/>
              </a:rPr>
              <a:t> </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cs typeface="Microsoft YaHei"/>
            </a:endParaRPr>
          </a:p>
        </p:txBody>
      </p:sp>
      <p:sp>
        <p:nvSpPr>
          <p:cNvPr id="99332"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9933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B109EFD7-AF9A-4034-88FF-ABBAA576CDC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31</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Preferred Name (RDA 11.2.2) </a:t>
            </a:r>
          </a:p>
        </p:txBody>
      </p:sp>
      <p:sp>
        <p:nvSpPr>
          <p:cNvPr id="101379" name="Text Box 2"/>
          <p:cNvSpPr txBox="1">
            <a:spLocks noChangeArrowheads="1"/>
          </p:cNvSpPr>
          <p:nvPr/>
        </p:nvSpPr>
        <p:spPr bwMode="auto">
          <a:xfrm>
            <a:off x="457200" y="1189038"/>
            <a:ext cx="8229600" cy="4525962"/>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International bodies (11.2.2.5.3)</a:t>
            </a:r>
          </a:p>
          <a:p>
            <a:pPr lvl="1">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If the name of an international body appears in the language preferred by the agency creating the data in manifestations associated with it, choose that form as the preferred name.</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LC-PCC PS:  If the name of an international body appears in English on resources associated with it, choose that form as the preferred name.</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 </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cs typeface="Microsoft YaHei"/>
            </a:endParaRPr>
          </a:p>
        </p:txBody>
      </p:sp>
      <p:sp>
        <p:nvSpPr>
          <p:cNvPr id="101380"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0138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565CFC3B-4CDA-4516-B8BF-58F890A29EC8}"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32</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Preferred Name (RDA 11.2.2) </a:t>
            </a:r>
          </a:p>
        </p:txBody>
      </p:sp>
      <p:sp>
        <p:nvSpPr>
          <p:cNvPr id="103427"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42900" indent="-330200">
              <a:spcBef>
                <a:spcPts val="638"/>
              </a:spcBef>
              <a:spcAft>
                <a:spcPts val="1425"/>
              </a:spcAft>
              <a:buSzPct val="100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dirty="0">
                <a:solidFill>
                  <a:srgbClr val="000000"/>
                </a:solidFill>
                <a:latin typeface="Calibri" pitchFamily="34" charset="0"/>
                <a:cs typeface="Microsoft YaHei"/>
              </a:rPr>
              <a:t>Change of name (11.2.2.6)</a:t>
            </a:r>
          </a:p>
          <a:p>
            <a:pPr marL="342900" indent="-330200">
              <a:spcBef>
                <a:spcPts val="638"/>
              </a:spcBef>
              <a:spcAft>
                <a:spcPts val="1425"/>
              </a:spcAft>
              <a:buClr>
                <a:srgbClr val="000000"/>
              </a:buClr>
              <a:buFontTx/>
              <a:buChar cha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dirty="0">
                <a:solidFill>
                  <a:srgbClr val="000000"/>
                </a:solidFill>
                <a:latin typeface="Calibri" pitchFamily="34" charset="0"/>
                <a:cs typeface="Microsoft YaHei"/>
              </a:rPr>
              <a:t>If a corporate body changes its name, create a new record for the new name. Use the earlier form with resources associated with it; and the later form with resources associated with it.</a:t>
            </a:r>
          </a:p>
          <a:p>
            <a:pPr marL="342900" indent="-330200">
              <a:spcBef>
                <a:spcPts val="638"/>
              </a:spcBef>
              <a:spcAft>
                <a:spcPts val="1425"/>
              </a:spcAft>
              <a:buClr>
                <a:srgbClr val="000000"/>
              </a:buClr>
              <a:buSzPct val="45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3200" dirty="0">
                <a:solidFill>
                  <a:srgbClr val="000000"/>
                </a:solidFill>
                <a:latin typeface="Calibri" pitchFamily="34" charset="0"/>
                <a:cs typeface="Microsoft YaHei"/>
              </a:rPr>
              <a:t>		</a:t>
            </a:r>
            <a:r>
              <a:rPr lang="en-US" sz="2800" dirty="0">
                <a:solidFill>
                  <a:srgbClr val="000000"/>
                </a:solidFill>
                <a:latin typeface="Calibri" pitchFamily="34" charset="0"/>
                <a:cs typeface="Microsoft YaHei"/>
              </a:rPr>
              <a:t>Loft, Inc. </a:t>
            </a:r>
            <a:r>
              <a:rPr lang="en-US" sz="2800" dirty="0">
                <a:solidFill>
                  <a:srgbClr val="000000"/>
                </a:solidFill>
                <a:latin typeface="Calibri" pitchFamily="34" charset="0"/>
                <a:cs typeface="Microsoft YaHei"/>
                <a:sym typeface="Wingdings" panose="05000000000000000000" pitchFamily="2" charset="2"/>
              </a:rPr>
              <a:t></a:t>
            </a:r>
            <a:r>
              <a:rPr lang="en-US" sz="2800" dirty="0">
                <a:solidFill>
                  <a:srgbClr val="000000"/>
                </a:solidFill>
                <a:latin typeface="Calibri" pitchFamily="34" charset="0"/>
                <a:cs typeface="Microsoft YaHei"/>
              </a:rPr>
              <a:t> Pepsi-Cola Company </a:t>
            </a:r>
            <a:r>
              <a:rPr lang="en-US" sz="2800" dirty="0">
                <a:solidFill>
                  <a:srgbClr val="000000"/>
                </a:solidFill>
                <a:latin typeface="Calibri" pitchFamily="34" charset="0"/>
                <a:cs typeface="Microsoft YaHei"/>
                <a:sym typeface="Wingdings" panose="05000000000000000000" pitchFamily="2" charset="2"/>
              </a:rPr>
              <a:t></a:t>
            </a:r>
            <a:r>
              <a:rPr lang="en-US" sz="2800" dirty="0">
                <a:solidFill>
                  <a:srgbClr val="000000"/>
                </a:solidFill>
                <a:latin typeface="Calibri" pitchFamily="34" charset="0"/>
                <a:cs typeface="Microsoft YaHei"/>
              </a:rPr>
              <a:t> PepsiCo</a:t>
            </a:r>
          </a:p>
          <a:p>
            <a:pPr marL="342900" indent="-330200">
              <a:spcBef>
                <a:spcPts val="638"/>
              </a:spcBef>
              <a:spcAft>
                <a:spcPts val="1425"/>
              </a:spcAft>
              <a:buClr>
                <a:srgbClr val="000000"/>
              </a:buClr>
              <a:buSzPct val="45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endParaRPr lang="en-US" sz="2800" dirty="0">
              <a:solidFill>
                <a:srgbClr val="000000"/>
              </a:solidFill>
              <a:latin typeface="Calibri" pitchFamily="34" charset="0"/>
              <a:cs typeface="Microsoft YaHei"/>
            </a:endParaRPr>
          </a:p>
        </p:txBody>
      </p:sp>
      <p:sp>
        <p:nvSpPr>
          <p:cNvPr id="103428"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0342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E4415CE9-07B5-4F65-923D-F361514D389F}"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33</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3" name="Picture 1"/>
          <p:cNvPicPr>
            <a:picLocks noChangeAspect="1" noChangeArrowheads="1"/>
          </p:cNvPicPr>
          <p:nvPr/>
        </p:nvPicPr>
        <p:blipFill>
          <a:blip r:embed="rId3"/>
          <a:srcRect l="8704" t="12874" r="4100" b="3308"/>
          <a:stretch>
            <a:fillRect/>
          </a:stretch>
        </p:blipFill>
        <p:spPr bwMode="auto">
          <a:xfrm>
            <a:off x="5029200" y="1295400"/>
            <a:ext cx="3870325" cy="5019675"/>
          </a:xfrm>
          <a:prstGeom prst="rect">
            <a:avLst/>
          </a:prstGeom>
          <a:noFill/>
          <a:ln w="9525">
            <a:noFill/>
            <a:round/>
            <a:headEnd/>
            <a:tailEnd/>
          </a:ln>
        </p:spPr>
      </p:pic>
      <p:pic>
        <p:nvPicPr>
          <p:cNvPr id="105474" name="Picture 2"/>
          <p:cNvPicPr>
            <a:picLocks noChangeAspect="1" noChangeArrowheads="1"/>
          </p:cNvPicPr>
          <p:nvPr/>
        </p:nvPicPr>
        <p:blipFill>
          <a:blip r:embed="rId4"/>
          <a:srcRect l="8810" t="10419" r="3348" b="1591"/>
          <a:stretch>
            <a:fillRect/>
          </a:stretch>
        </p:blipFill>
        <p:spPr bwMode="auto">
          <a:xfrm>
            <a:off x="533400" y="336550"/>
            <a:ext cx="4308475" cy="5607050"/>
          </a:xfrm>
          <a:prstGeom prst="rect">
            <a:avLst/>
          </a:prstGeom>
          <a:noFill/>
          <a:ln w="9525">
            <a:noFill/>
            <a:round/>
            <a:headEnd/>
            <a:tailEnd/>
          </a:ln>
        </p:spPr>
      </p:pic>
      <p:sp>
        <p:nvSpPr>
          <p:cNvPr id="3" name="TextBox 2"/>
          <p:cNvSpPr txBox="1"/>
          <p:nvPr/>
        </p:nvSpPr>
        <p:spPr>
          <a:xfrm>
            <a:off x="5334000" y="304800"/>
            <a:ext cx="2895600" cy="769938"/>
          </a:xfrm>
          <a:prstGeom prst="rect">
            <a:avLst/>
          </a:prstGeom>
          <a:noFill/>
        </p:spPr>
        <p:txBody>
          <a:bodyPr>
            <a:spAutoFit/>
          </a:bodyPr>
          <a:lstStyle/>
          <a:p>
            <a:pPr algn="ctr" eaLnBrk="0" hangingPunct="0">
              <a:defRPr/>
            </a:pPr>
            <a:r>
              <a:rPr lang="en-US" sz="4400" dirty="0">
                <a:solidFill>
                  <a:schemeClr val="tx1"/>
                </a:solidFill>
                <a:latin typeface="+mj-lt"/>
                <a:ea typeface="Microsoft YaHei" panose="020B0503020204020204" pitchFamily="34" charset="-122"/>
                <a:cs typeface="+mn-cs"/>
              </a:rPr>
              <a:t>Exercise</a:t>
            </a:r>
          </a:p>
        </p:txBody>
      </p:sp>
      <p:sp>
        <p:nvSpPr>
          <p:cNvPr id="10547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0547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62213400-CDA5-4347-916B-2816BC40C0AC}"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34</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1" name="Picture 1"/>
          <p:cNvPicPr>
            <a:picLocks noChangeAspect="1" noChangeArrowheads="1"/>
          </p:cNvPicPr>
          <p:nvPr/>
        </p:nvPicPr>
        <p:blipFill>
          <a:blip r:embed="rId3"/>
          <a:srcRect l="8270" t="11690" r="5003" b="3558"/>
          <a:stretch>
            <a:fillRect/>
          </a:stretch>
        </p:blipFill>
        <p:spPr bwMode="auto">
          <a:xfrm>
            <a:off x="2362200" y="304800"/>
            <a:ext cx="4916488" cy="6232525"/>
          </a:xfrm>
          <a:prstGeom prst="rect">
            <a:avLst/>
          </a:prstGeom>
          <a:noFill/>
          <a:ln w="9525">
            <a:noFill/>
            <a:round/>
            <a:headEnd/>
            <a:tailEnd/>
          </a:ln>
        </p:spPr>
      </p:pic>
      <p:sp>
        <p:nvSpPr>
          <p:cNvPr id="107522" name="Text Box 2"/>
          <p:cNvSpPr txBox="1">
            <a:spLocks noChangeArrowheads="1"/>
          </p:cNvSpPr>
          <p:nvPr/>
        </p:nvSpPr>
        <p:spPr bwMode="auto">
          <a:xfrm>
            <a:off x="1066800" y="1524000"/>
            <a:ext cx="1143000" cy="368300"/>
          </a:xfrm>
          <a:prstGeom prst="rect">
            <a:avLst/>
          </a:prstGeom>
          <a:noFill/>
          <a:ln w="9525">
            <a:noFill/>
            <a:round/>
            <a:headEnd/>
            <a:tailEnd/>
          </a:ln>
        </p:spPr>
        <p:txBody>
          <a:bodyPr lIns="90000" tIns="46800" rIns="90000" bIns="46800">
            <a:spAutoFit/>
          </a:bodyPr>
          <a:lstStyle/>
          <a:p>
            <a:pPr eaLnBrk="0" hangingPunct="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FFFFFF"/>
                </a:solidFill>
                <a:cs typeface="Microsoft YaHei"/>
              </a:rPr>
              <a:t>Page 9</a:t>
            </a:r>
          </a:p>
        </p:txBody>
      </p:sp>
      <p:sp>
        <p:nvSpPr>
          <p:cNvPr id="2" name="TextBox 1"/>
          <p:cNvSpPr txBox="1"/>
          <p:nvPr/>
        </p:nvSpPr>
        <p:spPr>
          <a:xfrm>
            <a:off x="457200" y="1524000"/>
            <a:ext cx="861774" cy="4267200"/>
          </a:xfrm>
          <a:prstGeom prst="rect">
            <a:avLst/>
          </a:prstGeom>
          <a:noFill/>
        </p:spPr>
        <p:txBody>
          <a:bodyPr vert="vert270">
            <a:spAutoFit/>
          </a:bodyPr>
          <a:lstStyle/>
          <a:p>
            <a:pPr algn="ctr" eaLnBrk="0" hangingPunct="0">
              <a:defRPr/>
            </a:pPr>
            <a:r>
              <a:rPr lang="en-US" sz="4400" dirty="0">
                <a:solidFill>
                  <a:schemeClr val="tx1"/>
                </a:solidFill>
                <a:latin typeface="+mj-lt"/>
                <a:ea typeface="Microsoft YaHei" panose="020B0503020204020204" pitchFamily="34" charset="-122"/>
                <a:cs typeface="+mn-cs"/>
              </a:rPr>
              <a:t>Exercise</a:t>
            </a:r>
          </a:p>
        </p:txBody>
      </p:sp>
      <p:sp>
        <p:nvSpPr>
          <p:cNvPr id="107524"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7" name="Slide Number Placeholder 3">
            <a:extLst>
              <a:ext uri="{FF2B5EF4-FFF2-40B4-BE49-F238E27FC236}">
                <a16:creationId xmlns:a16="http://schemas.microsoft.com/office/drawing/2014/main" id="{8371BA0E-4C39-4621-9419-8950BF23306E}"/>
              </a:ext>
            </a:extLst>
          </p:cNvPr>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AE4E10F-32E6-4691-BED9-DE4CE024F9EA}"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35</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69" name="Picture 1"/>
          <p:cNvPicPr>
            <a:picLocks noChangeAspect="1" noChangeArrowheads="1"/>
          </p:cNvPicPr>
          <p:nvPr/>
        </p:nvPicPr>
        <p:blipFill>
          <a:blip r:embed="rId3"/>
          <a:srcRect/>
          <a:stretch>
            <a:fillRect/>
          </a:stretch>
        </p:blipFill>
        <p:spPr bwMode="auto">
          <a:xfrm>
            <a:off x="1295400" y="104775"/>
            <a:ext cx="6858000" cy="6753225"/>
          </a:xfrm>
          <a:prstGeom prst="rect">
            <a:avLst/>
          </a:prstGeom>
          <a:noFill/>
          <a:ln w="9525">
            <a:noFill/>
            <a:round/>
            <a:headEnd/>
            <a:tailEnd/>
          </a:ln>
        </p:spPr>
      </p:pic>
      <p:sp>
        <p:nvSpPr>
          <p:cNvPr id="2" name="TextBox 1"/>
          <p:cNvSpPr txBox="1"/>
          <p:nvPr/>
        </p:nvSpPr>
        <p:spPr>
          <a:xfrm>
            <a:off x="609064" y="1905000"/>
            <a:ext cx="636072" cy="1752600"/>
          </a:xfrm>
          <a:prstGeom prst="rect">
            <a:avLst/>
          </a:prstGeom>
          <a:noFill/>
        </p:spPr>
        <p:txBody>
          <a:bodyPr vert="vert270">
            <a:spAutoFit/>
            <a:scene3d>
              <a:camera prst="orthographicFront">
                <a:rot lat="600000" lon="240000" rev="0"/>
              </a:camera>
              <a:lightRig rig="threePt" dir="t"/>
            </a:scene3d>
          </a:bodyPr>
          <a:lstStyle/>
          <a:p>
            <a:pPr algn="ctr" eaLnBrk="0" hangingPunct="0">
              <a:defRPr/>
            </a:pPr>
            <a:r>
              <a:rPr lang="en-US" sz="4400" baseline="45000" dirty="0">
                <a:solidFill>
                  <a:schemeClr val="tx1"/>
                </a:solidFill>
                <a:latin typeface="Calibri" panose="020F0502020204030204" pitchFamily="34" charset="0"/>
                <a:ea typeface="Microsoft YaHei" panose="020B0503020204020204" pitchFamily="34" charset="-122"/>
                <a:cs typeface="+mn-cs"/>
              </a:rPr>
              <a:t>Exercise</a:t>
            </a:r>
          </a:p>
        </p:txBody>
      </p:sp>
      <p:sp>
        <p:nvSpPr>
          <p:cNvPr id="5" name="Slide Number Placeholder 3">
            <a:extLst>
              <a:ext uri="{FF2B5EF4-FFF2-40B4-BE49-F238E27FC236}">
                <a16:creationId xmlns:a16="http://schemas.microsoft.com/office/drawing/2014/main" id="{621D39DA-3AFA-4739-9549-B5A79DCF07C2}"/>
              </a:ext>
            </a:extLst>
          </p:cNvPr>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AE4E10F-32E6-4691-BED9-DE4CE024F9EA}"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36</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8" name="Text Box 1"/>
          <p:cNvSpPr txBox="1">
            <a:spLocks noChangeArrowheads="1"/>
          </p:cNvSpPr>
          <p:nvPr/>
        </p:nvSpPr>
        <p:spPr bwMode="auto">
          <a:xfrm>
            <a:off x="457200" y="274638"/>
            <a:ext cx="8229600" cy="1430337"/>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Preferred Names for Subordinate and Related Bodies </a:t>
            </a:r>
          </a:p>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RDA 11.2.2.13-14</a:t>
            </a:r>
          </a:p>
        </p:txBody>
      </p:sp>
      <p:sp>
        <p:nvSpPr>
          <p:cNvPr id="111619" name="Text Box 2"/>
          <p:cNvSpPr txBox="1">
            <a:spLocks noChangeArrowheads="1"/>
          </p:cNvSpPr>
          <p:nvPr/>
        </p:nvSpPr>
        <p:spPr bwMode="auto">
          <a:xfrm>
            <a:off x="457200" y="3048000"/>
            <a:ext cx="8229600" cy="3078163"/>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a:solidFill>
                  <a:srgbClr val="000000"/>
                </a:solidFill>
                <a:latin typeface="Calibri" pitchFamily="34" charset="0"/>
                <a:cs typeface="Microsoft YaHei"/>
              </a:rPr>
              <a:t>Preferred name recorded directly is the default, </a:t>
            </a:r>
            <a:r>
              <a:rPr lang="en-US" sz="3200" i="1">
                <a:solidFill>
                  <a:srgbClr val="000000"/>
                </a:solidFill>
                <a:latin typeface="Calibri" pitchFamily="34" charset="0"/>
                <a:cs typeface="Microsoft YaHei"/>
              </a:rPr>
              <a:t>unless…</a:t>
            </a:r>
            <a:r>
              <a:rPr lang="en-US" sz="3200">
                <a:solidFill>
                  <a:srgbClr val="000000"/>
                </a:solidFill>
                <a:latin typeface="Calibri" pitchFamily="34" charset="0"/>
                <a:cs typeface="Microsoft YaHei"/>
              </a:rPr>
              <a:t> </a:t>
            </a:r>
          </a:p>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a:solidFill>
                  <a:srgbClr val="000000"/>
                </a:solidFill>
                <a:latin typeface="Calibri" pitchFamily="34" charset="0"/>
                <a:cs typeface="Microsoft YaHei"/>
              </a:rPr>
              <a:t>… the criteria listed at 11.2.2.14 are met </a:t>
            </a:r>
          </a:p>
        </p:txBody>
      </p:sp>
      <p:sp>
        <p:nvSpPr>
          <p:cNvPr id="111620"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1162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AE4E10F-32E6-4691-BED9-DE4CE024F9EA}"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37</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Subordinate and Related Bodies</a:t>
            </a:r>
          </a:p>
        </p:txBody>
      </p:sp>
      <p:sp>
        <p:nvSpPr>
          <p:cNvPr id="113667"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1788" indent="-331788" algn="ctr">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a:solidFill>
                  <a:srgbClr val="000000"/>
                </a:solidFill>
                <a:latin typeface="Calibri" pitchFamily="34" charset="0"/>
                <a:cs typeface="Microsoft YaHei"/>
              </a:rPr>
              <a:t>Usage and preferred names may not necessarily match</a:t>
            </a:r>
          </a:p>
          <a:p>
            <a:pPr marL="331788" indent="-331788">
              <a:spcBef>
                <a:spcPts val="638"/>
              </a:spcBef>
              <a:spcAft>
                <a:spcPts val="1425"/>
              </a:spcAft>
              <a:buSzPct val="45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a:solidFill>
                  <a:srgbClr val="000000"/>
                </a:solidFill>
                <a:latin typeface="Calibri" pitchFamily="34" charset="0"/>
                <a:cs typeface="Microsoft YaHei"/>
              </a:rPr>
              <a:t>Usage: </a:t>
            </a:r>
            <a:r>
              <a:rPr lang="en-US" sz="3200" i="1">
                <a:solidFill>
                  <a:srgbClr val="000000"/>
                </a:solidFill>
                <a:latin typeface="Calibri" pitchFamily="34" charset="0"/>
                <a:cs typeface="Microsoft YaHei"/>
              </a:rPr>
              <a:t>Agricultural Experiment Station of                       Auburn University</a:t>
            </a:r>
          </a:p>
          <a:p>
            <a:pPr marL="331788" indent="-331788">
              <a:spcBef>
                <a:spcPts val="638"/>
              </a:spcBef>
              <a:spcAft>
                <a:spcPts val="1425"/>
              </a:spcAft>
              <a:buSzPct val="45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a:solidFill>
                  <a:srgbClr val="000000"/>
                </a:solidFill>
                <a:latin typeface="Calibri" pitchFamily="34" charset="0"/>
                <a:cs typeface="Microsoft YaHei"/>
              </a:rPr>
              <a:t>Preferred name: Auburn University. Agricultural                         Experiment Station</a:t>
            </a:r>
          </a:p>
        </p:txBody>
      </p:sp>
      <p:sp>
        <p:nvSpPr>
          <p:cNvPr id="113668"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a:solidFill>
                  <a:srgbClr val="898989"/>
                </a:solidFill>
                <a:latin typeface="Calibri" pitchFamily="34" charset="0"/>
                <a:cs typeface="Microsoft YaHei"/>
              </a:rPr>
              <a:t>Module 4. Describing Corporate Bodies</a:t>
            </a:r>
            <a:endParaRPr lang="en-US" dirty="0">
              <a:cs typeface="Microsoft YaHei"/>
            </a:endParaRPr>
          </a:p>
        </p:txBody>
      </p:sp>
      <p:sp>
        <p:nvSpPr>
          <p:cNvPr id="11366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20C93C62-2568-4669-B5FA-E95CB415C5ED}"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38</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RDA 11.2.2.14.1</a:t>
            </a:r>
          </a:p>
        </p:txBody>
      </p:sp>
      <p:sp>
        <p:nvSpPr>
          <p:cNvPr id="115714" name="Text Box 2"/>
          <p:cNvSpPr txBox="1">
            <a:spLocks noChangeArrowheads="1"/>
          </p:cNvSpPr>
          <p:nvPr/>
        </p:nvSpPr>
        <p:spPr bwMode="auto">
          <a:xfrm>
            <a:off x="457200" y="1203326"/>
            <a:ext cx="8229600" cy="1828800"/>
          </a:xfrm>
          <a:prstGeom prst="rect">
            <a:avLst/>
          </a:prstGeom>
          <a:noFill/>
          <a:ln w="9525">
            <a:noFill/>
            <a:round/>
            <a:headEnd/>
            <a:tailEnd/>
          </a:ln>
        </p:spPr>
        <p:txBody>
          <a:bodyPr lIns="90000" tIns="45000" rIns="90000" bIns="45000"/>
          <a:lstStyle/>
          <a:p>
            <a:pPr marL="339725" indent="-331788" defTabSz="914400">
              <a:spcBef>
                <a:spcPts val="638"/>
              </a:spcBef>
              <a:spcAft>
                <a:spcPts val="1425"/>
              </a:spcAft>
              <a:buSzPct val="10000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3200" dirty="0">
                <a:solidFill>
                  <a:srgbClr val="000000"/>
                </a:solidFill>
                <a:latin typeface="Calibri" pitchFamily="34" charset="0"/>
                <a:cs typeface="Microsoft YaHei"/>
              </a:rPr>
              <a:t> A </a:t>
            </a:r>
            <a:r>
              <a:rPr lang="en-US" sz="3200" dirty="0">
                <a:solidFill>
                  <a:schemeClr val="tx1"/>
                </a:solidFill>
                <a:latin typeface="Calibri" pitchFamily="34" charset="0"/>
                <a:cs typeface="Microsoft YaHei"/>
              </a:rPr>
              <a:t>name containing a term that by definition implies that the body is part of another (e.g., Department, Division, Section, Branch).</a:t>
            </a:r>
            <a:r>
              <a:rPr lang="en-US" sz="3200" dirty="0">
                <a:solidFill>
                  <a:srgbClr val="000000"/>
                </a:solidFill>
                <a:latin typeface="Calibri" pitchFamily="34" charset="0"/>
                <a:cs typeface="Microsoft YaHei"/>
              </a:rPr>
              <a:t>                                                             </a:t>
            </a:r>
          </a:p>
          <a:p>
            <a:pPr marL="339725" indent="-331788" defTabSz="914400">
              <a:spcBef>
                <a:spcPts val="638"/>
              </a:spcBef>
              <a:spcAft>
                <a:spcPts val="1425"/>
              </a:spcAft>
              <a:buSzPct val="4500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3200" dirty="0">
              <a:solidFill>
                <a:srgbClr val="000000"/>
              </a:solidFill>
              <a:latin typeface="Calibri" pitchFamily="34" charset="0"/>
              <a:cs typeface="Microsoft YaHei"/>
            </a:endParaRPr>
          </a:p>
        </p:txBody>
      </p:sp>
      <p:pic>
        <p:nvPicPr>
          <p:cNvPr id="115715" name="Picture 3"/>
          <p:cNvPicPr>
            <a:picLocks noChangeAspect="1" noChangeArrowheads="1"/>
          </p:cNvPicPr>
          <p:nvPr/>
        </p:nvPicPr>
        <p:blipFill>
          <a:blip r:embed="rId3"/>
          <a:srcRect/>
          <a:stretch>
            <a:fillRect/>
          </a:stretch>
        </p:blipFill>
        <p:spPr bwMode="auto">
          <a:xfrm>
            <a:off x="457200" y="3046414"/>
            <a:ext cx="7954963" cy="914400"/>
          </a:xfrm>
          <a:prstGeom prst="rect">
            <a:avLst/>
          </a:prstGeom>
          <a:noFill/>
          <a:ln w="9525">
            <a:noFill/>
            <a:round/>
            <a:headEnd/>
            <a:tailEnd/>
          </a:ln>
        </p:spPr>
      </p:pic>
      <p:sp>
        <p:nvSpPr>
          <p:cNvPr id="115716" name="Text Box 4"/>
          <p:cNvSpPr txBox="1">
            <a:spLocks noChangeArrowheads="1"/>
          </p:cNvSpPr>
          <p:nvPr/>
        </p:nvSpPr>
        <p:spPr bwMode="auto">
          <a:xfrm>
            <a:off x="457200" y="4191000"/>
            <a:ext cx="8229600" cy="2217738"/>
          </a:xfrm>
          <a:prstGeom prst="rect">
            <a:avLst/>
          </a:prstGeom>
          <a:noFill/>
          <a:ln w="9525">
            <a:noFill/>
            <a:round/>
            <a:headEnd/>
            <a:tailEnd/>
          </a:ln>
        </p:spPr>
        <p:txBody>
          <a:bodyPr lIns="90000" tIns="46800" rIns="90000" bIns="46800">
            <a:spAutoFit/>
          </a:bodyPr>
          <a:lstStyle/>
          <a:p>
            <a:pPr defTabSz="914400">
              <a:spcBef>
                <a:spcPts val="1200"/>
              </a:spcBef>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2_ Harvard University. $b </a:t>
            </a:r>
            <a:r>
              <a:rPr lang="en-US" sz="3200" dirty="0">
                <a:solidFill>
                  <a:srgbClr val="FF0000"/>
                </a:solidFill>
                <a:latin typeface="Calibri" pitchFamily="34" charset="0"/>
                <a:cs typeface="Microsoft YaHei"/>
              </a:rPr>
              <a:t>Department of 			   Physics</a:t>
            </a:r>
          </a:p>
          <a:p>
            <a:pPr defTabSz="914400">
              <a:spcBef>
                <a:spcPts val="1200"/>
              </a:spcBef>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1_ Hawaii. $b </a:t>
            </a:r>
            <a:r>
              <a:rPr lang="en-US" sz="3200" dirty="0">
                <a:solidFill>
                  <a:srgbClr val="FF0000"/>
                </a:solidFill>
                <a:latin typeface="Calibri" pitchFamily="34" charset="0"/>
                <a:cs typeface="Microsoft YaHei"/>
              </a:rPr>
              <a:t>Department of Human 			   Resources Development</a:t>
            </a:r>
          </a:p>
        </p:txBody>
      </p:sp>
      <p:sp>
        <p:nvSpPr>
          <p:cNvPr id="115718"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8" name="Slide Number Placeholder 3">
            <a:extLst>
              <a:ext uri="{FF2B5EF4-FFF2-40B4-BE49-F238E27FC236}">
                <a16:creationId xmlns:a16="http://schemas.microsoft.com/office/drawing/2014/main" id="{10A30F9F-CFC2-40AF-84D0-1C7253C10D4A}"/>
              </a:ext>
            </a:extLst>
          </p:cNvPr>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AE4E10F-32E6-4691-BED9-DE4CE024F9EA}"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39</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ext Box 1"/>
          <p:cNvSpPr txBox="1">
            <a:spLocks noChangeArrowheads="1"/>
          </p:cNvSpPr>
          <p:nvPr/>
        </p:nvSpPr>
        <p:spPr bwMode="auto">
          <a:xfrm>
            <a:off x="457200" y="136525"/>
            <a:ext cx="8229600" cy="792162"/>
          </a:xfrm>
          <a:prstGeom prst="rect">
            <a:avLst/>
          </a:prstGeom>
          <a:noFill/>
          <a:ln w="9525">
            <a:noFill/>
            <a:round/>
            <a:headEnd/>
            <a:tailEnd/>
          </a:ln>
        </p:spPr>
        <p:txBody>
          <a:bodyPr lIns="90000" tIns="45000" rIns="90000" bIns="45000"/>
          <a:lstStyle/>
          <a:p>
            <a:pPr algn="ct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RDA 11.2.2.14.2</a:t>
            </a:r>
          </a:p>
        </p:txBody>
      </p:sp>
      <p:sp>
        <p:nvSpPr>
          <p:cNvPr id="117762" name="Text Box 2"/>
          <p:cNvSpPr txBox="1">
            <a:spLocks noChangeArrowheads="1"/>
          </p:cNvSpPr>
          <p:nvPr/>
        </p:nvSpPr>
        <p:spPr bwMode="auto">
          <a:xfrm>
            <a:off x="457200" y="928687"/>
            <a:ext cx="8229600" cy="4754563"/>
          </a:xfrm>
          <a:prstGeom prst="rect">
            <a:avLst/>
          </a:prstGeom>
          <a:noFill/>
          <a:ln w="9525">
            <a:noFill/>
            <a:round/>
            <a:headEnd/>
            <a:tailEnd/>
          </a:ln>
        </p:spPr>
        <p:txBody>
          <a:bodyPr lIns="90000" tIns="45000" rIns="90000" bIns="45000"/>
          <a:lstStyle/>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A name containing a term that normally implies administrative subordination (e.g., Committee, Commission).     </a:t>
            </a:r>
          </a:p>
          <a:p>
            <a:pP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2_ Medical Library Association. $b</a:t>
            </a:r>
          </a:p>
          <a:p>
            <a:pP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             </a:t>
            </a:r>
            <a:r>
              <a:rPr lang="en-US" sz="3200" dirty="0">
                <a:solidFill>
                  <a:srgbClr val="FF0000"/>
                </a:solidFill>
                <a:latin typeface="Calibri" pitchFamily="34" charset="0"/>
                <a:cs typeface="Microsoft YaHei"/>
              </a:rPr>
              <a:t>Committee on Continuing Education </a:t>
            </a: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1_ San Francisco (Calif.). $b </a:t>
            </a:r>
            <a:r>
              <a:rPr lang="en-US" sz="3200" dirty="0">
                <a:solidFill>
                  <a:srgbClr val="FF0000"/>
                </a:solidFill>
                <a:latin typeface="Calibri" pitchFamily="34" charset="0"/>
                <a:cs typeface="Microsoft YaHei"/>
              </a:rPr>
              <a:t>Art Commission</a:t>
            </a:r>
          </a:p>
          <a:p>
            <a:pPr algn="ct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i="1" dirty="0">
                <a:solidFill>
                  <a:srgbClr val="000000"/>
                </a:solidFill>
                <a:latin typeface="Calibri" pitchFamily="34" charset="0"/>
                <a:cs typeface="Microsoft YaHei"/>
              </a:rPr>
              <a:t>Apply only if the name of the higher body is required for </a:t>
            </a:r>
            <a:r>
              <a:rPr lang="en-US" sz="2800" i="1" dirty="0">
                <a:solidFill>
                  <a:schemeClr val="tx1"/>
                </a:solidFill>
                <a:latin typeface="Calibri" pitchFamily="34" charset="0"/>
                <a:cs typeface="Microsoft YaHei"/>
              </a:rPr>
              <a:t>the identification of the subordinate body. </a:t>
            </a:r>
          </a:p>
          <a:p>
            <a:pP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i="1" dirty="0">
                <a:solidFill>
                  <a:schemeClr val="tx1"/>
                </a:solidFill>
                <a:latin typeface="Calibri" pitchFamily="34" charset="0"/>
                <a:cs typeface="Microsoft YaHei"/>
              </a:rPr>
              <a:t>but</a:t>
            </a:r>
            <a:r>
              <a:rPr lang="en-US" sz="2800" dirty="0">
                <a:solidFill>
                  <a:schemeClr val="tx1"/>
                </a:solidFill>
                <a:latin typeface="Calibri" pitchFamily="34" charset="0"/>
                <a:cs typeface="Microsoft YaHei"/>
              </a:rPr>
              <a:t>  110 2_ </a:t>
            </a:r>
            <a:r>
              <a:rPr lang="en-US" sz="2800" dirty="0">
                <a:solidFill>
                  <a:srgbClr val="FF0000"/>
                </a:solidFill>
                <a:latin typeface="Calibri" pitchFamily="34" charset="0"/>
                <a:cs typeface="Microsoft YaHei"/>
              </a:rPr>
              <a:t>Honolulu Committee on Aging</a:t>
            </a:r>
            <a:endParaRPr lang="en-US" sz="2800" i="1" dirty="0">
              <a:solidFill>
                <a:srgbClr val="FF0000"/>
              </a:solidFill>
              <a:latin typeface="Calibri" pitchFamily="34" charset="0"/>
              <a:cs typeface="Microsoft YaHei"/>
            </a:endParaRPr>
          </a:p>
          <a:p>
            <a:pP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i="1" dirty="0">
                <a:solidFill>
                  <a:schemeClr val="tx1"/>
                </a:solidFill>
                <a:latin typeface="Calibri" pitchFamily="34" charset="0"/>
                <a:cs typeface="Microsoft YaHei"/>
              </a:rPr>
              <a:t>not</a:t>
            </a:r>
            <a:r>
              <a:rPr lang="en-US" sz="2800" dirty="0">
                <a:solidFill>
                  <a:schemeClr val="tx1"/>
                </a:solidFill>
                <a:latin typeface="Calibri" pitchFamily="34" charset="0"/>
                <a:cs typeface="Microsoft YaHei"/>
              </a:rPr>
              <a:t>  110 1_ Honolulu (Hawaii). $b Committee on Aging  </a:t>
            </a:r>
          </a:p>
        </p:txBody>
      </p:sp>
      <p:sp>
        <p:nvSpPr>
          <p:cNvPr id="117764"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6" name="Slide Number Placeholder 3">
            <a:extLst>
              <a:ext uri="{FF2B5EF4-FFF2-40B4-BE49-F238E27FC236}">
                <a16:creationId xmlns:a16="http://schemas.microsoft.com/office/drawing/2014/main" id="{9C67844A-7228-49BA-A16D-6B17068046D4}"/>
              </a:ext>
            </a:extLst>
          </p:cNvPr>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AE4E10F-32E6-4691-BED9-DE4CE024F9EA}"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40</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RDA 11.2.2.14.3</a:t>
            </a:r>
          </a:p>
        </p:txBody>
      </p:sp>
      <p:sp>
        <p:nvSpPr>
          <p:cNvPr id="119810" name="Text Box 2"/>
          <p:cNvSpPr txBox="1">
            <a:spLocks noChangeArrowheads="1"/>
          </p:cNvSpPr>
          <p:nvPr/>
        </p:nvSpPr>
        <p:spPr bwMode="auto">
          <a:xfrm>
            <a:off x="457200" y="1295400"/>
            <a:ext cx="8458200" cy="5043488"/>
          </a:xfrm>
          <a:prstGeom prst="rect">
            <a:avLst/>
          </a:prstGeom>
          <a:noFill/>
          <a:ln w="9525">
            <a:noFill/>
            <a:round/>
            <a:headEnd/>
            <a:tailEnd/>
          </a:ln>
        </p:spPr>
        <p:txBody>
          <a:bodyPr lIns="90000" tIns="45000" rIns="90000" bIns="45000"/>
          <a:lstStyle/>
          <a:p>
            <a:pPr defTabSz="914400">
              <a:spcBef>
                <a:spcPts val="638"/>
              </a:spcBef>
              <a:spcAft>
                <a:spcPts val="25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A name that is </a:t>
            </a:r>
            <a:r>
              <a:rPr lang="en-US" sz="3200" dirty="0">
                <a:solidFill>
                  <a:srgbClr val="FF0000"/>
                </a:solidFill>
                <a:latin typeface="Calibri" pitchFamily="34" charset="0"/>
                <a:cs typeface="Microsoft YaHei"/>
              </a:rPr>
              <a:t>general in nature </a:t>
            </a:r>
            <a:r>
              <a:rPr lang="en-US" sz="3200" dirty="0">
                <a:solidFill>
                  <a:srgbClr val="000000"/>
                </a:solidFill>
                <a:latin typeface="Calibri" pitchFamily="34" charset="0"/>
                <a:cs typeface="Microsoft YaHei"/>
              </a:rPr>
              <a:t>(e.g. contains neither distinctive proper nouns or adjectives, nor subject words) or that does </a:t>
            </a:r>
            <a:r>
              <a:rPr lang="en-US" sz="3200" dirty="0">
                <a:solidFill>
                  <a:schemeClr val="tx1"/>
                </a:solidFill>
                <a:latin typeface="Calibri" pitchFamily="34" charset="0"/>
                <a:cs typeface="Microsoft YaHei"/>
              </a:rPr>
              <a:t>no more than indicate a geographic, chronological, or numbered or lettered subdivision</a:t>
            </a:r>
            <a:r>
              <a:rPr lang="en-US" sz="3200" dirty="0">
                <a:solidFill>
                  <a:srgbClr val="FF0000"/>
                </a:solidFill>
                <a:latin typeface="Calibri" pitchFamily="34" charset="0"/>
                <a:cs typeface="Microsoft YaHei"/>
              </a:rPr>
              <a:t> </a:t>
            </a:r>
            <a:r>
              <a:rPr lang="en-US" sz="3200" dirty="0">
                <a:solidFill>
                  <a:srgbClr val="000000"/>
                </a:solidFill>
                <a:latin typeface="Calibri" pitchFamily="34" charset="0"/>
                <a:cs typeface="Microsoft YaHei"/>
              </a:rPr>
              <a:t>of a parent body</a:t>
            </a:r>
          </a:p>
          <a:p>
            <a:pPr defTabSz="914400">
              <a:tabLst>
                <a:tab pos="0" algn="l"/>
                <a:tab pos="457200" algn="l"/>
                <a:tab pos="914400" algn="l"/>
                <a:tab pos="12573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110 1</a:t>
            </a:r>
            <a:r>
              <a:rPr lang="en-US" sz="3200" dirty="0">
                <a:solidFill>
                  <a:schemeClr val="tx1"/>
                </a:solidFill>
                <a:latin typeface="Calibri" pitchFamily="34" charset="0"/>
                <a:cs typeface="Microsoft YaHei"/>
              </a:rPr>
              <a:t>_	United States. $b National Labor Relations 		   		Board. $b </a:t>
            </a:r>
            <a:r>
              <a:rPr lang="en-US" sz="3200" dirty="0">
                <a:solidFill>
                  <a:srgbClr val="FF0000"/>
                </a:solidFill>
                <a:latin typeface="Calibri" pitchFamily="34" charset="0"/>
                <a:cs typeface="Microsoft YaHei"/>
              </a:rPr>
              <a:t>Library</a:t>
            </a:r>
            <a:endParaRPr lang="en-US" sz="3200" dirty="0">
              <a:solidFill>
                <a:schemeClr val="tx1"/>
              </a:solidFill>
              <a:latin typeface="Calibri" pitchFamily="34" charset="0"/>
              <a:cs typeface="Microsoft YaHei"/>
            </a:endParaRPr>
          </a:p>
          <a:p>
            <a:pPr defTabSz="914400">
              <a:tabLst>
                <a:tab pos="0" algn="l"/>
                <a:tab pos="457200" algn="l"/>
                <a:tab pos="914400" algn="l"/>
                <a:tab pos="12573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400" dirty="0">
              <a:solidFill>
                <a:schemeClr val="tx1"/>
              </a:solidFill>
              <a:latin typeface="Calibri" pitchFamily="34" charset="0"/>
              <a:cs typeface="Microsoft YaHei"/>
            </a:endParaRPr>
          </a:p>
          <a:p>
            <a:pPr defTabSz="914400">
              <a:tabLst>
                <a:tab pos="0" algn="l"/>
                <a:tab pos="457200" algn="l"/>
                <a:tab pos="914400" algn="l"/>
                <a:tab pos="12573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2_	Society of Biblical Literature. $b </a:t>
            </a:r>
            <a:r>
              <a:rPr lang="en-US" sz="3200" dirty="0">
                <a:solidFill>
                  <a:srgbClr val="FF0000"/>
                </a:solidFill>
                <a:latin typeface="Calibri" pitchFamily="34" charset="0"/>
                <a:cs typeface="Microsoft YaHei"/>
              </a:rPr>
              <a:t>Annual 				Meeting</a:t>
            </a:r>
          </a:p>
        </p:txBody>
      </p:sp>
      <p:sp>
        <p:nvSpPr>
          <p:cNvPr id="119812"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a:solidFill>
                  <a:srgbClr val="898989"/>
                </a:solidFill>
                <a:latin typeface="Calibri" pitchFamily="34" charset="0"/>
                <a:cs typeface="Microsoft YaHei"/>
              </a:rPr>
              <a:t>Module 4. Describing Corporate Bodies</a:t>
            </a:r>
            <a:endParaRPr lang="en-US" dirty="0">
              <a:cs typeface="Microsoft YaHei"/>
            </a:endParaRPr>
          </a:p>
        </p:txBody>
      </p:sp>
      <p:sp>
        <p:nvSpPr>
          <p:cNvPr id="6" name="Slide Number Placeholder 3">
            <a:extLst>
              <a:ext uri="{FF2B5EF4-FFF2-40B4-BE49-F238E27FC236}">
                <a16:creationId xmlns:a16="http://schemas.microsoft.com/office/drawing/2014/main" id="{12DD937A-4535-44CB-9425-104BE176A4D5}"/>
              </a:ext>
            </a:extLst>
          </p:cNvPr>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AE4E10F-32E6-4691-BED9-DE4CE024F9EA}"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41</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ext Box 1"/>
          <p:cNvSpPr txBox="1">
            <a:spLocks noChangeArrowheads="1"/>
          </p:cNvSpPr>
          <p:nvPr/>
        </p:nvSpPr>
        <p:spPr bwMode="auto">
          <a:xfrm>
            <a:off x="457200" y="136525"/>
            <a:ext cx="8229600" cy="715962"/>
          </a:xfrm>
          <a:prstGeom prst="rect">
            <a:avLst/>
          </a:prstGeom>
          <a:noFill/>
          <a:ln w="9525">
            <a:noFill/>
            <a:round/>
            <a:headEnd/>
            <a:tailEnd/>
          </a:ln>
        </p:spPr>
        <p:txBody>
          <a:bodyPr lIns="90000" tIns="45000" rIns="90000" bIns="45000"/>
          <a:lstStyle/>
          <a:p>
            <a:pPr algn="ct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RDA 11.2.2.14.3</a:t>
            </a:r>
          </a:p>
        </p:txBody>
      </p:sp>
      <p:sp>
        <p:nvSpPr>
          <p:cNvPr id="119810" name="Text Box 2"/>
          <p:cNvSpPr txBox="1">
            <a:spLocks noChangeArrowheads="1"/>
          </p:cNvSpPr>
          <p:nvPr/>
        </p:nvSpPr>
        <p:spPr bwMode="auto">
          <a:xfrm>
            <a:off x="457200" y="990600"/>
            <a:ext cx="8458200" cy="5043488"/>
          </a:xfrm>
          <a:prstGeom prst="rect">
            <a:avLst/>
          </a:prstGeom>
          <a:noFill/>
          <a:ln w="9525">
            <a:noFill/>
            <a:round/>
            <a:headEnd/>
            <a:tailEnd/>
          </a:ln>
        </p:spPr>
        <p:txBody>
          <a:bodyPr lIns="90000" tIns="45000" rIns="90000" bIns="45000"/>
          <a:lstStyle/>
          <a:p>
            <a:pPr defTabSz="914400">
              <a:spcBef>
                <a:spcPts val="638"/>
              </a:spcBef>
              <a:spcAft>
                <a:spcPts val="15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A name that is </a:t>
            </a:r>
            <a:r>
              <a:rPr lang="en-US" sz="3200" dirty="0">
                <a:solidFill>
                  <a:schemeClr val="tx1"/>
                </a:solidFill>
                <a:latin typeface="Calibri" pitchFamily="34" charset="0"/>
                <a:cs typeface="Microsoft YaHei"/>
              </a:rPr>
              <a:t>general in nature </a:t>
            </a:r>
            <a:r>
              <a:rPr lang="en-US" sz="3200" dirty="0">
                <a:solidFill>
                  <a:srgbClr val="000000"/>
                </a:solidFill>
                <a:latin typeface="Calibri" pitchFamily="34" charset="0"/>
                <a:cs typeface="Microsoft YaHei"/>
              </a:rPr>
              <a:t>(e.g. contains neither distinctive proper nouns or adjectives, nor subject words) or that does </a:t>
            </a:r>
            <a:r>
              <a:rPr lang="en-US" sz="3200" dirty="0">
                <a:solidFill>
                  <a:srgbClr val="FF0000"/>
                </a:solidFill>
                <a:latin typeface="Calibri" pitchFamily="34" charset="0"/>
                <a:cs typeface="Microsoft YaHei"/>
              </a:rPr>
              <a:t>no more than indicate a geographic, chronological, or numbered or lettered subdivision </a:t>
            </a:r>
            <a:r>
              <a:rPr lang="en-US" sz="3200" dirty="0">
                <a:solidFill>
                  <a:srgbClr val="000000"/>
                </a:solidFill>
                <a:latin typeface="Calibri" pitchFamily="34" charset="0"/>
                <a:cs typeface="Microsoft YaHei"/>
              </a:rPr>
              <a:t>of a parent body</a:t>
            </a:r>
          </a:p>
          <a:p>
            <a:pPr defTabSz="914400">
              <a:tabLst>
                <a:tab pos="0" algn="l"/>
                <a:tab pos="457200" algn="l"/>
                <a:tab pos="914400" algn="l"/>
                <a:tab pos="12573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110 2</a:t>
            </a:r>
            <a:r>
              <a:rPr lang="en-US" sz="3200" dirty="0">
                <a:solidFill>
                  <a:schemeClr val="tx1"/>
                </a:solidFill>
                <a:latin typeface="Calibri" pitchFamily="34" charset="0"/>
                <a:cs typeface="Microsoft YaHei"/>
              </a:rPr>
              <a:t>_	U.S. Fish and Wildlife Service. $b </a:t>
            </a:r>
            <a:r>
              <a:rPr lang="en-US" sz="3200" dirty="0">
                <a:solidFill>
                  <a:srgbClr val="FF0000"/>
                </a:solidFill>
                <a:latin typeface="Calibri" pitchFamily="34" charset="0"/>
                <a:cs typeface="Microsoft YaHei"/>
              </a:rPr>
              <a:t>Region 6</a:t>
            </a:r>
          </a:p>
          <a:p>
            <a:pPr defTabSz="914400">
              <a:tabLst>
                <a:tab pos="0" algn="l"/>
                <a:tab pos="457200" algn="l"/>
                <a:tab pos="914400" algn="l"/>
                <a:tab pos="12573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400" dirty="0">
              <a:solidFill>
                <a:schemeClr val="tx1"/>
              </a:solidFill>
              <a:latin typeface="Calibri" pitchFamily="34" charset="0"/>
              <a:cs typeface="Microsoft YaHei"/>
            </a:endParaRPr>
          </a:p>
          <a:p>
            <a:pPr defTabSz="914400">
              <a:spcAft>
                <a:spcPts val="1000"/>
              </a:spcAft>
              <a:tabLst>
                <a:tab pos="0" algn="l"/>
                <a:tab pos="457200" algn="l"/>
                <a:tab pos="914400" algn="l"/>
                <a:tab pos="12573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1_	United States. $b National Weather 				Service. $b </a:t>
            </a:r>
            <a:r>
              <a:rPr lang="en-US" sz="3200" dirty="0">
                <a:solidFill>
                  <a:srgbClr val="FF0000"/>
                </a:solidFill>
                <a:latin typeface="Calibri" pitchFamily="34" charset="0"/>
                <a:cs typeface="Microsoft YaHei"/>
              </a:rPr>
              <a:t>Western Region</a:t>
            </a:r>
          </a:p>
          <a:p>
            <a:pPr defTabSz="914400">
              <a:tabLst>
                <a:tab pos="0" algn="l"/>
                <a:tab pos="457200" algn="l"/>
                <a:tab pos="914400" algn="l"/>
                <a:tab pos="12573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chemeClr val="tx1"/>
                </a:solidFill>
                <a:latin typeface="Calibri" pitchFamily="34" charset="0"/>
                <a:cs typeface="Microsoft YaHei"/>
              </a:rPr>
              <a:t>110 2_</a:t>
            </a:r>
            <a:r>
              <a:rPr lang="en-US" sz="3200" dirty="0">
                <a:solidFill>
                  <a:srgbClr val="FF0000"/>
                </a:solidFill>
                <a:latin typeface="Calibri" pitchFamily="34" charset="0"/>
                <a:cs typeface="Microsoft YaHei"/>
              </a:rPr>
              <a:t> </a:t>
            </a:r>
            <a:r>
              <a:rPr lang="en-US" sz="3200" dirty="0">
                <a:solidFill>
                  <a:schemeClr val="tx1"/>
                </a:solidFill>
                <a:latin typeface="Calibri" pitchFamily="34" charset="0"/>
                <a:cs typeface="Microsoft YaHei"/>
              </a:rPr>
              <a:t>University of Virginia. $b </a:t>
            </a:r>
            <a:r>
              <a:rPr lang="en-US" sz="3200" dirty="0">
                <a:solidFill>
                  <a:srgbClr val="FF0000"/>
                </a:solidFill>
                <a:latin typeface="Calibri" pitchFamily="34" charset="0"/>
                <a:cs typeface="Microsoft YaHei"/>
              </a:rPr>
              <a:t>Class of 2008</a:t>
            </a:r>
          </a:p>
        </p:txBody>
      </p:sp>
      <p:sp>
        <p:nvSpPr>
          <p:cNvPr id="119812"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a:solidFill>
                  <a:srgbClr val="898989"/>
                </a:solidFill>
                <a:latin typeface="Calibri" pitchFamily="34" charset="0"/>
                <a:cs typeface="Microsoft YaHei"/>
              </a:rPr>
              <a:t>Module 4. Describing Corporate Bodies</a:t>
            </a:r>
            <a:endParaRPr lang="en-US" dirty="0">
              <a:cs typeface="Microsoft YaHei"/>
            </a:endParaRPr>
          </a:p>
        </p:txBody>
      </p:sp>
      <p:sp>
        <p:nvSpPr>
          <p:cNvPr id="6" name="Slide Number Placeholder 3">
            <a:extLst>
              <a:ext uri="{FF2B5EF4-FFF2-40B4-BE49-F238E27FC236}">
                <a16:creationId xmlns:a16="http://schemas.microsoft.com/office/drawing/2014/main" id="{12DD937A-4535-44CB-9425-104BE176A4D5}"/>
              </a:ext>
            </a:extLst>
          </p:cNvPr>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AE4E10F-32E6-4691-BED9-DE4CE024F9EA}"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42</a:t>
            </a:fld>
            <a:endParaRPr lang="en-US" sz="1200" dirty="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10392171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ext Box 1"/>
          <p:cNvSpPr txBox="1">
            <a:spLocks noChangeArrowheads="1"/>
          </p:cNvSpPr>
          <p:nvPr/>
        </p:nvSpPr>
        <p:spPr bwMode="auto">
          <a:xfrm>
            <a:off x="457200" y="91440"/>
            <a:ext cx="8229600" cy="593725"/>
          </a:xfrm>
          <a:prstGeom prst="rect">
            <a:avLst/>
          </a:prstGeom>
          <a:noFill/>
          <a:ln w="9525">
            <a:noFill/>
            <a:round/>
            <a:headEnd/>
            <a:tailEnd/>
          </a:ln>
        </p:spPr>
        <p:txBody>
          <a:bodyPr lIns="90000" tIns="45000" rIns="90000" bIns="45000"/>
          <a:lstStyle/>
          <a:p>
            <a:pPr algn="ct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RDA 11.2.2.14.4</a:t>
            </a:r>
          </a:p>
        </p:txBody>
      </p:sp>
      <p:sp>
        <p:nvSpPr>
          <p:cNvPr id="121858" name="Text Box 2"/>
          <p:cNvSpPr txBox="1">
            <a:spLocks noChangeArrowheads="1"/>
          </p:cNvSpPr>
          <p:nvPr/>
        </p:nvSpPr>
        <p:spPr bwMode="auto">
          <a:xfrm>
            <a:off x="228600" y="717550"/>
            <a:ext cx="8686800" cy="5118100"/>
          </a:xfrm>
          <a:prstGeom prst="rect">
            <a:avLst/>
          </a:prstGeom>
          <a:noFill/>
          <a:ln w="9525">
            <a:noFill/>
            <a:round/>
            <a:headEnd/>
            <a:tailEnd/>
          </a:ln>
        </p:spPr>
        <p:txBody>
          <a:bodyPr lIns="90000" tIns="45000" rIns="90000" bIns="45000"/>
          <a:lstStyle/>
          <a:p>
            <a:pPr algn="ct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 A name that does not convey the idea of a corporate body and does not contain the name of the higher body.</a:t>
            </a: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cs typeface="Microsoft YaHei"/>
            </a:endParaRP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2_ Tufts University. $b </a:t>
            </a:r>
            <a:r>
              <a:rPr lang="en-US" sz="3200" dirty="0">
                <a:solidFill>
                  <a:srgbClr val="FF0000"/>
                </a:solidFill>
                <a:latin typeface="Calibri" pitchFamily="34" charset="0"/>
                <a:cs typeface="Microsoft YaHei"/>
              </a:rPr>
              <a:t>Human Resources</a:t>
            </a:r>
          </a:p>
          <a:p>
            <a:pPr marL="1257300" indent="-1257300" defTabSz="914400">
              <a:spcBef>
                <a:spcPts val="638"/>
              </a:spcBef>
              <a:spcAft>
                <a:spcPts val="12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1_ Prince Edward Island. $b Tourism Marketing Branch. $b </a:t>
            </a:r>
            <a:r>
              <a:rPr lang="en-US" sz="3200" dirty="0">
                <a:solidFill>
                  <a:srgbClr val="FF0000"/>
                </a:solidFill>
                <a:latin typeface="Calibri" pitchFamily="34" charset="0"/>
                <a:cs typeface="Microsoft YaHei"/>
              </a:rPr>
              <a:t>Research and Evaluation</a:t>
            </a:r>
          </a:p>
          <a:p>
            <a:pPr defTabSz="914400">
              <a:spcBef>
                <a:spcPts val="638"/>
              </a:spcBef>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600" i="1" dirty="0">
                <a:solidFill>
                  <a:schemeClr val="tx1"/>
                </a:solidFill>
                <a:latin typeface="Calibri" pitchFamily="34" charset="0"/>
                <a:cs typeface="Microsoft YaHei"/>
              </a:rPr>
              <a:t>but </a:t>
            </a:r>
            <a:r>
              <a:rPr lang="en-US" sz="2600" dirty="0">
                <a:solidFill>
                  <a:schemeClr val="tx1"/>
                </a:solidFill>
                <a:latin typeface="Calibri" pitchFamily="34" charset="0"/>
                <a:cs typeface="Microsoft YaHei"/>
              </a:rPr>
              <a:t>110 2_ </a:t>
            </a:r>
            <a:r>
              <a:rPr lang="en-US" sz="2600" dirty="0">
                <a:solidFill>
                  <a:srgbClr val="FF0000"/>
                </a:solidFill>
                <a:latin typeface="Calibri" pitchFamily="34" charset="0"/>
                <a:cs typeface="Microsoft YaHei"/>
              </a:rPr>
              <a:t>California Records &amp; Information Management</a:t>
            </a:r>
            <a:r>
              <a:rPr lang="en-US" sz="2600" i="1" dirty="0">
                <a:solidFill>
                  <a:srgbClr val="FF0000"/>
                </a:solidFill>
                <a:latin typeface="Calibri" pitchFamily="34" charset="0"/>
                <a:cs typeface="Microsoft YaHei"/>
              </a:rPr>
              <a:t> </a:t>
            </a: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600" i="1" dirty="0">
                <a:solidFill>
                  <a:schemeClr val="tx1"/>
                </a:solidFill>
                <a:latin typeface="Calibri" pitchFamily="34" charset="0"/>
                <a:cs typeface="Microsoft YaHei"/>
              </a:rPr>
              <a:t>not</a:t>
            </a:r>
            <a:r>
              <a:rPr lang="en-US" sz="2600" dirty="0">
                <a:solidFill>
                  <a:schemeClr val="tx1"/>
                </a:solidFill>
                <a:latin typeface="Calibri" pitchFamily="34" charset="0"/>
                <a:cs typeface="Microsoft YaHei"/>
              </a:rPr>
              <a:t> 110 1_ California. $b Records &amp; Information Management</a:t>
            </a:r>
            <a:endParaRPr lang="en-US" sz="2600" i="1" dirty="0">
              <a:solidFill>
                <a:schemeClr val="tx1"/>
              </a:solidFill>
              <a:latin typeface="Calibri" pitchFamily="34" charset="0"/>
              <a:cs typeface="Microsoft YaHei"/>
            </a:endParaRPr>
          </a:p>
        </p:txBody>
      </p:sp>
      <p:pic>
        <p:nvPicPr>
          <p:cNvPr id="121859" name="Picture 3"/>
          <p:cNvPicPr>
            <a:picLocks noChangeAspect="1" noChangeArrowheads="1"/>
          </p:cNvPicPr>
          <p:nvPr/>
        </p:nvPicPr>
        <p:blipFill>
          <a:blip r:embed="rId3"/>
          <a:srcRect/>
          <a:stretch>
            <a:fillRect/>
          </a:stretch>
        </p:blipFill>
        <p:spPr bwMode="auto">
          <a:xfrm>
            <a:off x="2830512" y="2331720"/>
            <a:ext cx="3482975" cy="762000"/>
          </a:xfrm>
          <a:prstGeom prst="rect">
            <a:avLst/>
          </a:prstGeom>
          <a:noFill/>
          <a:ln w="9525">
            <a:noFill/>
            <a:round/>
            <a:headEnd/>
            <a:tailEnd/>
          </a:ln>
        </p:spPr>
      </p:pic>
      <p:sp>
        <p:nvSpPr>
          <p:cNvPr id="121860" name="Slide Number Placeholder 4"/>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defTabSz="914400"/>
            <a:r>
              <a:rPr lang="en-US" sz="1200" dirty="0">
                <a:solidFill>
                  <a:srgbClr val="898989"/>
                </a:solidFill>
                <a:latin typeface="Calibri" pitchFamily="34" charset="0"/>
                <a:cs typeface="Microsoft YaHei"/>
              </a:rPr>
              <a:t>Module 4. Describing Corporate Bodies</a:t>
            </a:r>
            <a:endParaRPr lang="en-US" sz="1200" dirty="0">
              <a:cs typeface="Microsoft YaHei"/>
            </a:endParaRPr>
          </a:p>
        </p:txBody>
      </p:sp>
      <p:sp>
        <p:nvSpPr>
          <p:cNvPr id="7" name="Slide Number Placeholder 3">
            <a:extLst>
              <a:ext uri="{FF2B5EF4-FFF2-40B4-BE49-F238E27FC236}">
                <a16:creationId xmlns:a16="http://schemas.microsoft.com/office/drawing/2014/main" id="{60BD49AD-8994-4907-BD20-64ACFD53BFF8}"/>
              </a:ext>
            </a:extLst>
          </p:cNvPr>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AE4E10F-32E6-4691-BED9-DE4CE024F9EA}"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43</a:t>
            </a:fld>
            <a:endParaRPr lang="en-US" sz="1200" dirty="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RDA 11.2.2.14.5</a:t>
            </a:r>
          </a:p>
        </p:txBody>
      </p:sp>
      <p:sp>
        <p:nvSpPr>
          <p:cNvPr id="123906"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algn="ct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cs typeface="Microsoft YaHei"/>
              </a:rPr>
              <a:t>  A name of a university faculty, school, college, institute, laboratory, etc., that simply indicates a particular field of study.</a:t>
            </a: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cs typeface="Microsoft YaHei"/>
            </a:endParaRP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cs typeface="Microsoft YaHei"/>
            </a:endParaRP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cs typeface="Microsoft YaHei"/>
              </a:rPr>
              <a:t> 110 2_ Rutgers University. $b </a:t>
            </a:r>
            <a:r>
              <a:rPr lang="en-US" sz="3200">
                <a:solidFill>
                  <a:srgbClr val="FF0000"/>
                </a:solidFill>
                <a:latin typeface="Calibri" pitchFamily="34" charset="0"/>
                <a:cs typeface="Microsoft YaHei"/>
              </a:rPr>
              <a:t>Center for Latin 		         American Studies</a:t>
            </a:r>
          </a:p>
        </p:txBody>
      </p:sp>
      <p:pic>
        <p:nvPicPr>
          <p:cNvPr id="123907" name="Picture 3"/>
          <p:cNvPicPr>
            <a:picLocks noChangeAspect="1" noChangeArrowheads="1"/>
          </p:cNvPicPr>
          <p:nvPr/>
        </p:nvPicPr>
        <p:blipFill>
          <a:blip r:embed="rId3"/>
          <a:srcRect/>
          <a:stretch>
            <a:fillRect/>
          </a:stretch>
        </p:blipFill>
        <p:spPr bwMode="auto">
          <a:xfrm>
            <a:off x="1646238" y="3200400"/>
            <a:ext cx="5813425" cy="1554163"/>
          </a:xfrm>
          <a:prstGeom prst="rect">
            <a:avLst/>
          </a:prstGeom>
          <a:noFill/>
          <a:ln w="9525">
            <a:noFill/>
            <a:round/>
            <a:headEnd/>
            <a:tailEnd/>
          </a:ln>
        </p:spPr>
      </p:pic>
      <p:sp>
        <p:nvSpPr>
          <p:cNvPr id="123909"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7" name="Slide Number Placeholder 3">
            <a:extLst>
              <a:ext uri="{FF2B5EF4-FFF2-40B4-BE49-F238E27FC236}">
                <a16:creationId xmlns:a16="http://schemas.microsoft.com/office/drawing/2014/main" id="{4A423F3B-31FE-4721-83A6-2C113AD0FC0E}"/>
              </a:ext>
            </a:extLst>
          </p:cNvPr>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AE4E10F-32E6-4691-BED9-DE4CE024F9EA}"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44</a:t>
            </a:fld>
            <a:endParaRPr lang="en-US" sz="1200" dirty="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5954"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RDA 11.2.2.14.5</a:t>
            </a:r>
          </a:p>
        </p:txBody>
      </p:sp>
      <p:sp>
        <p:nvSpPr>
          <p:cNvPr id="125955" name="Text Box 2"/>
          <p:cNvSpPr txBox="1">
            <a:spLocks noChangeArrowheads="1"/>
          </p:cNvSpPr>
          <p:nvPr/>
        </p:nvSpPr>
        <p:spPr bwMode="auto">
          <a:xfrm>
            <a:off x="304800" y="1295400"/>
            <a:ext cx="8534400" cy="4525963"/>
          </a:xfrm>
          <a:prstGeom prst="rect">
            <a:avLst/>
          </a:prstGeom>
          <a:noFill/>
          <a:ln w="9525">
            <a:noFill/>
            <a:round/>
            <a:headEnd/>
            <a:tailEnd/>
          </a:ln>
        </p:spPr>
        <p:txBody>
          <a:bodyPr lIns="90000" tIns="45000" rIns="90000" bIns="45000"/>
          <a:lstStyle/>
          <a:p>
            <a:pPr algn="ctr">
              <a:spcBef>
                <a:spcPts val="638"/>
              </a:spcBef>
              <a:spcAft>
                <a:spcPts val="42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a:solidFill>
                  <a:srgbClr val="000000"/>
                </a:solidFill>
                <a:latin typeface="Calibri" pitchFamily="34" charset="0"/>
                <a:cs typeface="Microsoft YaHei"/>
              </a:rPr>
              <a:t>  … </a:t>
            </a:r>
            <a:r>
              <a:rPr lang="en-US" sz="4000" b="1" dirty="0">
                <a:solidFill>
                  <a:srgbClr val="000000"/>
                </a:solidFill>
                <a:latin typeface="Calibri" pitchFamily="34" charset="0"/>
                <a:cs typeface="Microsoft YaHei"/>
              </a:rPr>
              <a:t>but</a:t>
            </a:r>
          </a:p>
          <a:p>
            <a:pPr>
              <a:spcBef>
                <a:spcPts val="638"/>
              </a:spcBef>
              <a:spcAft>
                <a:spcPts val="30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2_ Rutgers Center for Innovative Printmaking</a:t>
            </a:r>
          </a:p>
          <a:p>
            <a:pPr>
              <a:spcBef>
                <a:spcPts val="638"/>
              </a:spcBef>
              <a:spcAft>
                <a:spcPts val="30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2_ Rutgers Accounting Research Center</a:t>
            </a:r>
          </a:p>
          <a:p>
            <a:pPr>
              <a:spcBef>
                <a:spcPts val="638"/>
              </a:spcBef>
              <a:spcAft>
                <a:spcPts val="30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2_ Rutgers Medical School</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2_ Rutgers Oral History Archives</a:t>
            </a:r>
          </a:p>
        </p:txBody>
      </p:sp>
      <p:sp>
        <p:nvSpPr>
          <p:cNvPr id="12595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2595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3DA7E592-93AE-405F-AB0B-272F908A3ED1}"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45</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002"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RDA 11.2.2.14.6</a:t>
            </a:r>
          </a:p>
        </p:txBody>
      </p:sp>
      <p:sp>
        <p:nvSpPr>
          <p:cNvPr id="128003" name="Text Box 2"/>
          <p:cNvSpPr txBox="1">
            <a:spLocks noChangeArrowheads="1"/>
          </p:cNvSpPr>
          <p:nvPr/>
        </p:nvSpPr>
        <p:spPr bwMode="auto">
          <a:xfrm>
            <a:off x="457200" y="1600200"/>
            <a:ext cx="8229600" cy="4876800"/>
          </a:xfrm>
          <a:prstGeom prst="rect">
            <a:avLst/>
          </a:prstGeom>
          <a:noFill/>
          <a:ln w="9525">
            <a:noFill/>
            <a:round/>
            <a:headEnd/>
            <a:tailEnd/>
          </a:ln>
        </p:spPr>
        <p:txBody>
          <a:bodyPr lIns="90000" tIns="45000" rIns="90000" bIns="45000"/>
          <a:lstStyle/>
          <a:p>
            <a:pPr algn="ct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cs typeface="Microsoft YaHei"/>
              </a:rPr>
              <a:t>   A name of a non-governmental body whose name includes the entire name of the higher or related body</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cs typeface="Microsoft YaHei"/>
            </a:endParaRPr>
          </a:p>
          <a:p>
            <a:pPr algn="ct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a:solidFill>
                <a:srgbClr val="000000"/>
              </a:solidFill>
              <a:latin typeface="Calibri" pitchFamily="34" charset="0"/>
              <a:cs typeface="Microsoft YaHei"/>
            </a:endParaRPr>
          </a:p>
        </p:txBody>
      </p:sp>
      <p:sp>
        <p:nvSpPr>
          <p:cNvPr id="128004" name="TextBox 1"/>
          <p:cNvSpPr txBox="1">
            <a:spLocks noChangeArrowheads="1"/>
          </p:cNvSpPr>
          <p:nvPr/>
        </p:nvSpPr>
        <p:spPr bwMode="auto">
          <a:xfrm>
            <a:off x="1752600" y="3581400"/>
            <a:ext cx="6019800" cy="2554288"/>
          </a:xfrm>
          <a:prstGeom prst="rect">
            <a:avLst/>
          </a:prstGeom>
          <a:solidFill>
            <a:srgbClr val="FFFF66"/>
          </a:solidFill>
          <a:ln w="9525">
            <a:noFill/>
            <a:miter lim="800000"/>
            <a:headEnd/>
            <a:tailEnd/>
          </a:ln>
        </p:spPr>
        <p:txBody>
          <a:bodyPr>
            <a:spAutoFit/>
          </a:bodyPr>
          <a:lstStyle/>
          <a:p>
            <a:pPr algn="ctr" eaLnBrk="0" hangingPunct="0"/>
            <a:r>
              <a:rPr lang="en-US" sz="3200">
                <a:solidFill>
                  <a:schemeClr val="tx1"/>
                </a:solidFill>
                <a:latin typeface="Times New Roman" pitchFamily="18" charset="0"/>
                <a:cs typeface="Times New Roman" pitchFamily="18" charset="0"/>
              </a:rPr>
              <a:t>Friends of All Saints Church</a:t>
            </a:r>
          </a:p>
          <a:p>
            <a:pPr algn="ctr" eaLnBrk="0" hangingPunct="0"/>
            <a:r>
              <a:rPr lang="en-US" sz="3200">
                <a:solidFill>
                  <a:schemeClr val="tx1"/>
                </a:solidFill>
                <a:latin typeface="Times New Roman" pitchFamily="18" charset="0"/>
                <a:cs typeface="Times New Roman" pitchFamily="18" charset="0"/>
              </a:rPr>
              <a:t> </a:t>
            </a:r>
          </a:p>
          <a:p>
            <a:pPr algn="ctr" eaLnBrk="0" hangingPunct="0"/>
            <a:r>
              <a:rPr lang="en-US" sz="3200">
                <a:solidFill>
                  <a:schemeClr val="tx1"/>
                </a:solidFill>
                <a:latin typeface="Times New Roman" pitchFamily="18" charset="0"/>
                <a:cs typeface="Times New Roman" pitchFamily="18" charset="0"/>
              </a:rPr>
              <a:t>Brixworth</a:t>
            </a:r>
          </a:p>
          <a:p>
            <a:pPr algn="ctr" eaLnBrk="0" hangingPunct="0"/>
            <a:r>
              <a:rPr lang="en-US" sz="3200">
                <a:solidFill>
                  <a:schemeClr val="tx1"/>
                </a:solidFill>
                <a:latin typeface="Times New Roman" pitchFamily="18" charset="0"/>
                <a:cs typeface="Times New Roman" pitchFamily="18" charset="0"/>
              </a:rPr>
              <a:t> </a:t>
            </a:r>
          </a:p>
          <a:p>
            <a:pPr algn="ctr" eaLnBrk="0" hangingPunct="0"/>
            <a:r>
              <a:rPr lang="en-US" sz="3200">
                <a:solidFill>
                  <a:schemeClr val="tx1"/>
                </a:solidFill>
                <a:latin typeface="Times New Roman" pitchFamily="18" charset="0"/>
                <a:cs typeface="Times New Roman" pitchFamily="18" charset="0"/>
              </a:rPr>
              <a:t>Northamptonshire</a:t>
            </a:r>
          </a:p>
        </p:txBody>
      </p:sp>
      <p:sp>
        <p:nvSpPr>
          <p:cNvPr id="12800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28006"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E3752BDE-4553-470E-80E4-669CA44070B7}"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46</a:t>
            </a:fld>
            <a:endParaRPr lang="en-US" sz="1200" dirty="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RDA 11.2.2.14.6</a:t>
            </a:r>
          </a:p>
        </p:txBody>
      </p:sp>
      <p:sp>
        <p:nvSpPr>
          <p:cNvPr id="130050" name="Text Box 2"/>
          <p:cNvSpPr txBox="1">
            <a:spLocks noChangeArrowheads="1"/>
          </p:cNvSpPr>
          <p:nvPr/>
        </p:nvSpPr>
        <p:spPr bwMode="auto">
          <a:xfrm>
            <a:off x="457200" y="1371600"/>
            <a:ext cx="8229600" cy="4754563"/>
          </a:xfrm>
          <a:prstGeom prst="rect">
            <a:avLst/>
          </a:prstGeom>
          <a:noFill/>
          <a:ln w="9525">
            <a:noFill/>
            <a:round/>
            <a:headEnd/>
            <a:tailEnd/>
          </a:ln>
        </p:spPr>
        <p:txBody>
          <a:bodyPr lIns="90000" tIns="45000" rIns="90000" bIns="45000"/>
          <a:lstStyle/>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Name: </a:t>
            </a:r>
            <a:r>
              <a:rPr lang="en-US" sz="3200" dirty="0">
                <a:solidFill>
                  <a:srgbClr val="FF0000"/>
                </a:solidFill>
                <a:latin typeface="Calibri" pitchFamily="34" charset="0"/>
                <a:cs typeface="Microsoft YaHei"/>
              </a:rPr>
              <a:t>Friends of </a:t>
            </a:r>
            <a:r>
              <a:rPr lang="en-US" sz="3200" dirty="0">
                <a:solidFill>
                  <a:srgbClr val="E46C0A"/>
                </a:solidFill>
                <a:latin typeface="Calibri" pitchFamily="34" charset="0"/>
                <a:cs typeface="Microsoft YaHei"/>
              </a:rPr>
              <a:t>All Saints’ Church</a:t>
            </a: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Preferred name of higher or related body:</a:t>
            </a:r>
            <a:br>
              <a:rPr lang="en-US" sz="3200" dirty="0">
                <a:solidFill>
                  <a:srgbClr val="000000"/>
                </a:solidFill>
                <a:latin typeface="Calibri" pitchFamily="34" charset="0"/>
                <a:cs typeface="Microsoft YaHei"/>
              </a:rPr>
            </a:br>
            <a:r>
              <a:rPr lang="en-US" sz="3200" dirty="0">
                <a:solidFill>
                  <a:srgbClr val="000000"/>
                </a:solidFill>
                <a:latin typeface="Calibri" pitchFamily="34" charset="0"/>
                <a:cs typeface="Microsoft YaHei"/>
              </a:rPr>
              <a:t>		All Saints’ Church</a:t>
            </a:r>
          </a:p>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AAP of higher or related body:</a:t>
            </a:r>
            <a:br>
              <a:rPr lang="en-US" sz="3200" dirty="0">
                <a:solidFill>
                  <a:srgbClr val="000000"/>
                </a:solidFill>
                <a:latin typeface="Calibri" pitchFamily="34" charset="0"/>
                <a:cs typeface="Microsoft YaHei"/>
              </a:rPr>
            </a:br>
            <a:r>
              <a:rPr lang="en-US" sz="3200" dirty="0">
                <a:solidFill>
                  <a:srgbClr val="000000"/>
                </a:solidFill>
                <a:latin typeface="Calibri" pitchFamily="34" charset="0"/>
                <a:cs typeface="Microsoft YaHei"/>
              </a:rPr>
              <a:t>		All Saints’ Church (</a:t>
            </a:r>
            <a:r>
              <a:rPr lang="en-US" sz="3200" dirty="0" err="1">
                <a:solidFill>
                  <a:srgbClr val="000000"/>
                </a:solidFill>
                <a:latin typeface="Calibri" pitchFamily="34" charset="0"/>
                <a:cs typeface="Microsoft YaHei"/>
              </a:rPr>
              <a:t>Brixworth</a:t>
            </a:r>
            <a:r>
              <a:rPr lang="en-US" sz="3200" dirty="0">
                <a:solidFill>
                  <a:srgbClr val="000000"/>
                </a:solidFill>
                <a:latin typeface="Calibri" pitchFamily="34" charset="0"/>
                <a:cs typeface="Microsoft YaHei"/>
              </a:rPr>
              <a:t>, England)</a:t>
            </a:r>
          </a:p>
          <a:p>
            <a:pPr defTabSz="914400">
              <a:spcBef>
                <a:spcPts val="638"/>
              </a:spcBef>
              <a:spcAft>
                <a:spcPts val="1425"/>
              </a:spcAft>
              <a:buSzPct val="100000"/>
              <a:tabLst>
                <a:tab pos="0" algn="l"/>
                <a:tab pos="457200" algn="l"/>
                <a:tab pos="914400" algn="l"/>
                <a:tab pos="12573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Authorized access point:</a:t>
            </a:r>
            <a:br>
              <a:rPr lang="en-US" sz="3200" dirty="0">
                <a:solidFill>
                  <a:srgbClr val="000000"/>
                </a:solidFill>
                <a:latin typeface="Calibri" pitchFamily="34" charset="0"/>
                <a:cs typeface="Microsoft YaHei"/>
              </a:rPr>
            </a:br>
            <a:r>
              <a:rPr lang="en-US" sz="3200" dirty="0">
                <a:solidFill>
                  <a:srgbClr val="000000"/>
                </a:solidFill>
                <a:latin typeface="Calibri" pitchFamily="34" charset="0"/>
                <a:cs typeface="Microsoft YaHei"/>
              </a:rPr>
              <a:t>110 2_	All Saints’ Church (</a:t>
            </a:r>
            <a:r>
              <a:rPr lang="en-US" sz="3200" dirty="0" err="1">
                <a:solidFill>
                  <a:srgbClr val="000000"/>
                </a:solidFill>
                <a:latin typeface="Calibri" pitchFamily="34" charset="0"/>
                <a:cs typeface="Microsoft YaHei"/>
              </a:rPr>
              <a:t>Brixworth</a:t>
            </a:r>
            <a:r>
              <a:rPr lang="en-US" sz="3200" dirty="0">
                <a:solidFill>
                  <a:srgbClr val="000000"/>
                </a:solidFill>
                <a:latin typeface="Calibri" pitchFamily="34" charset="0"/>
                <a:cs typeface="Microsoft YaHei"/>
              </a:rPr>
              <a:t>, England).   			   $b Friends</a:t>
            </a:r>
          </a:p>
        </p:txBody>
      </p:sp>
      <p:sp>
        <p:nvSpPr>
          <p:cNvPr id="130052" name="Footer Placeholder 1"/>
          <p:cNvSpPr txBox="1">
            <a:spLocks noGrp="1"/>
          </p:cNvSpPr>
          <p:nvPr/>
        </p:nvSpPr>
        <p:spPr bwMode="auto">
          <a:xfrm>
            <a:off x="3124200" y="6340475"/>
            <a:ext cx="2895600" cy="365125"/>
          </a:xfrm>
          <a:prstGeom prst="rect">
            <a:avLst/>
          </a:prstGeom>
          <a:noFill/>
          <a:ln w="9525">
            <a:noFill/>
            <a:miter lim="800000"/>
            <a:headEnd/>
            <a:tailEnd/>
          </a:ln>
        </p:spPr>
        <p:txBody>
          <a:bodyPr anchor="ctr"/>
          <a:lstStyle/>
          <a:p>
            <a:pPr algn="ctr"/>
            <a:r>
              <a:rPr lang="en-US" sz="1200" dirty="0">
                <a:solidFill>
                  <a:srgbClr val="898989"/>
                </a:solidFill>
                <a:latin typeface="Calibri" pitchFamily="34" charset="0"/>
                <a:cs typeface="Microsoft YaHei"/>
              </a:rPr>
              <a:t>Module 4. Describing Corporate Bodies</a:t>
            </a:r>
            <a:endParaRPr lang="en-US" dirty="0">
              <a:cs typeface="Microsoft YaHei"/>
            </a:endParaRPr>
          </a:p>
        </p:txBody>
      </p:sp>
      <p:sp>
        <p:nvSpPr>
          <p:cNvPr id="6" name="Slide Number Placeholder 3">
            <a:extLst>
              <a:ext uri="{FF2B5EF4-FFF2-40B4-BE49-F238E27FC236}">
                <a16:creationId xmlns:a16="http://schemas.microsoft.com/office/drawing/2014/main" id="{B4A956CB-83E5-4018-A918-F431461649F0}"/>
              </a:ext>
            </a:extLst>
          </p:cNvPr>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E3752BDE-4553-470E-80E4-669CA44070B7}"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47</a:t>
            </a:fld>
            <a:endParaRPr lang="en-US" sz="1200" dirty="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RDA 11.2.2.14.6</a:t>
            </a:r>
          </a:p>
        </p:txBody>
      </p:sp>
      <p:sp>
        <p:nvSpPr>
          <p:cNvPr id="47107" name="Text Box 2"/>
          <p:cNvSpPr txBox="1">
            <a:spLocks noChangeArrowheads="1"/>
          </p:cNvSpPr>
          <p:nvPr/>
        </p:nvSpPr>
        <p:spPr bwMode="auto">
          <a:xfrm>
            <a:off x="457200" y="1371600"/>
            <a:ext cx="8229600" cy="4754563"/>
          </a:xfrm>
          <a:prstGeom prst="rect">
            <a:avLst/>
          </a:prstGeom>
          <a:noFill/>
          <a:ln w="9525">
            <a:noFill/>
            <a:round/>
            <a:headEnd/>
            <a:tailEnd/>
          </a:ln>
          <a:effectLst/>
        </p:spPr>
        <p:txBody>
          <a:bodyPr lIns="90000" tIns="45000" rIns="90000" bIns="45000"/>
          <a:lstStyle/>
          <a:p>
            <a:pPr defTabSz="914400" fontAlgn="auto">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a:solidFill>
                  <a:srgbClr val="000000"/>
                </a:solidFill>
                <a:latin typeface="+mj-lt"/>
                <a:ea typeface="+mn-ea"/>
                <a:cs typeface="+mn-cs"/>
              </a:rPr>
              <a:t>Name: </a:t>
            </a:r>
            <a:r>
              <a:rPr lang="en-US" sz="3200" dirty="0">
                <a:solidFill>
                  <a:srgbClr val="FF0000"/>
                </a:solidFill>
                <a:latin typeface="+mj-lt"/>
                <a:ea typeface="+mn-ea"/>
                <a:cs typeface="+mn-cs"/>
              </a:rPr>
              <a:t>Annual Meeting of the </a:t>
            </a:r>
            <a:r>
              <a:rPr lang="en-US" sz="3200" dirty="0">
                <a:solidFill>
                  <a:schemeClr val="accent2">
                    <a:lumMod val="75000"/>
                  </a:schemeClr>
                </a:solidFill>
                <a:latin typeface="+mj-lt"/>
                <a:ea typeface="+mn-ea"/>
                <a:cs typeface="+mn-cs"/>
              </a:rPr>
              <a:t>International Whaling Commission</a:t>
            </a:r>
          </a:p>
          <a:p>
            <a:pPr defTabSz="914400" fontAlgn="auto">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a:solidFill>
                  <a:srgbClr val="000000"/>
                </a:solidFill>
                <a:latin typeface="Calibri" pitchFamily="32" charset="0"/>
                <a:ea typeface="+mn-ea"/>
                <a:cs typeface="+mn-cs"/>
              </a:rPr>
              <a:t>Preferred name of higher or related body:</a:t>
            </a:r>
          </a:p>
          <a:p>
            <a:pPr defTabSz="914400" fontAlgn="auto">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a:solidFill>
                  <a:srgbClr val="000000"/>
                </a:solidFill>
                <a:latin typeface="Calibri" pitchFamily="32" charset="0"/>
                <a:ea typeface="+mn-ea"/>
                <a:cs typeface="+mn-cs"/>
              </a:rPr>
              <a:t>		International Whaling Commission</a:t>
            </a:r>
          </a:p>
          <a:p>
            <a:pPr defTabSz="914400" fontAlgn="auto">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a:solidFill>
                  <a:srgbClr val="000000"/>
                </a:solidFill>
                <a:latin typeface="Calibri" pitchFamily="32" charset="0"/>
                <a:ea typeface="+mn-ea"/>
                <a:cs typeface="+mn-cs"/>
              </a:rPr>
              <a:t>Authorized access point:</a:t>
            </a:r>
          </a:p>
          <a:p>
            <a:pPr defTabSz="914400" fontAlgn="auto">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a:solidFill>
                  <a:srgbClr val="000000"/>
                </a:solidFill>
                <a:latin typeface="Calibri" pitchFamily="32" charset="0"/>
                <a:ea typeface="+mn-ea"/>
                <a:cs typeface="+mn-cs"/>
              </a:rPr>
              <a:t>110 2</a:t>
            </a:r>
            <a:r>
              <a:rPr lang="en-US" sz="3200" dirty="0">
                <a:solidFill>
                  <a:schemeClr val="tx1"/>
                </a:solidFill>
                <a:latin typeface="+mj-lt"/>
                <a:ea typeface="+mn-ea"/>
                <a:cs typeface="+mn-cs"/>
              </a:rPr>
              <a:t>_ International Whaling Commission. </a:t>
            </a:r>
            <a:r>
              <a:rPr lang="en-US" sz="3200" dirty="0">
                <a:solidFill>
                  <a:srgbClr val="000000"/>
                </a:solidFill>
                <a:latin typeface="Calibri" pitchFamily="32" charset="0"/>
                <a:ea typeface="+mn-ea"/>
                <a:cs typeface="+mn-cs"/>
              </a:rPr>
              <a:t>$b 			   Annual Meeting </a:t>
            </a:r>
          </a:p>
        </p:txBody>
      </p:sp>
      <p:sp>
        <p:nvSpPr>
          <p:cNvPr id="132100" name="Footer Placeholder 1"/>
          <p:cNvSpPr txBox="1">
            <a:spLocks noGrp="1"/>
          </p:cNvSpPr>
          <p:nvPr/>
        </p:nvSpPr>
        <p:spPr bwMode="auto">
          <a:xfrm>
            <a:off x="3124200" y="6340475"/>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6" name="Slide Number Placeholder 3">
            <a:extLst>
              <a:ext uri="{FF2B5EF4-FFF2-40B4-BE49-F238E27FC236}">
                <a16:creationId xmlns:a16="http://schemas.microsoft.com/office/drawing/2014/main" id="{5AEF1A31-8D3D-40AD-BB4A-D8960E5E28F6}"/>
              </a:ext>
            </a:extLst>
          </p:cNvPr>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E3752BDE-4553-470E-80E4-669CA44070B7}"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48</a:t>
            </a:fld>
            <a:endParaRPr lang="en-US" sz="1200" dirty="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ext Box 1"/>
          <p:cNvSpPr txBox="1">
            <a:spLocks noChangeArrowheads="1"/>
          </p:cNvSpPr>
          <p:nvPr/>
        </p:nvSpPr>
        <p:spPr bwMode="auto">
          <a:xfrm>
            <a:off x="457200" y="381000"/>
            <a:ext cx="8229600" cy="715963"/>
          </a:xfrm>
          <a:prstGeom prst="rect">
            <a:avLst/>
          </a:prstGeom>
          <a:noFill/>
          <a:ln w="9525">
            <a:noFill/>
            <a:round/>
            <a:headEnd/>
            <a:tailEnd/>
          </a:ln>
        </p:spPr>
        <p:txBody>
          <a:bodyPr lIns="90000" tIns="45000" rIns="90000" bIns="45000"/>
          <a:lstStyle/>
          <a:p>
            <a:pPr algn="ctr"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RDA 11.2.2.14.6</a:t>
            </a:r>
          </a:p>
        </p:txBody>
      </p:sp>
      <p:sp>
        <p:nvSpPr>
          <p:cNvPr id="134146" name="Text Box 2"/>
          <p:cNvSpPr txBox="1">
            <a:spLocks noChangeArrowheads="1"/>
          </p:cNvSpPr>
          <p:nvPr/>
        </p:nvSpPr>
        <p:spPr bwMode="auto">
          <a:xfrm>
            <a:off x="304800" y="1752600"/>
            <a:ext cx="8534400" cy="4603750"/>
          </a:xfrm>
          <a:prstGeom prst="rect">
            <a:avLst/>
          </a:prstGeom>
          <a:noFill/>
          <a:ln w="9525">
            <a:noFill/>
            <a:round/>
            <a:headEnd/>
            <a:tailEnd/>
          </a:ln>
        </p:spPr>
        <p:txBody>
          <a:bodyPr lIns="90000" tIns="45000" rIns="90000" bIns="45000"/>
          <a:lstStyle/>
          <a:p>
            <a:pPr defTabSz="914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dirty="0">
                <a:solidFill>
                  <a:srgbClr val="000000"/>
                </a:solidFill>
                <a:latin typeface="Calibri" pitchFamily="34" charset="0"/>
                <a:cs typeface="Microsoft YaHei"/>
              </a:rPr>
              <a:t>Names that fail the requirements of this instruction:</a:t>
            </a:r>
            <a:endParaRPr lang="en-US" sz="2800" dirty="0">
              <a:solidFill>
                <a:srgbClr val="953735"/>
              </a:solidFill>
              <a:latin typeface="Calibri" pitchFamily="34" charset="0"/>
              <a:cs typeface="Microsoft YaHei"/>
            </a:endParaRPr>
          </a:p>
          <a:p>
            <a:pPr marL="2743200" indent="-2286000" defTabSz="91440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dirty="0">
                <a:solidFill>
                  <a:schemeClr val="tx1"/>
                </a:solidFill>
                <a:latin typeface="Calibri" pitchFamily="34" charset="0"/>
                <a:cs typeface="Microsoft YaHei"/>
              </a:rPr>
              <a:t>BBC Symphony Orchestra</a:t>
            </a:r>
          </a:p>
          <a:p>
            <a:pPr marL="914400" indent="-457200" defTabSz="914400">
              <a:buSzPct val="100000"/>
              <a:tabLst>
                <a:tab pos="0" algn="l"/>
                <a:tab pos="457200" algn="l"/>
                <a:tab pos="914400" algn="l"/>
                <a:tab pos="1371600" algn="l"/>
                <a:tab pos="1828800" algn="l"/>
                <a:tab pos="2286000" algn="l"/>
                <a:tab pos="309245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dirty="0">
                <a:solidFill>
                  <a:schemeClr val="tx1"/>
                </a:solidFill>
                <a:latin typeface="Calibri" pitchFamily="34" charset="0"/>
                <a:cs typeface="Microsoft YaHei"/>
              </a:rPr>
              <a:t>	</a:t>
            </a:r>
            <a:r>
              <a:rPr lang="en-US" sz="2800" i="1" dirty="0">
                <a:solidFill>
                  <a:schemeClr val="tx1"/>
                </a:solidFill>
                <a:latin typeface="Calibri" pitchFamily="34" charset="0"/>
                <a:cs typeface="Microsoft YaHei"/>
              </a:rPr>
              <a:t>Higher body:</a:t>
            </a:r>
            <a:r>
              <a:rPr lang="en-US" sz="2800" dirty="0">
                <a:solidFill>
                  <a:schemeClr val="tx1"/>
                </a:solidFill>
                <a:latin typeface="Calibri" pitchFamily="34" charset="0"/>
                <a:cs typeface="Microsoft YaHei"/>
              </a:rPr>
              <a:t> British Broadcasting Corporation</a:t>
            </a:r>
          </a:p>
          <a:p>
            <a:pPr marL="914400" indent="-457200" defTabSz="914400">
              <a:buSzPct val="100000"/>
              <a:tabLst>
                <a:tab pos="0" algn="l"/>
                <a:tab pos="457200" algn="l"/>
                <a:tab pos="914400" algn="l"/>
                <a:tab pos="1371600" algn="l"/>
                <a:tab pos="1828800" algn="l"/>
                <a:tab pos="2286000" algn="l"/>
                <a:tab pos="309245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dirty="0">
              <a:solidFill>
                <a:schemeClr val="tx1"/>
              </a:solidFill>
              <a:latin typeface="Calibri" pitchFamily="34" charset="0"/>
              <a:cs typeface="Microsoft YaHei"/>
            </a:endParaRPr>
          </a:p>
          <a:p>
            <a:pPr marL="914400" indent="-457200" defTabSz="914400">
              <a:buSzPct val="100000"/>
              <a:tabLst>
                <a:tab pos="0" algn="l"/>
                <a:tab pos="457200" algn="l"/>
                <a:tab pos="914400" algn="l"/>
                <a:tab pos="1371600" algn="l"/>
                <a:tab pos="1828800" algn="l"/>
                <a:tab pos="2286000" algn="l"/>
                <a:tab pos="309245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dirty="0">
                <a:solidFill>
                  <a:schemeClr val="tx1"/>
                </a:solidFill>
                <a:latin typeface="Calibri" pitchFamily="34" charset="0"/>
                <a:cs typeface="Microsoft YaHei"/>
              </a:rPr>
              <a:t>CU-Boulder Alumni Association</a:t>
            </a:r>
          </a:p>
          <a:p>
            <a:pPr marL="914400" indent="-457200" defTabSz="914400">
              <a:buSzPct val="100000"/>
              <a:tabLst>
                <a:tab pos="0" algn="l"/>
                <a:tab pos="457200" algn="l"/>
                <a:tab pos="914400" algn="l"/>
                <a:tab pos="1371600" algn="l"/>
                <a:tab pos="1828800" algn="l"/>
                <a:tab pos="2286000" algn="l"/>
                <a:tab pos="309245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i="1" dirty="0">
                <a:solidFill>
                  <a:schemeClr val="tx1"/>
                </a:solidFill>
                <a:latin typeface="Calibri" pitchFamily="34" charset="0"/>
                <a:cs typeface="Microsoft YaHei"/>
              </a:rPr>
              <a:t> 	Related body: </a:t>
            </a:r>
            <a:r>
              <a:rPr lang="en-US" sz="2800" dirty="0">
                <a:solidFill>
                  <a:schemeClr val="tx1"/>
                </a:solidFill>
                <a:latin typeface="Calibri" pitchFamily="34" charset="0"/>
                <a:cs typeface="Microsoft YaHei"/>
              </a:rPr>
              <a:t>University of Colorado Boulder</a:t>
            </a:r>
          </a:p>
          <a:p>
            <a:pPr marL="914400" indent="-457200" defTabSz="914400">
              <a:buSzPct val="100000"/>
              <a:tabLst>
                <a:tab pos="0" algn="l"/>
                <a:tab pos="457200" algn="l"/>
                <a:tab pos="914400" algn="l"/>
                <a:tab pos="1371600" algn="l"/>
                <a:tab pos="1828800" algn="l"/>
                <a:tab pos="2286000" algn="l"/>
                <a:tab pos="309245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dirty="0">
              <a:solidFill>
                <a:schemeClr val="tx1"/>
              </a:solidFill>
              <a:latin typeface="Calibri" pitchFamily="34" charset="0"/>
              <a:cs typeface="Microsoft YaHei"/>
            </a:endParaRPr>
          </a:p>
          <a:p>
            <a:pPr marL="914400" indent="-457200" defTabSz="914400">
              <a:buSzPct val="100000"/>
              <a:tabLst>
                <a:tab pos="0" algn="l"/>
                <a:tab pos="457200" algn="l"/>
                <a:tab pos="914400" algn="l"/>
                <a:tab pos="1371600" algn="l"/>
                <a:tab pos="1828800" algn="l"/>
                <a:tab pos="2286000" algn="l"/>
                <a:tab pos="309245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dirty="0">
                <a:solidFill>
                  <a:schemeClr val="tx1"/>
                </a:solidFill>
                <a:latin typeface="Calibri" pitchFamily="34" charset="0"/>
                <a:cs typeface="Microsoft YaHei"/>
              </a:rPr>
              <a:t>Annual Meeting of FOIM</a:t>
            </a:r>
          </a:p>
          <a:p>
            <a:pPr marL="914400" indent="-457200" defTabSz="914400">
              <a:buSzPct val="100000"/>
              <a:tabLst>
                <a:tab pos="0" algn="l"/>
                <a:tab pos="457200" algn="l"/>
                <a:tab pos="914400" algn="l"/>
                <a:tab pos="1371600" algn="l"/>
                <a:tab pos="1828800" algn="l"/>
                <a:tab pos="2286000" algn="l"/>
                <a:tab pos="309245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dirty="0">
                <a:solidFill>
                  <a:schemeClr val="tx1"/>
                </a:solidFill>
                <a:latin typeface="Calibri" pitchFamily="34" charset="0"/>
                <a:cs typeface="Microsoft YaHei"/>
              </a:rPr>
              <a:t>	</a:t>
            </a:r>
            <a:r>
              <a:rPr lang="en-US" sz="2800" i="1" dirty="0">
                <a:solidFill>
                  <a:schemeClr val="tx1"/>
                </a:solidFill>
                <a:latin typeface="Calibri" pitchFamily="34" charset="0"/>
                <a:cs typeface="Microsoft YaHei"/>
              </a:rPr>
              <a:t>Higher body: </a:t>
            </a:r>
            <a:r>
              <a:rPr lang="en-US" sz="2800" dirty="0">
                <a:solidFill>
                  <a:schemeClr val="tx1"/>
                </a:solidFill>
                <a:latin typeface="Calibri" pitchFamily="34" charset="0"/>
                <a:cs typeface="Microsoft YaHei"/>
              </a:rPr>
              <a:t>Fellowship of Indian Missiologists</a:t>
            </a:r>
          </a:p>
        </p:txBody>
      </p:sp>
      <p:sp>
        <p:nvSpPr>
          <p:cNvPr id="134148" name="Footer Placeholder 1"/>
          <p:cNvSpPr txBox="1">
            <a:spLocks noGrp="1"/>
          </p:cNvSpPr>
          <p:nvPr/>
        </p:nvSpPr>
        <p:spPr bwMode="auto">
          <a:xfrm>
            <a:off x="3124200" y="6315075"/>
            <a:ext cx="2895600" cy="365125"/>
          </a:xfrm>
          <a:prstGeom prst="rect">
            <a:avLst/>
          </a:prstGeom>
          <a:noFill/>
          <a:ln w="9525">
            <a:noFill/>
            <a:miter lim="800000"/>
            <a:headEnd/>
            <a:tailEnd/>
          </a:ln>
        </p:spPr>
        <p:txBody>
          <a:bodyPr anchor="ctr"/>
          <a:lstStyle/>
          <a:p>
            <a:pPr algn="ctr"/>
            <a:r>
              <a:rPr lang="en-US" sz="1200" dirty="0">
                <a:solidFill>
                  <a:srgbClr val="898989"/>
                </a:solidFill>
                <a:latin typeface="Calibri" pitchFamily="34" charset="0"/>
                <a:cs typeface="Microsoft YaHei"/>
              </a:rPr>
              <a:t>Module 4. Describing Corporate Bodies</a:t>
            </a:r>
            <a:endParaRPr lang="en-US" dirty="0">
              <a:cs typeface="Microsoft YaHei"/>
            </a:endParaRPr>
          </a:p>
        </p:txBody>
      </p:sp>
      <p:sp>
        <p:nvSpPr>
          <p:cNvPr id="6" name="Slide Number Placeholder 3">
            <a:extLst>
              <a:ext uri="{FF2B5EF4-FFF2-40B4-BE49-F238E27FC236}">
                <a16:creationId xmlns:a16="http://schemas.microsoft.com/office/drawing/2014/main" id="{3C1B28F2-717D-47EE-9966-D966A068C289}"/>
              </a:ext>
            </a:extLst>
          </p:cNvPr>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E3752BDE-4553-470E-80E4-669CA44070B7}"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49</a:t>
            </a:fld>
            <a:endParaRPr lang="en-US" sz="1200" dirty="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ext Box 1"/>
          <p:cNvSpPr txBox="1">
            <a:spLocks noChangeArrowheads="1"/>
          </p:cNvSpPr>
          <p:nvPr/>
        </p:nvSpPr>
        <p:spPr bwMode="auto">
          <a:xfrm>
            <a:off x="457200" y="457200"/>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Other Types</a:t>
            </a:r>
          </a:p>
        </p:txBody>
      </p:sp>
      <p:sp>
        <p:nvSpPr>
          <p:cNvPr id="136194"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8138" indent="-331788">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a:solidFill>
                  <a:srgbClr val="000000"/>
                </a:solidFill>
                <a:latin typeface="Calibri" pitchFamily="34" charset="0"/>
                <a:cs typeface="Microsoft YaHei"/>
              </a:rPr>
              <a:t>110 1_ United States. $b General Services 	  	  		Administration. $b Region 5</a:t>
            </a:r>
          </a:p>
          <a:p>
            <a:pPr marL="338138" indent="-331788">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a:solidFill>
                  <a:srgbClr val="000000"/>
                </a:solidFill>
                <a:latin typeface="Calibri" pitchFamily="34" charset="0"/>
                <a:cs typeface="Microsoft YaHei"/>
              </a:rPr>
              <a:t>110 1_ Vanuatu. $b Ministry of Internal Affairs 		and Social Services</a:t>
            </a:r>
          </a:p>
          <a:p>
            <a:pPr marL="338138" indent="-331788">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a:solidFill>
                  <a:srgbClr val="000000"/>
                </a:solidFill>
                <a:latin typeface="Calibri" pitchFamily="34" charset="0"/>
                <a:cs typeface="Microsoft YaHei"/>
              </a:rPr>
              <a:t>110 1_ Boring (Or.). $b City Council</a:t>
            </a:r>
          </a:p>
          <a:p>
            <a:pPr marL="338138" indent="-331788">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a:solidFill>
                  <a:srgbClr val="000000"/>
                </a:solidFill>
                <a:latin typeface="Calibri" pitchFamily="34" charset="0"/>
                <a:cs typeface="Microsoft YaHei"/>
              </a:rPr>
              <a:t>110 1_ Ontario. $b High Court of Justice</a:t>
            </a:r>
          </a:p>
          <a:p>
            <a:pPr marL="338138" indent="-331788">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endParaRPr lang="en-US" sz="3200">
              <a:solidFill>
                <a:srgbClr val="000000"/>
              </a:solidFill>
              <a:latin typeface="Calibri" pitchFamily="34" charset="0"/>
              <a:cs typeface="Microsoft YaHei"/>
            </a:endParaRPr>
          </a:p>
        </p:txBody>
      </p:sp>
      <p:sp>
        <p:nvSpPr>
          <p:cNvPr id="13619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36196"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498D05C6-D0A8-4933-AFE9-2493D4B48091}"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50</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ext Box 1"/>
          <p:cNvSpPr txBox="1">
            <a:spLocks noChangeArrowheads="1"/>
          </p:cNvSpPr>
          <p:nvPr/>
        </p:nvSpPr>
        <p:spPr bwMode="auto">
          <a:xfrm>
            <a:off x="457200" y="457200"/>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Other Types</a:t>
            </a:r>
          </a:p>
        </p:txBody>
      </p:sp>
      <p:sp>
        <p:nvSpPr>
          <p:cNvPr id="138242"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8138" indent="-331788">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a:solidFill>
                  <a:srgbClr val="000000"/>
                </a:solidFill>
                <a:latin typeface="Calibri" pitchFamily="34" charset="0"/>
                <a:cs typeface="Microsoft YaHei"/>
              </a:rPr>
              <a:t>110 1_ Germany. $b Heer</a:t>
            </a:r>
          </a:p>
          <a:p>
            <a:pPr marL="338138" indent="-331788">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a:solidFill>
                  <a:srgbClr val="000000"/>
                </a:solidFill>
                <a:latin typeface="Calibri" pitchFamily="34" charset="0"/>
                <a:cs typeface="Microsoft YaHei"/>
              </a:rPr>
              <a:t>110 1_ Idaho. $b Governor</a:t>
            </a:r>
          </a:p>
          <a:p>
            <a:pPr marL="338138" indent="-331788">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a:solidFill>
                  <a:srgbClr val="000000"/>
                </a:solidFill>
                <a:latin typeface="Calibri" pitchFamily="34" charset="0"/>
                <a:cs typeface="Microsoft YaHei"/>
              </a:rPr>
              <a:t>110 1_ United States. $b Consulate (Asunción, 		Paraguay)</a:t>
            </a:r>
          </a:p>
        </p:txBody>
      </p:sp>
      <p:sp>
        <p:nvSpPr>
          <p:cNvPr id="138243"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38244"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A4AAF54-A40D-49D6-B366-2603492B24BA}"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51</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ext Box 1"/>
          <p:cNvSpPr txBox="1">
            <a:spLocks noChangeArrowheads="1"/>
          </p:cNvSpPr>
          <p:nvPr/>
        </p:nvSpPr>
        <p:spPr bwMode="auto">
          <a:xfrm>
            <a:off x="457200" y="274639"/>
            <a:ext cx="8229600" cy="1096962"/>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Government Officials</a:t>
            </a:r>
          </a:p>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(RDA 11.2.2.18)</a:t>
            </a:r>
          </a:p>
        </p:txBody>
      </p:sp>
      <p:sp>
        <p:nvSpPr>
          <p:cNvPr id="220162" name="Text Box 2"/>
          <p:cNvSpPr txBox="1">
            <a:spLocks noChangeArrowheads="1"/>
          </p:cNvSpPr>
          <p:nvPr/>
        </p:nvSpPr>
        <p:spPr bwMode="auto">
          <a:xfrm>
            <a:off x="482600" y="1828800"/>
            <a:ext cx="8229600" cy="4373563"/>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Record the title of heads of state, heads of governments, etc. as a subdivision of the jurisdiction.  Record the title in English.</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1_ Indonesia. $b President</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1_ France. $b Prime Minister</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1_ Chiapas (Mexico). $b Governor</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110 1_ Moscow (Russia). $b Mayor</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cs typeface="Microsoft YaHei"/>
            </a:endParaRPr>
          </a:p>
        </p:txBody>
      </p:sp>
      <p:sp>
        <p:nvSpPr>
          <p:cNvPr id="220163"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20164"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0B20B3E-9228-4F5B-8F02-9E9F6A77DA29}"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52</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ext Box 1"/>
          <p:cNvSpPr txBox="1">
            <a:spLocks noChangeArrowheads="1"/>
          </p:cNvSpPr>
          <p:nvPr/>
        </p:nvSpPr>
        <p:spPr bwMode="auto">
          <a:xfrm>
            <a:off x="457200" y="274638"/>
            <a:ext cx="8229600" cy="1430337"/>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Government Officials</a:t>
            </a:r>
          </a:p>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(RDA 11.2.2.18)</a:t>
            </a:r>
          </a:p>
        </p:txBody>
      </p:sp>
      <p:sp>
        <p:nvSpPr>
          <p:cNvPr id="222210" name="Text Box 2"/>
          <p:cNvSpPr txBox="1">
            <a:spLocks noChangeArrowheads="1"/>
          </p:cNvSpPr>
          <p:nvPr/>
        </p:nvSpPr>
        <p:spPr bwMode="auto">
          <a:xfrm>
            <a:off x="228600" y="1752600"/>
            <a:ext cx="8686800" cy="4373563"/>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cs typeface="Microsoft YaHei"/>
              </a:rPr>
              <a:t>When identifying a specific incumbent to the office, add</a:t>
            </a:r>
          </a:p>
          <a:p>
            <a:pPr>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cs typeface="Microsoft YaHei"/>
              </a:rPr>
              <a:t> Inclusive years of the reign or incumbency</a:t>
            </a:r>
          </a:p>
          <a:p>
            <a:pPr>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000000"/>
                </a:solidFill>
                <a:latin typeface="Calibri" pitchFamily="34" charset="0"/>
                <a:cs typeface="Microsoft YaHei"/>
              </a:rPr>
              <a:t> Name of the person in a brief form</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000">
                <a:solidFill>
                  <a:srgbClr val="000000"/>
                </a:solidFill>
                <a:latin typeface="Calibri" pitchFamily="34" charset="0"/>
                <a:cs typeface="Microsoft YaHei"/>
              </a:rPr>
              <a:t>110 1_ Indonesia. $b President (1949-1967 : Soekarno)</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000">
                <a:solidFill>
                  <a:srgbClr val="000000"/>
                </a:solidFill>
                <a:latin typeface="Calibri" pitchFamily="34" charset="0"/>
                <a:cs typeface="Microsoft YaHei"/>
              </a:rPr>
              <a:t>110 1_ Tucson (Ariz.). $b Mayor (1951-1955 : Emery)</a:t>
            </a:r>
            <a:endParaRPr lang="en-US" sz="3200">
              <a:solidFill>
                <a:srgbClr val="000000"/>
              </a:solidFill>
              <a:latin typeface="Calibri" pitchFamily="34" charset="0"/>
              <a:cs typeface="Microsoft YaHei"/>
            </a:endParaRPr>
          </a:p>
        </p:txBody>
      </p:sp>
      <p:sp>
        <p:nvSpPr>
          <p:cNvPr id="222211"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22212"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0D85078-EA45-4516-8763-426E53E2952B}"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53</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Text Box 1"/>
          <p:cNvSpPr txBox="1">
            <a:spLocks noChangeArrowheads="1"/>
          </p:cNvSpPr>
          <p:nvPr/>
        </p:nvSpPr>
        <p:spPr bwMode="auto">
          <a:xfrm>
            <a:off x="457200" y="274638"/>
            <a:ext cx="8229600" cy="1430337"/>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Government Officials</a:t>
            </a:r>
          </a:p>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(RDA 11.2.2.18)</a:t>
            </a:r>
          </a:p>
        </p:txBody>
      </p:sp>
      <p:sp>
        <p:nvSpPr>
          <p:cNvPr id="224258" name="Text Box 2"/>
          <p:cNvSpPr txBox="1">
            <a:spLocks noChangeArrowheads="1"/>
          </p:cNvSpPr>
          <p:nvPr/>
        </p:nvSpPr>
        <p:spPr bwMode="auto">
          <a:xfrm>
            <a:off x="304800" y="1752600"/>
            <a:ext cx="8686800" cy="4572000"/>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dirty="0">
                <a:solidFill>
                  <a:srgbClr val="000000"/>
                </a:solidFill>
                <a:latin typeface="Calibri" pitchFamily="34" charset="0"/>
                <a:cs typeface="Microsoft YaHei"/>
              </a:rPr>
              <a:t>Subj  n     Subj use    b</a:t>
            </a:r>
          </a:p>
          <a:p>
            <a:pPr>
              <a:spcBef>
                <a:spcPts val="638"/>
              </a:spcBef>
              <a:spcAft>
                <a:spcPts val="1425"/>
              </a:spcAft>
              <a:buSzPct val="100000"/>
              <a:tabLst>
                <a:tab pos="0" algn="l"/>
                <a:tab pos="457200" algn="l"/>
                <a:tab pos="914400" algn="l"/>
                <a:tab pos="117157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dirty="0">
                <a:solidFill>
                  <a:srgbClr val="000000"/>
                </a:solidFill>
                <a:latin typeface="Calibri" pitchFamily="34" charset="0"/>
                <a:cs typeface="Microsoft YaHei"/>
              </a:rPr>
              <a:t>110 1_  United States.</a:t>
            </a:r>
            <a:r>
              <a:rPr lang="en-US" sz="2800" b="1" dirty="0">
                <a:solidFill>
                  <a:srgbClr val="000000"/>
                </a:solidFill>
                <a:latin typeface="Calibri" pitchFamily="34" charset="0"/>
                <a:cs typeface="Microsoft YaHei"/>
              </a:rPr>
              <a:t> </a:t>
            </a:r>
            <a:r>
              <a:rPr lang="en-US" sz="2800" dirty="0">
                <a:solidFill>
                  <a:srgbClr val="000000"/>
                </a:solidFill>
                <a:latin typeface="Calibri" pitchFamily="34" charset="0"/>
                <a:cs typeface="Microsoft YaHei"/>
              </a:rPr>
              <a:t>$b</a:t>
            </a:r>
            <a:r>
              <a:rPr lang="en-US" sz="2800" b="1" dirty="0">
                <a:solidFill>
                  <a:srgbClr val="000000"/>
                </a:solidFill>
                <a:latin typeface="Calibri" pitchFamily="34" charset="0"/>
                <a:cs typeface="Microsoft YaHei"/>
              </a:rPr>
              <a:t> </a:t>
            </a:r>
            <a:r>
              <a:rPr lang="en-US" sz="2800" dirty="0">
                <a:solidFill>
                  <a:srgbClr val="000000"/>
                </a:solidFill>
                <a:latin typeface="Calibri" pitchFamily="34" charset="0"/>
                <a:cs typeface="Microsoft YaHei"/>
              </a:rPr>
              <a:t>President (1993-2001 : Clinton)</a:t>
            </a:r>
          </a:p>
          <a:p>
            <a:pPr>
              <a:spcBef>
                <a:spcPts val="638"/>
              </a:spcBef>
              <a:spcAft>
                <a:spcPts val="1425"/>
              </a:spcAft>
              <a:buSzPct val="100000"/>
              <a:tabLst>
                <a:tab pos="0" algn="l"/>
                <a:tab pos="457200" algn="l"/>
                <a:tab pos="914400" algn="l"/>
                <a:tab pos="117157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dirty="0">
                <a:solidFill>
                  <a:srgbClr val="000000"/>
                </a:solidFill>
                <a:latin typeface="Calibri" pitchFamily="34" charset="0"/>
                <a:cs typeface="Microsoft YaHei"/>
              </a:rPr>
              <a:t>500 1_  $w r $</a:t>
            </a:r>
            <a:r>
              <a:rPr lang="en-US" sz="2800" dirty="0" err="1">
                <a:solidFill>
                  <a:srgbClr val="000000"/>
                </a:solidFill>
                <a:latin typeface="Calibri" pitchFamily="34" charset="0"/>
                <a:cs typeface="Microsoft YaHei"/>
              </a:rPr>
              <a:t>i</a:t>
            </a:r>
            <a:r>
              <a:rPr lang="en-US" sz="2800" dirty="0">
                <a:solidFill>
                  <a:srgbClr val="000000"/>
                </a:solidFill>
                <a:latin typeface="Calibri" pitchFamily="34" charset="0"/>
                <a:cs typeface="Microsoft YaHei"/>
              </a:rPr>
              <a:t> Chief executive: $a Clinton, Bill,</a:t>
            </a:r>
            <a:r>
              <a:rPr lang="en-US" sz="2800" b="1" dirty="0">
                <a:solidFill>
                  <a:srgbClr val="000000"/>
                </a:solidFill>
                <a:latin typeface="Calibri" pitchFamily="34" charset="0"/>
                <a:cs typeface="Microsoft YaHei"/>
              </a:rPr>
              <a:t> </a:t>
            </a:r>
            <a:r>
              <a:rPr lang="en-US" sz="2800" dirty="0">
                <a:solidFill>
                  <a:srgbClr val="000000"/>
                </a:solidFill>
                <a:latin typeface="Calibri" pitchFamily="34" charset="0"/>
                <a:cs typeface="Microsoft YaHei"/>
              </a:rPr>
              <a:t>$d</a:t>
            </a:r>
            <a:r>
              <a:rPr lang="en-US" sz="2800" b="1" dirty="0">
                <a:solidFill>
                  <a:srgbClr val="000000"/>
                </a:solidFill>
                <a:latin typeface="Calibri" pitchFamily="34" charset="0"/>
                <a:cs typeface="Microsoft YaHei"/>
              </a:rPr>
              <a:t> </a:t>
            </a:r>
            <a:r>
              <a:rPr lang="en-US" sz="2800" dirty="0">
                <a:solidFill>
                  <a:srgbClr val="000000"/>
                </a:solidFill>
                <a:latin typeface="Calibri" pitchFamily="34" charset="0"/>
                <a:cs typeface="Microsoft YaHei"/>
              </a:rPr>
              <a:t>1946-</a:t>
            </a:r>
          </a:p>
          <a:p>
            <a:pPr>
              <a:spcBef>
                <a:spcPts val="638"/>
              </a:spcBef>
              <a:spcAft>
                <a:spcPts val="1425"/>
              </a:spcAft>
              <a:buSzPct val="100000"/>
              <a:tabLst>
                <a:tab pos="0" algn="l"/>
                <a:tab pos="457200" algn="l"/>
                <a:tab pos="914400" algn="l"/>
                <a:tab pos="117157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dirty="0">
                <a:solidFill>
                  <a:srgbClr val="000000"/>
                </a:solidFill>
                <a:latin typeface="Calibri" pitchFamily="34" charset="0"/>
                <a:cs typeface="Microsoft YaHei"/>
              </a:rPr>
              <a:t>667 		SUBJECT USAGE: This name is not valid for use as 				a subject. Works about this person are entered 				under Clinton, Bill, 1946-</a:t>
            </a:r>
            <a:endParaRPr lang="en-US" sz="3200" dirty="0">
              <a:solidFill>
                <a:srgbClr val="000000"/>
              </a:solidFill>
              <a:latin typeface="Calibri" pitchFamily="34" charset="0"/>
              <a:cs typeface="Microsoft YaHei"/>
            </a:endParaRPr>
          </a:p>
        </p:txBody>
      </p:sp>
      <p:sp>
        <p:nvSpPr>
          <p:cNvPr id="224259"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24260"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A55B7E53-7093-422A-81E8-A136B561EFF7}"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54</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ext Box 1"/>
          <p:cNvSpPr txBox="1">
            <a:spLocks noChangeArrowheads="1"/>
          </p:cNvSpPr>
          <p:nvPr/>
        </p:nvSpPr>
        <p:spPr bwMode="auto">
          <a:xfrm>
            <a:off x="457200" y="274638"/>
            <a:ext cx="8229600" cy="1325562"/>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Religious Officials (RDA 11.2.2.26)</a:t>
            </a:r>
          </a:p>
        </p:txBody>
      </p:sp>
      <p:sp>
        <p:nvSpPr>
          <p:cNvPr id="226306" name="Text Box 2"/>
          <p:cNvSpPr txBox="1">
            <a:spLocks noChangeArrowheads="1"/>
          </p:cNvSpPr>
          <p:nvPr/>
        </p:nvSpPr>
        <p:spPr bwMode="auto">
          <a:xfrm>
            <a:off x="457200" y="1371600"/>
            <a:ext cx="8229600" cy="4953000"/>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b="1" dirty="0">
                <a:solidFill>
                  <a:srgbClr val="000000"/>
                </a:solidFill>
                <a:latin typeface="Calibri" pitchFamily="34" charset="0"/>
                <a:cs typeface="Microsoft YaHei"/>
              </a:rPr>
              <a:t>Subj   n    Subj use    b</a:t>
            </a:r>
          </a:p>
          <a:p>
            <a:pPr>
              <a:spcBef>
                <a:spcPts val="638"/>
              </a:spcBef>
              <a:spcAft>
                <a:spcPts val="1425"/>
              </a:spcAft>
              <a:buSzPct val="100000"/>
              <a:tabLst>
                <a:tab pos="0" algn="l"/>
                <a:tab pos="457200" algn="l"/>
                <a:tab pos="914400" algn="l"/>
                <a:tab pos="117157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dirty="0">
                <a:solidFill>
                  <a:srgbClr val="000000"/>
                </a:solidFill>
                <a:latin typeface="Calibri" pitchFamily="34" charset="0"/>
                <a:cs typeface="Microsoft YaHei"/>
              </a:rPr>
              <a:t>110 2_  	Catholic Church. $b Pope (2005-2013 : 				Benedict XVI)</a:t>
            </a:r>
          </a:p>
          <a:p>
            <a:pPr>
              <a:spcBef>
                <a:spcPts val="638"/>
              </a:spcBef>
              <a:spcAft>
                <a:spcPts val="1425"/>
              </a:spcAft>
              <a:buSzPct val="100000"/>
              <a:tabLst>
                <a:tab pos="0" algn="l"/>
                <a:tab pos="457200" algn="l"/>
                <a:tab pos="914400" algn="l"/>
                <a:tab pos="117157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dirty="0">
                <a:solidFill>
                  <a:srgbClr val="000000"/>
                </a:solidFill>
                <a:latin typeface="Calibri" pitchFamily="34" charset="0"/>
                <a:cs typeface="Microsoft YaHei"/>
              </a:rPr>
              <a:t>500 1_ 	$w r $</a:t>
            </a:r>
            <a:r>
              <a:rPr lang="en-US" sz="2800" dirty="0" err="1">
                <a:solidFill>
                  <a:srgbClr val="000000"/>
                </a:solidFill>
                <a:latin typeface="Calibri" pitchFamily="34" charset="0"/>
                <a:cs typeface="Microsoft YaHei"/>
              </a:rPr>
              <a:t>i</a:t>
            </a:r>
            <a:r>
              <a:rPr lang="en-US" sz="2800" dirty="0">
                <a:solidFill>
                  <a:srgbClr val="000000"/>
                </a:solidFill>
                <a:latin typeface="Calibri" pitchFamily="34" charset="0"/>
                <a:cs typeface="Microsoft YaHei"/>
              </a:rPr>
              <a:t> Chief executive: $a Benedict $b XVI, $c 				Pope, $d 1927-</a:t>
            </a:r>
          </a:p>
          <a:p>
            <a:pPr>
              <a:spcBef>
                <a:spcPts val="638"/>
              </a:spcBef>
              <a:spcAft>
                <a:spcPts val="1425"/>
              </a:spcAft>
              <a:buSzPct val="100000"/>
              <a:tabLst>
                <a:tab pos="0" algn="l"/>
                <a:tab pos="457200" algn="l"/>
                <a:tab pos="914400" algn="l"/>
                <a:tab pos="117157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dirty="0">
                <a:solidFill>
                  <a:srgbClr val="000000"/>
                </a:solidFill>
                <a:latin typeface="Calibri" pitchFamily="34" charset="0"/>
                <a:cs typeface="Microsoft YaHei"/>
              </a:rPr>
              <a:t>667  	   	SUBJECT USAGE: This name is not valid	for use 				as a subject. Works about this person are 				entered under Benedict XVI, Pope, 1927-</a:t>
            </a:r>
            <a:endParaRPr lang="en-US" sz="3200" dirty="0">
              <a:solidFill>
                <a:srgbClr val="000000"/>
              </a:solidFill>
              <a:latin typeface="Calibri" pitchFamily="34" charset="0"/>
              <a:cs typeface="Microsoft YaHei"/>
            </a:endParaRPr>
          </a:p>
        </p:txBody>
      </p:sp>
      <p:sp>
        <p:nvSpPr>
          <p:cNvPr id="226307"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2630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97405376-27A6-43B5-A446-FBC04212AEE9}"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55</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0290" name="Text Box 1"/>
          <p:cNvSpPr txBox="1">
            <a:spLocks noChangeArrowheads="1"/>
          </p:cNvSpPr>
          <p:nvPr/>
        </p:nvSpPr>
        <p:spPr bwMode="auto">
          <a:xfrm>
            <a:off x="457200" y="274638"/>
            <a:ext cx="8229600" cy="1325562"/>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Direct or Indirect Subdivision </a:t>
            </a:r>
          </a:p>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(RDA 11.2.2.15)</a:t>
            </a:r>
          </a:p>
        </p:txBody>
      </p:sp>
      <p:sp>
        <p:nvSpPr>
          <p:cNvPr id="140291" name="Text Box 2"/>
          <p:cNvSpPr txBox="1">
            <a:spLocks noChangeArrowheads="1"/>
          </p:cNvSpPr>
          <p:nvPr/>
        </p:nvSpPr>
        <p:spPr bwMode="auto">
          <a:xfrm>
            <a:off x="457200" y="1676400"/>
            <a:ext cx="8229600" cy="4800600"/>
          </a:xfrm>
          <a:prstGeom prst="rect">
            <a:avLst/>
          </a:prstGeom>
          <a:noFill/>
          <a:ln w="9525">
            <a:noFill/>
            <a:round/>
            <a:headEnd/>
            <a:tailEnd/>
          </a:ln>
        </p:spPr>
        <p:txBody>
          <a:bodyPr lIns="90000" tIns="45000" rIns="90000" bIns="45000"/>
          <a:lstStyle/>
          <a:p>
            <a:pPr marL="338138" indent="-331788" algn="ctr">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000">
                <a:solidFill>
                  <a:srgbClr val="000000"/>
                </a:solidFill>
                <a:latin typeface="Calibri" pitchFamily="34" charset="0"/>
                <a:cs typeface="Microsoft YaHei"/>
              </a:rPr>
              <a:t>Intervening hierarchies</a:t>
            </a:r>
          </a:p>
          <a:p>
            <a:pPr marL="338138" indent="-331788">
              <a:spcBef>
                <a:spcPts val="638"/>
              </a:spcBef>
              <a:spcAft>
                <a:spcPts val="1425"/>
              </a:spcAft>
              <a:buClr>
                <a:srgbClr val="000000"/>
              </a:buClr>
              <a:buFontTx/>
              <a:buChar char="•"/>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000">
                <a:solidFill>
                  <a:srgbClr val="000000"/>
                </a:solidFill>
                <a:latin typeface="Calibri" pitchFamily="34" charset="0"/>
                <a:cs typeface="Microsoft YaHei"/>
              </a:rPr>
              <a:t>Record the name of the body as a subdivision of the lowest organizational unit in the hierarchy </a:t>
            </a:r>
            <a:r>
              <a:rPr lang="en-US" sz="3000" i="1">
                <a:solidFill>
                  <a:srgbClr val="000000"/>
                </a:solidFill>
                <a:latin typeface="Calibri" pitchFamily="34" charset="0"/>
                <a:cs typeface="Microsoft YaHei"/>
              </a:rPr>
              <a:t>that is recorded directly under its own name</a:t>
            </a:r>
          </a:p>
          <a:p>
            <a:pPr marL="338138" indent="-331788">
              <a:spcBef>
                <a:spcPts val="638"/>
              </a:spcBef>
              <a:spcAft>
                <a:spcPts val="1425"/>
              </a:spcAft>
              <a:buFontTx/>
              <a:buChar char="•"/>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000">
                <a:solidFill>
                  <a:srgbClr val="000000"/>
                </a:solidFill>
                <a:latin typeface="Calibri" pitchFamily="34" charset="0"/>
                <a:cs typeface="Microsoft YaHei"/>
              </a:rPr>
              <a:t>Omit intervening units in the hierarchy, unless the name of the subordinate or related body has been, or is likely to be, used by another body in the same organization</a:t>
            </a:r>
          </a:p>
        </p:txBody>
      </p:sp>
      <p:sp>
        <p:nvSpPr>
          <p:cNvPr id="140292"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4029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B40191AA-1095-48E8-82E2-0D40D66D93B9}"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56</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2338"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Direct or Indirect Subdivision</a:t>
            </a:r>
          </a:p>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(RDA 11.2.2.15)</a:t>
            </a:r>
          </a:p>
        </p:txBody>
      </p:sp>
      <p:sp>
        <p:nvSpPr>
          <p:cNvPr id="142339" name="Text Box 2"/>
          <p:cNvSpPr txBox="1">
            <a:spLocks noChangeArrowheads="1"/>
          </p:cNvSpPr>
          <p:nvPr/>
        </p:nvSpPr>
        <p:spPr bwMode="auto">
          <a:xfrm>
            <a:off x="457200" y="1752600"/>
            <a:ext cx="8229600" cy="4373563"/>
          </a:xfrm>
          <a:prstGeom prst="rect">
            <a:avLst/>
          </a:prstGeom>
          <a:noFill/>
          <a:ln w="9525">
            <a:noFill/>
            <a:round/>
            <a:headEnd/>
            <a:tailEnd/>
          </a:ln>
        </p:spPr>
        <p:txBody>
          <a:bodyPr lIns="90000" tIns="45000" rIns="90000" bIns="45000"/>
          <a:lstStyle/>
          <a:p>
            <a:pPr marL="338138" indent="-331788" algn="ctr">
              <a:spcBef>
                <a:spcPts val="638"/>
              </a:spcBef>
              <a:spcAft>
                <a:spcPts val="1425"/>
              </a:spcAft>
              <a:buSzPct val="45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dirty="0">
                <a:solidFill>
                  <a:srgbClr val="000000"/>
                </a:solidFill>
                <a:latin typeface="Calibri" pitchFamily="34" charset="0"/>
                <a:cs typeface="Microsoft YaHei"/>
              </a:rPr>
              <a:t>Intervening Hierarchies</a:t>
            </a:r>
          </a:p>
          <a:p>
            <a:pPr marL="338138" indent="-331788" algn="ctr">
              <a:spcBef>
                <a:spcPts val="638"/>
              </a:spcBef>
              <a:spcAft>
                <a:spcPts val="1425"/>
              </a:spcAft>
              <a:buSzPct val="100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dirty="0">
                <a:solidFill>
                  <a:srgbClr val="000000"/>
                </a:solidFill>
                <a:latin typeface="Calibri" pitchFamily="34" charset="0"/>
                <a:cs typeface="Microsoft YaHei"/>
              </a:rPr>
              <a:t>Hierarchy: American Bar Association - Section of Business Law - Committee on Nonprofit Corporations</a:t>
            </a:r>
          </a:p>
          <a:p>
            <a:pPr marL="338138" indent="-331788">
              <a:spcBef>
                <a:spcPts val="638"/>
              </a:spcBef>
              <a:spcAft>
                <a:spcPts val="1425"/>
              </a:spcAft>
              <a:buSzPct val="100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3200" dirty="0">
                <a:solidFill>
                  <a:srgbClr val="000000"/>
                </a:solidFill>
                <a:latin typeface="Calibri" pitchFamily="34" charset="0"/>
                <a:cs typeface="Microsoft YaHei"/>
              </a:rPr>
              <a:t>110 2_  American Bar Association. $b 		   		 	     Committee on Nonprofit Corporations</a:t>
            </a:r>
          </a:p>
          <a:p>
            <a:pPr marL="338138" indent="-331788" algn="ctr">
              <a:spcBef>
                <a:spcPts val="638"/>
              </a:spcBef>
              <a:spcAft>
                <a:spcPts val="1425"/>
              </a:spcAft>
              <a:buSzPct val="100000"/>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endParaRPr lang="en-US" sz="3200" dirty="0">
              <a:solidFill>
                <a:srgbClr val="000000"/>
              </a:solidFill>
              <a:latin typeface="Calibri" pitchFamily="34" charset="0"/>
              <a:cs typeface="Microsoft YaHei"/>
            </a:endParaRPr>
          </a:p>
        </p:txBody>
      </p:sp>
      <p:sp>
        <p:nvSpPr>
          <p:cNvPr id="142340"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4234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ECCFFF45-D7A2-43E8-971B-42ACAA8771EE}"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57</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ext Box 1"/>
          <p:cNvSpPr txBox="1">
            <a:spLocks noChangeArrowheads="1"/>
          </p:cNvSpPr>
          <p:nvPr/>
        </p:nvSpPr>
        <p:spPr bwMode="auto">
          <a:xfrm>
            <a:off x="190500" y="0"/>
            <a:ext cx="8534400" cy="990600"/>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dirty="0">
                <a:solidFill>
                  <a:srgbClr val="000000"/>
                </a:solidFill>
                <a:latin typeface="Calibri" pitchFamily="34" charset="0"/>
                <a:cs typeface="Microsoft YaHei"/>
              </a:rPr>
              <a:t>Exercise: Corporate Body Recorded Subordinately or Not? </a:t>
            </a:r>
          </a:p>
        </p:txBody>
      </p:sp>
      <p:sp>
        <p:nvSpPr>
          <p:cNvPr id="2" name="Text Box 2"/>
          <p:cNvSpPr txBox="1">
            <a:spLocks noChangeArrowheads="1"/>
          </p:cNvSpPr>
          <p:nvPr/>
        </p:nvSpPr>
        <p:spPr bwMode="auto">
          <a:xfrm>
            <a:off x="190500" y="1219200"/>
            <a:ext cx="8953500" cy="5726112"/>
          </a:xfrm>
          <a:prstGeom prst="rect">
            <a:avLst/>
          </a:prstGeom>
          <a:noFill/>
          <a:ln w="9525">
            <a:noFill/>
            <a:round/>
            <a:headEnd/>
            <a:tailEnd/>
          </a:ln>
        </p:spPr>
        <p:txBody>
          <a:bodyPr lIns="90000" tIns="45000" rIns="90000" bIns="45000"/>
          <a:lstStyle/>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Library of Congress</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2_ Library of Congress   </a:t>
            </a:r>
            <a:r>
              <a:rPr lang="en-US" sz="2000" dirty="0">
                <a:solidFill>
                  <a:srgbClr val="000000"/>
                </a:solidFill>
                <a:latin typeface="Calibri" pitchFamily="34" charset="0"/>
                <a:cs typeface="Microsoft YaHei"/>
              </a:rPr>
              <a:t>(none of types in RDA 11.2.2.14) </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Student Society for Ancient Studies [at Brigham Young University]</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2_ Student Society for Ancient Studies   </a:t>
            </a:r>
            <a:r>
              <a:rPr lang="en-US" sz="2000" dirty="0">
                <a:solidFill>
                  <a:srgbClr val="000000"/>
                </a:solidFill>
                <a:latin typeface="Calibri" pitchFamily="34" charset="0"/>
                <a:cs typeface="Microsoft YaHei"/>
              </a:rPr>
              <a:t>(none of types in 11.2.2.14) </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Advanced Plans Directorate [at Aerospace Corporation]</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2_ Aerospace Corporation. $b Advanced Plans Directorate 						</a:t>
            </a:r>
            <a:r>
              <a:rPr lang="en-US" sz="2000" dirty="0">
                <a:solidFill>
                  <a:srgbClr val="000000"/>
                </a:solidFill>
                <a:latin typeface="Calibri" pitchFamily="34" charset="0"/>
                <a:cs typeface="Microsoft YaHei"/>
              </a:rPr>
              <a:t>(RDA 11.2.2.14.2)</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Corporate Grants [at Apple Computer, Inc.]</a:t>
            </a:r>
          </a:p>
          <a:p>
            <a:pPr marL="400050" lvl="1" indent="0" eaLnBrk="0" hangingPunct="0">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2_ Apple Computer, Inc. $b Corporate Grants   </a:t>
            </a:r>
            <a:r>
              <a:rPr lang="en-US" sz="2000" dirty="0">
                <a:solidFill>
                  <a:srgbClr val="000000"/>
                </a:solidFill>
                <a:latin typeface="Calibri" pitchFamily="34" charset="0"/>
                <a:cs typeface="Microsoft YaHei"/>
              </a:rPr>
              <a:t>(RDA 11.2.2.14.4)</a:t>
            </a:r>
          </a:p>
        </p:txBody>
      </p:sp>
      <p:sp>
        <p:nvSpPr>
          <p:cNvPr id="14438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B4B64202-D171-4D6E-BF0C-A1703FAF2747}"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58</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fill="hold" nodeType="clickEffect">
                                  <p:stCondLst>
                                    <p:cond delay="0"/>
                                  </p:stCondLst>
                                  <p:childTnLst>
                                    <p:set>
                                      <p:cBhvr additive="repl">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fill="hold" nodeType="clickEffect">
                                  <p:stCondLst>
                                    <p:cond delay="0"/>
                                  </p:stCondLst>
                                  <p:childTnLst>
                                    <p:set>
                                      <p:cBhvr additive="repl">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fill="hold" nodeType="clickEffect">
                                  <p:stCondLst>
                                    <p:cond delay="0"/>
                                  </p:stCondLst>
                                  <p:childTnLst>
                                    <p:set>
                                      <p:cBhvr additive="repl">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ext Box 1"/>
          <p:cNvSpPr txBox="1">
            <a:spLocks noChangeArrowheads="1"/>
          </p:cNvSpPr>
          <p:nvPr/>
        </p:nvSpPr>
        <p:spPr bwMode="auto">
          <a:xfrm>
            <a:off x="457200" y="1412875"/>
            <a:ext cx="8686800" cy="5334000"/>
          </a:xfrm>
          <a:prstGeom prst="rect">
            <a:avLst/>
          </a:prstGeom>
          <a:noFill/>
          <a:ln w="9525">
            <a:noFill/>
            <a:miter lim="800000"/>
            <a:headEnd/>
            <a:tailEnd/>
          </a:ln>
        </p:spPr>
        <p:txBody>
          <a:bodyPr lIns="90000" tIns="45000" rIns="90000" bIns="45000"/>
          <a:lstStyle/>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The Gallery [at Scarborough College]</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2_ Scarborough College. $b Gallery   </a:t>
            </a:r>
            <a:r>
              <a:rPr lang="en-US" sz="2000" dirty="0">
                <a:solidFill>
                  <a:srgbClr val="000000"/>
                </a:solidFill>
                <a:latin typeface="Calibri" pitchFamily="34" charset="0"/>
                <a:cs typeface="Microsoft YaHei"/>
              </a:rPr>
              <a:t>(RDA 11.2.2.14.3)</a:t>
            </a:r>
          </a:p>
          <a:p>
            <a:pPr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Centre for Medieval Studies [at University of Toronto]</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2_ University of Toronto. $b Centre for Medieval Studies  				</a:t>
            </a:r>
            <a:r>
              <a:rPr lang="en-US" sz="2000" dirty="0">
                <a:solidFill>
                  <a:srgbClr val="000000"/>
                </a:solidFill>
                <a:latin typeface="Calibri" pitchFamily="34" charset="0"/>
                <a:cs typeface="Microsoft YaHei"/>
              </a:rPr>
              <a:t>(RDA 11.2.2.14.5)</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Scripps College Press</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2_ Scripps College. $b Press   </a:t>
            </a:r>
            <a:r>
              <a:rPr lang="en-US" sz="2000" dirty="0">
                <a:solidFill>
                  <a:srgbClr val="000000"/>
                </a:solidFill>
                <a:latin typeface="Calibri" pitchFamily="34" charset="0"/>
                <a:cs typeface="Microsoft YaHei"/>
              </a:rPr>
              <a:t>(RDA 11.2.2.14.6)</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U.S. Department of Defense</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1_ United States. $b Department of Defense   </a:t>
            </a:r>
            <a:r>
              <a:rPr lang="en-US" sz="2000" dirty="0">
                <a:solidFill>
                  <a:srgbClr val="000000"/>
                </a:solidFill>
                <a:latin typeface="Calibri" pitchFamily="34" charset="0"/>
                <a:cs typeface="Microsoft YaHei"/>
              </a:rPr>
              <a:t>(RDA 11.2.2.14.1)</a:t>
            </a:r>
          </a:p>
        </p:txBody>
      </p:sp>
      <p:sp>
        <p:nvSpPr>
          <p:cNvPr id="146434" name="Text Box 3"/>
          <p:cNvSpPr txBox="1">
            <a:spLocks noChangeArrowheads="1"/>
          </p:cNvSpPr>
          <p:nvPr/>
        </p:nvSpPr>
        <p:spPr bwMode="auto">
          <a:xfrm>
            <a:off x="409575" y="163513"/>
            <a:ext cx="8458200" cy="1333500"/>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a:solidFill>
                  <a:srgbClr val="000000"/>
                </a:solidFill>
                <a:latin typeface="Calibri" pitchFamily="34" charset="0"/>
                <a:cs typeface="Microsoft YaHei"/>
              </a:rPr>
              <a:t>Exercise: Corporate Body Recorded Subordinately or Not?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5120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5120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5120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5120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5120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fill="hold" nodeType="clickEffect">
                                  <p:stCondLst>
                                    <p:cond delay="0"/>
                                  </p:stCondLst>
                                  <p:childTnLst>
                                    <p:set>
                                      <p:cBhvr additive="repl">
                                        <p:cTn id="26" dur="1" fill="hold">
                                          <p:stCondLst>
                                            <p:cond delay="0"/>
                                          </p:stCondLst>
                                        </p:cTn>
                                        <p:tgtEl>
                                          <p:spTgt spid="5120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fill="hold" nodeType="clickEffect">
                                  <p:stCondLst>
                                    <p:cond delay="0"/>
                                  </p:stCondLst>
                                  <p:childTnLst>
                                    <p:set>
                                      <p:cBhvr additive="repl">
                                        <p:cTn id="30" dur="1" fill="hold">
                                          <p:stCondLst>
                                            <p:cond delay="0"/>
                                          </p:stCondLst>
                                        </p:cTn>
                                        <p:tgtEl>
                                          <p:spTgt spid="51201">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fill="hold" nodeType="clickEffect">
                                  <p:stCondLst>
                                    <p:cond delay="0"/>
                                  </p:stCondLst>
                                  <p:childTnLst>
                                    <p:set>
                                      <p:cBhvr additive="repl">
                                        <p:cTn id="34" dur="1" fill="hold">
                                          <p:stCondLst>
                                            <p:cond delay="0"/>
                                          </p:stCondLst>
                                        </p:cTn>
                                        <p:tgtEl>
                                          <p:spTgt spid="5120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ext Box 1"/>
          <p:cNvSpPr txBox="1">
            <a:spLocks noChangeArrowheads="1"/>
          </p:cNvSpPr>
          <p:nvPr/>
        </p:nvSpPr>
        <p:spPr bwMode="auto">
          <a:xfrm>
            <a:off x="457200" y="274638"/>
            <a:ext cx="8218488" cy="1333500"/>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a:solidFill>
                  <a:srgbClr val="000000"/>
                </a:solidFill>
                <a:latin typeface="Calibri" pitchFamily="34" charset="0"/>
                <a:cs typeface="Microsoft YaHei"/>
              </a:rPr>
              <a:t>Exercise: Corporate Body Recorded Subordinately or Not? </a:t>
            </a:r>
          </a:p>
        </p:txBody>
      </p:sp>
      <p:sp>
        <p:nvSpPr>
          <p:cNvPr id="2" name="Text Box 2"/>
          <p:cNvSpPr txBox="1">
            <a:spLocks noChangeArrowheads="1"/>
          </p:cNvSpPr>
          <p:nvPr/>
        </p:nvSpPr>
        <p:spPr bwMode="auto">
          <a:xfrm>
            <a:off x="457200" y="1676400"/>
            <a:ext cx="8229600" cy="4525963"/>
          </a:xfrm>
          <a:prstGeom prst="rect">
            <a:avLst/>
          </a:prstGeom>
          <a:noFill/>
          <a:ln w="9525">
            <a:noFill/>
            <a:round/>
            <a:headEnd/>
            <a:tailEnd/>
          </a:ln>
        </p:spPr>
        <p:txBody>
          <a:bodyPr lIns="90000" tIns="45000" rIns="90000" bIns="45000"/>
          <a:lstStyle/>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Allegheny County Planning Commission</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2_ Allegheny County Planning Commission</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chemeClr val="tx1"/>
                </a:solidFill>
                <a:latin typeface="+mj-lt"/>
              </a:rPr>
              <a:t>(Not RDA 11.2.2.14.2 because name of the higher body is not required for the identification of the subordinate body)</a:t>
            </a:r>
            <a:endParaRPr lang="en-US" sz="2000" dirty="0">
              <a:solidFill>
                <a:schemeClr val="tx1"/>
              </a:solidFill>
              <a:latin typeface="+mj-lt"/>
              <a:cs typeface="Microsoft YaHei"/>
            </a:endParaRP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Sandy City Council</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1_ Sandy (Utah). $b City Council   </a:t>
            </a:r>
            <a:r>
              <a:rPr lang="en-US" sz="2000" dirty="0">
                <a:solidFill>
                  <a:srgbClr val="000000"/>
                </a:solidFill>
                <a:latin typeface="Calibri" pitchFamily="34" charset="0"/>
                <a:cs typeface="Microsoft YaHei"/>
              </a:rPr>
              <a:t>(RDA 11.2.2.14.9)</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Canadian Embassy/</a:t>
            </a:r>
            <a:r>
              <a:rPr lang="en-US" sz="2800" dirty="0" err="1">
                <a:solidFill>
                  <a:srgbClr val="000000"/>
                </a:solidFill>
                <a:latin typeface="Calibri" pitchFamily="34" charset="0"/>
                <a:cs typeface="Microsoft YaHei"/>
              </a:rPr>
              <a:t>Ambassade</a:t>
            </a:r>
            <a:r>
              <a:rPr lang="en-US" sz="2800" dirty="0">
                <a:solidFill>
                  <a:srgbClr val="000000"/>
                </a:solidFill>
                <a:latin typeface="Calibri" pitchFamily="34" charset="0"/>
                <a:cs typeface="Microsoft YaHei"/>
              </a:rPr>
              <a:t> du Canada, Washington, DC</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110 1_ Canada. $b Embassy (U.S.)    </a:t>
            </a:r>
            <a:r>
              <a:rPr lang="en-US" sz="2000" dirty="0">
                <a:solidFill>
                  <a:srgbClr val="000000"/>
                </a:solidFill>
                <a:latin typeface="Calibri" pitchFamily="34" charset="0"/>
                <a:cs typeface="Microsoft YaHei"/>
              </a:rPr>
              <a:t>(RDA 11.2.2.14.13)</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endParaRPr lang="en-US" sz="3200" dirty="0">
              <a:solidFill>
                <a:srgbClr val="000000"/>
              </a:solidFill>
              <a:latin typeface="Calibri" pitchFamily="34" charset="0"/>
              <a:cs typeface="Microsoft YaHei"/>
            </a:endParaRPr>
          </a:p>
        </p:txBody>
      </p:sp>
      <p:sp>
        <p:nvSpPr>
          <p:cNvPr id="148483"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48484"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DD08FB79-423B-41D9-B83C-ADA11CC545E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60</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additive="repl">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additive="repl">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fill="hold" nodeType="clickEffect">
                                  <p:stCondLst>
                                    <p:cond delay="0"/>
                                  </p:stCondLst>
                                  <p:childTnLst>
                                    <p:set>
                                      <p:cBhvr additive="repl">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fill="hold" nodeType="clickEffect">
                                  <p:stCondLst>
                                    <p:cond delay="0"/>
                                  </p:stCondLst>
                                  <p:childTnLst>
                                    <p:set>
                                      <p:cBhvr additive="repl">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29" name="Picture 1"/>
          <p:cNvPicPr>
            <a:picLocks noChangeAspect="1" noChangeArrowheads="1"/>
          </p:cNvPicPr>
          <p:nvPr/>
        </p:nvPicPr>
        <p:blipFill>
          <a:blip r:embed="rId3"/>
          <a:srcRect/>
          <a:stretch>
            <a:fillRect/>
          </a:stretch>
        </p:blipFill>
        <p:spPr bwMode="auto">
          <a:xfrm rot="-120000">
            <a:off x="2171700" y="79375"/>
            <a:ext cx="4800600" cy="6618288"/>
          </a:xfrm>
          <a:prstGeom prst="rect">
            <a:avLst/>
          </a:prstGeom>
          <a:noFill/>
          <a:ln w="9525">
            <a:noFill/>
            <a:round/>
            <a:headEnd/>
            <a:tailEnd/>
          </a:ln>
        </p:spPr>
      </p:pic>
      <p:sp>
        <p:nvSpPr>
          <p:cNvPr id="150530"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5053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9F395E99-37A2-44D9-87C7-17E59193AC2E}"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61</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ext Box 1"/>
          <p:cNvSpPr txBox="1">
            <a:spLocks noChangeArrowheads="1"/>
          </p:cNvSpPr>
          <p:nvPr/>
        </p:nvSpPr>
        <p:spPr bwMode="auto">
          <a:xfrm>
            <a:off x="457200" y="274638"/>
            <a:ext cx="8218488" cy="1131887"/>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Subordinate Bodies</a:t>
            </a:r>
          </a:p>
        </p:txBody>
      </p:sp>
      <p:sp>
        <p:nvSpPr>
          <p:cNvPr id="152578" name="Text Box 2"/>
          <p:cNvSpPr txBox="1">
            <a:spLocks noChangeArrowheads="1"/>
          </p:cNvSpPr>
          <p:nvPr/>
        </p:nvSpPr>
        <p:spPr bwMode="auto">
          <a:xfrm>
            <a:off x="484188" y="1905000"/>
            <a:ext cx="8218487" cy="4514850"/>
          </a:xfrm>
          <a:prstGeom prst="rect">
            <a:avLst/>
          </a:prstGeom>
          <a:noFill/>
          <a:ln w="9525">
            <a:noFill/>
            <a:round/>
            <a:headEnd/>
            <a:tailEnd/>
          </a:ln>
        </p:spPr>
        <p:txBody>
          <a:bodyPr lIns="90000" tIns="45000" rIns="90000" bIns="45000"/>
          <a:lstStyle/>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3200" dirty="0">
                <a:solidFill>
                  <a:srgbClr val="000000"/>
                </a:solidFill>
                <a:latin typeface="Calibri" pitchFamily="34" charset="0"/>
                <a:cs typeface="Microsoft YaHei"/>
              </a:rPr>
              <a:t>11.2.2.14. Record the name of a subordinate or related body as a subdivision of the authorized access point representing the higher or related body if its name belongs to one or more of the types listed at RDA 11.2.2.14.1-11.2.2.14.6.</a:t>
            </a:r>
          </a:p>
          <a:p>
            <a:pPr lvl="1" indent="-284163" eaLnBrk="0" hangingPunct="0">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s-ES" sz="2400" dirty="0">
                <a:solidFill>
                  <a:srgbClr val="000000"/>
                </a:solidFill>
                <a:latin typeface="Calibri" pitchFamily="34" charset="0"/>
                <a:cs typeface="Microsoft YaHei"/>
              </a:rPr>
              <a:t>110 2_ Universidad Autónoma de San Luis Potosí. $b  	  		</a:t>
            </a:r>
            <a:r>
              <a:rPr lang="en-US" sz="2400" dirty="0" err="1">
                <a:solidFill>
                  <a:srgbClr val="000000"/>
                </a:solidFill>
                <a:latin typeface="Calibri" pitchFamily="34" charset="0"/>
                <a:cs typeface="Microsoft YaHei"/>
              </a:rPr>
              <a:t>Facultad</a:t>
            </a:r>
            <a:r>
              <a:rPr lang="en-US" sz="2400" dirty="0">
                <a:solidFill>
                  <a:srgbClr val="000000"/>
                </a:solidFill>
                <a:latin typeface="Calibri" pitchFamily="34" charset="0"/>
                <a:cs typeface="Microsoft YaHei"/>
              </a:rPr>
              <a:t> de </a:t>
            </a:r>
            <a:r>
              <a:rPr lang="en-US" sz="2400" dirty="0" err="1">
                <a:solidFill>
                  <a:srgbClr val="000000"/>
                </a:solidFill>
                <a:latin typeface="Calibri" pitchFamily="34" charset="0"/>
                <a:cs typeface="Microsoft YaHei"/>
              </a:rPr>
              <a:t>Medicina</a:t>
            </a:r>
            <a:endParaRPr lang="en-US" sz="2400" dirty="0">
              <a:solidFill>
                <a:srgbClr val="000000"/>
              </a:solidFill>
              <a:latin typeface="Calibri" pitchFamily="34" charset="0"/>
              <a:cs typeface="Microsoft YaHei"/>
            </a:endParaRPr>
          </a:p>
        </p:txBody>
      </p:sp>
      <p:sp>
        <p:nvSpPr>
          <p:cNvPr id="152579"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52580"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BBDB5685-D78C-4346-998B-2F7DC0652075}"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62</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ext Box 1"/>
          <p:cNvSpPr txBox="1">
            <a:spLocks noChangeArrowheads="1"/>
          </p:cNvSpPr>
          <p:nvPr/>
        </p:nvSpPr>
        <p:spPr bwMode="auto">
          <a:xfrm>
            <a:off x="457200" y="274638"/>
            <a:ext cx="8218488" cy="1131887"/>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Things to Remember</a:t>
            </a:r>
          </a:p>
        </p:txBody>
      </p:sp>
      <p:sp>
        <p:nvSpPr>
          <p:cNvPr id="154626" name="Text Box 2"/>
          <p:cNvSpPr txBox="1">
            <a:spLocks noChangeArrowheads="1"/>
          </p:cNvSpPr>
          <p:nvPr/>
        </p:nvSpPr>
        <p:spPr bwMode="auto">
          <a:xfrm>
            <a:off x="457200" y="1600200"/>
            <a:ext cx="8218488" cy="4514850"/>
          </a:xfrm>
          <a:prstGeom prst="rect">
            <a:avLst/>
          </a:prstGeom>
          <a:noFill/>
          <a:ln w="9525">
            <a:noFill/>
            <a:round/>
            <a:headEnd/>
            <a:tailEnd/>
          </a:ln>
        </p:spPr>
        <p:txBody>
          <a:bodyPr lIns="90000" tIns="45000" rIns="90000" bIns="45000"/>
          <a:lstStyle/>
          <a:p>
            <a:pPr marL="457200" indent="-457200" eaLnBrk="0" hangingPunct="0">
              <a:lnSpc>
                <a:spcPct val="102000"/>
              </a:lnSpc>
              <a:spcAft>
                <a:spcPts val="1425"/>
              </a:spcAft>
              <a:buSzPct val="100000"/>
              <a:buFont typeface="Arial" panose="020B060402020202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a:solidFill>
                  <a:srgbClr val="000000"/>
                </a:solidFill>
                <a:latin typeface="Calibri" pitchFamily="34" charset="0"/>
                <a:cs typeface="Microsoft YaHei"/>
              </a:rPr>
              <a:t>Division of the World (DCM Z1 Appendix 1 		and SHM H 405)</a:t>
            </a:r>
          </a:p>
          <a:p>
            <a:pPr marL="457200" indent="-457200" eaLnBrk="0" hangingPunct="0">
              <a:lnSpc>
                <a:spcPct val="102000"/>
              </a:lnSpc>
              <a:spcAft>
                <a:spcPts val="1425"/>
              </a:spcAft>
              <a:buSzPct val="100000"/>
              <a:buFont typeface="Arial" panose="020B060402020202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a:solidFill>
                  <a:srgbClr val="000000"/>
                </a:solidFill>
                <a:latin typeface="Calibri" pitchFamily="34" charset="0"/>
                <a:cs typeface="Microsoft YaHei"/>
              </a:rPr>
              <a:t>Record directly, unless rules of subordination     	    apply</a:t>
            </a:r>
          </a:p>
          <a:p>
            <a:pPr marL="457200" indent="-457200" eaLnBrk="0" hangingPunct="0">
              <a:lnSpc>
                <a:spcPct val="102000"/>
              </a:lnSpc>
              <a:spcAft>
                <a:spcPts val="1425"/>
              </a:spcAft>
              <a:buSzPct val="100000"/>
              <a:buFont typeface="Arial" panose="020B060402020202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a:solidFill>
                  <a:srgbClr val="000000"/>
                </a:solidFill>
                <a:latin typeface="Calibri" pitchFamily="34" charset="0"/>
                <a:cs typeface="Microsoft YaHei"/>
              </a:rPr>
              <a:t>Use the form in the official language of the 	 	     body</a:t>
            </a:r>
          </a:p>
        </p:txBody>
      </p:sp>
      <p:sp>
        <p:nvSpPr>
          <p:cNvPr id="154627"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5462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8935578-0EB8-4DD1-B8FB-1B7665E949E5}"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63</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ext Box 1"/>
          <p:cNvSpPr txBox="1">
            <a:spLocks noChangeArrowheads="1"/>
          </p:cNvSpPr>
          <p:nvPr/>
        </p:nvSpPr>
        <p:spPr bwMode="auto">
          <a:xfrm>
            <a:off x="457200" y="136525"/>
            <a:ext cx="8218488" cy="1131887"/>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a:solidFill>
                  <a:srgbClr val="000000"/>
                </a:solidFill>
                <a:latin typeface="Calibri" pitchFamily="34" charset="0"/>
                <a:cs typeface="Microsoft YaHei"/>
              </a:rPr>
              <a:t>Attributes of Corporate Bodies:</a:t>
            </a:r>
          </a:p>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a:solidFill>
                  <a:srgbClr val="000000"/>
                </a:solidFill>
                <a:latin typeface="Calibri" pitchFamily="34" charset="0"/>
                <a:cs typeface="Microsoft YaHei"/>
              </a:rPr>
              <a:t>Dates</a:t>
            </a:r>
          </a:p>
        </p:txBody>
      </p:sp>
      <p:sp>
        <p:nvSpPr>
          <p:cNvPr id="154626" name="Text Box 2"/>
          <p:cNvSpPr txBox="1">
            <a:spLocks noChangeArrowheads="1"/>
          </p:cNvSpPr>
          <p:nvPr/>
        </p:nvSpPr>
        <p:spPr bwMode="auto">
          <a:xfrm>
            <a:off x="533400" y="1371599"/>
            <a:ext cx="8218488" cy="5349875"/>
          </a:xfrm>
          <a:prstGeom prst="rect">
            <a:avLst/>
          </a:prstGeom>
          <a:noFill/>
          <a:ln w="9525">
            <a:noFill/>
            <a:round/>
            <a:headEnd/>
            <a:tailEnd/>
          </a:ln>
        </p:spPr>
        <p:txBody>
          <a:bodyPr lIns="90000" tIns="45000" rIns="90000" bIns="45000"/>
          <a:lstStyle/>
          <a:p>
            <a:pPr marL="457200" indent="-457200" eaLnBrk="0" hangingPunct="0">
              <a:lnSpc>
                <a:spcPct val="102000"/>
              </a:lnSpc>
              <a:spcAft>
                <a:spcPts val="1425"/>
              </a:spcAft>
              <a:buSzPct val="100000"/>
              <a:buFont typeface="Arial" panose="020B060402020202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700" dirty="0">
                <a:solidFill>
                  <a:srgbClr val="000000"/>
                </a:solidFill>
                <a:latin typeface="Calibri" pitchFamily="34" charset="0"/>
                <a:cs typeface="Microsoft YaHei"/>
              </a:rPr>
              <a:t>Several types of date</a:t>
            </a:r>
          </a:p>
          <a:p>
            <a:pPr marL="1200150" lvl="1" indent="-457200" eaLnBrk="0" hangingPunct="0">
              <a:lnSpc>
                <a:spcPct val="102000"/>
              </a:lnSpc>
              <a:spcAft>
                <a:spcPts val="1425"/>
              </a:spcAft>
              <a:buSzPct val="100000"/>
              <a:buFont typeface="Calibri" panose="020F050202020403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200" dirty="0">
                <a:solidFill>
                  <a:srgbClr val="000000"/>
                </a:solidFill>
                <a:latin typeface="Calibri" pitchFamily="34" charset="0"/>
                <a:cs typeface="Microsoft YaHei"/>
              </a:rPr>
              <a:t>Date of a conference, etc. (11.4.2)</a:t>
            </a:r>
          </a:p>
          <a:p>
            <a:pPr marL="1200150" lvl="1" indent="-457200" eaLnBrk="0" hangingPunct="0">
              <a:lnSpc>
                <a:spcPct val="102000"/>
              </a:lnSpc>
              <a:spcAft>
                <a:spcPts val="1425"/>
              </a:spcAft>
              <a:buSzPct val="100000"/>
              <a:buFont typeface="Calibri" panose="020F050202020403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200" dirty="0">
                <a:solidFill>
                  <a:srgbClr val="000000"/>
                </a:solidFill>
                <a:latin typeface="Calibri" pitchFamily="34" charset="0"/>
                <a:cs typeface="Microsoft YaHei"/>
              </a:rPr>
              <a:t>Date of establishment (11.4.3)</a:t>
            </a:r>
          </a:p>
          <a:p>
            <a:pPr marL="1200150" lvl="1" indent="-457200" eaLnBrk="0" hangingPunct="0">
              <a:lnSpc>
                <a:spcPct val="102000"/>
              </a:lnSpc>
              <a:spcAft>
                <a:spcPts val="1425"/>
              </a:spcAft>
              <a:buSzPct val="100000"/>
              <a:buFont typeface="Calibri" panose="020F050202020403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200" dirty="0">
                <a:solidFill>
                  <a:srgbClr val="000000"/>
                </a:solidFill>
                <a:latin typeface="Calibri" pitchFamily="34" charset="0"/>
                <a:cs typeface="Microsoft YaHei"/>
              </a:rPr>
              <a:t>Date of termination (11.4.4)</a:t>
            </a:r>
          </a:p>
          <a:p>
            <a:pPr marL="1200150" lvl="1" indent="-457200" eaLnBrk="0" hangingPunct="0">
              <a:lnSpc>
                <a:spcPct val="102000"/>
              </a:lnSpc>
              <a:spcAft>
                <a:spcPts val="1425"/>
              </a:spcAft>
              <a:buSzPct val="100000"/>
              <a:buFont typeface="Calibri" panose="020F050202020403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200" dirty="0">
                <a:solidFill>
                  <a:srgbClr val="000000"/>
                </a:solidFill>
                <a:latin typeface="Calibri" pitchFamily="34" charset="0"/>
                <a:cs typeface="Microsoft YaHei"/>
              </a:rPr>
              <a:t>Period of activity (11.4.5)</a:t>
            </a:r>
          </a:p>
          <a:p>
            <a:pPr marL="457200" indent="-457200" eaLnBrk="0" hangingPunct="0">
              <a:lnSpc>
                <a:spcPct val="102000"/>
              </a:lnSpc>
              <a:spcAft>
                <a:spcPts val="1425"/>
              </a:spcAft>
              <a:buSzPct val="100000"/>
              <a:buFont typeface="Arial" panose="020B060402020202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700" dirty="0">
                <a:solidFill>
                  <a:srgbClr val="000000"/>
                </a:solidFill>
                <a:latin typeface="Calibri" pitchFamily="34" charset="0"/>
                <a:cs typeface="Microsoft YaHei"/>
              </a:rPr>
              <a:t>The date of conference element is core. If it is known it should be recorded as an element</a:t>
            </a:r>
          </a:p>
          <a:p>
            <a:pPr marL="1200150" lvl="1" indent="-457200" eaLnBrk="0" hangingPunct="0">
              <a:lnSpc>
                <a:spcPct val="102000"/>
              </a:lnSpc>
              <a:spcAft>
                <a:spcPts val="1425"/>
              </a:spcAft>
              <a:buSzPct val="100000"/>
              <a:buFont typeface="Calibri" panose="020F050202020403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200" dirty="0">
                <a:solidFill>
                  <a:srgbClr val="000000"/>
                </a:solidFill>
                <a:latin typeface="Calibri" pitchFamily="34" charset="0"/>
                <a:cs typeface="Microsoft YaHei"/>
              </a:rPr>
              <a:t>This does not necessarily mean it will be recorded as part of the access point</a:t>
            </a:r>
          </a:p>
          <a:p>
            <a:pPr marL="457200" indent="-457200" eaLnBrk="0" hangingPunct="0">
              <a:lnSpc>
                <a:spcPct val="102000"/>
              </a:lnSpc>
              <a:spcAft>
                <a:spcPts val="1425"/>
              </a:spcAft>
              <a:buSzPct val="100000"/>
              <a:buFont typeface="Arial" panose="020B060402020202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700" dirty="0">
                <a:solidFill>
                  <a:srgbClr val="000000"/>
                </a:solidFill>
                <a:latin typeface="Calibri" pitchFamily="34" charset="0"/>
                <a:cs typeface="Microsoft YaHei"/>
              </a:rPr>
              <a:t>Other known dates may also be recorded</a:t>
            </a:r>
          </a:p>
        </p:txBody>
      </p:sp>
      <p:sp>
        <p:nvSpPr>
          <p:cNvPr id="154627"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5462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8935578-0EB8-4DD1-B8FB-1B7665E949E5}"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64</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330311204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ext Box 1"/>
          <p:cNvSpPr txBox="1">
            <a:spLocks noChangeArrowheads="1"/>
          </p:cNvSpPr>
          <p:nvPr/>
        </p:nvSpPr>
        <p:spPr bwMode="auto">
          <a:xfrm>
            <a:off x="455612" y="490536"/>
            <a:ext cx="8218488" cy="777875"/>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a:solidFill>
                  <a:srgbClr val="000000"/>
                </a:solidFill>
                <a:latin typeface="Calibri" pitchFamily="34" charset="0"/>
                <a:cs typeface="Microsoft YaHei"/>
              </a:rPr>
              <a:t>Attributes of Corporate Bodies: Dates</a:t>
            </a:r>
          </a:p>
        </p:txBody>
      </p:sp>
      <p:sp>
        <p:nvSpPr>
          <p:cNvPr id="154626" name="Text Box 2"/>
          <p:cNvSpPr txBox="1">
            <a:spLocks noChangeArrowheads="1"/>
          </p:cNvSpPr>
          <p:nvPr/>
        </p:nvSpPr>
        <p:spPr bwMode="auto">
          <a:xfrm>
            <a:off x="609600" y="1869280"/>
            <a:ext cx="8218488" cy="3886201"/>
          </a:xfrm>
          <a:prstGeom prst="rect">
            <a:avLst/>
          </a:prstGeom>
          <a:noFill/>
          <a:ln w="9525">
            <a:noFill/>
            <a:round/>
            <a:headEnd/>
            <a:tailEnd/>
          </a:ln>
        </p:spPr>
        <p:txBody>
          <a:bodyPr lIns="90000" tIns="45000" rIns="90000" bIns="45000"/>
          <a:lstStyle/>
          <a:p>
            <a:pPr marL="457200" indent="-457200" eaLnBrk="0" hangingPunct="0">
              <a:lnSpc>
                <a:spcPct val="102000"/>
              </a:lnSpc>
              <a:spcAft>
                <a:spcPts val="1425"/>
              </a:spcAft>
              <a:buSzPct val="100000"/>
              <a:buFont typeface="Arial" panose="020B060402020202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a:solidFill>
                  <a:srgbClr val="000000"/>
                </a:solidFill>
                <a:latin typeface="Calibri" pitchFamily="34" charset="0"/>
                <a:cs typeface="Microsoft YaHei"/>
              </a:rPr>
              <a:t>Basic instructions</a:t>
            </a:r>
          </a:p>
          <a:p>
            <a:pPr marL="1200150" lvl="1" indent="-457200" eaLnBrk="0" hangingPunct="0">
              <a:lnSpc>
                <a:spcPct val="102000"/>
              </a:lnSpc>
              <a:spcAft>
                <a:spcPts val="1425"/>
              </a:spcAft>
              <a:buSzPct val="100000"/>
              <a:buFont typeface="Calibri" panose="020F050202020403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700" dirty="0">
                <a:solidFill>
                  <a:srgbClr val="000000"/>
                </a:solidFill>
                <a:latin typeface="Calibri" pitchFamily="34" charset="0"/>
                <a:cs typeface="Microsoft YaHei"/>
              </a:rPr>
              <a:t>Known date: 2005</a:t>
            </a:r>
          </a:p>
          <a:p>
            <a:pPr marL="1200150" lvl="1" indent="-457200" eaLnBrk="0" hangingPunct="0">
              <a:lnSpc>
                <a:spcPct val="102000"/>
              </a:lnSpc>
              <a:spcAft>
                <a:spcPts val="1425"/>
              </a:spcAft>
              <a:buSzPct val="100000"/>
              <a:buFont typeface="Calibri" panose="020F050202020403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700" dirty="0">
                <a:solidFill>
                  <a:srgbClr val="000000"/>
                </a:solidFill>
                <a:latin typeface="Calibri" pitchFamily="34" charset="0"/>
                <a:cs typeface="Microsoft YaHei"/>
              </a:rPr>
              <a:t>Approximate date: approximately 1953</a:t>
            </a:r>
          </a:p>
          <a:p>
            <a:pPr marL="1200150" lvl="1" indent="-457200" eaLnBrk="0" hangingPunct="0">
              <a:lnSpc>
                <a:spcPct val="102000"/>
              </a:lnSpc>
              <a:spcAft>
                <a:spcPts val="1425"/>
              </a:spcAft>
              <a:buSzPct val="100000"/>
              <a:buFont typeface="Calibri" panose="020F050202020403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700" dirty="0">
                <a:solidFill>
                  <a:srgbClr val="000000"/>
                </a:solidFill>
                <a:latin typeface="Calibri" pitchFamily="34" charset="0"/>
                <a:cs typeface="Microsoft YaHei"/>
              </a:rPr>
              <a:t>Ranges of dates may also be recorded</a:t>
            </a:r>
          </a:p>
        </p:txBody>
      </p:sp>
      <p:sp>
        <p:nvSpPr>
          <p:cNvPr id="154627"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5462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8935578-0EB8-4DD1-B8FB-1B7665E949E5}"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65</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243044673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ext Box 1"/>
          <p:cNvSpPr txBox="1">
            <a:spLocks noChangeArrowheads="1"/>
          </p:cNvSpPr>
          <p:nvPr/>
        </p:nvSpPr>
        <p:spPr bwMode="auto">
          <a:xfrm>
            <a:off x="152400" y="241300"/>
            <a:ext cx="8991600" cy="882650"/>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a:solidFill>
                  <a:srgbClr val="000000"/>
                </a:solidFill>
                <a:latin typeface="Calibri" pitchFamily="34" charset="0"/>
                <a:cs typeface="Microsoft YaHei"/>
              </a:rPr>
              <a:t>Attributes of Corporate Bodies: Dates</a:t>
            </a:r>
          </a:p>
        </p:txBody>
      </p:sp>
      <p:sp>
        <p:nvSpPr>
          <p:cNvPr id="154626" name="Text Box 2"/>
          <p:cNvSpPr txBox="1">
            <a:spLocks noChangeArrowheads="1"/>
          </p:cNvSpPr>
          <p:nvPr/>
        </p:nvSpPr>
        <p:spPr bwMode="auto">
          <a:xfrm>
            <a:off x="482600" y="1123950"/>
            <a:ext cx="8218488" cy="5232400"/>
          </a:xfrm>
          <a:prstGeom prst="rect">
            <a:avLst/>
          </a:prstGeom>
          <a:noFill/>
          <a:ln w="9525">
            <a:noFill/>
            <a:round/>
            <a:headEnd/>
            <a:tailEnd/>
          </a:ln>
        </p:spPr>
        <p:txBody>
          <a:bodyPr lIns="90000" tIns="45000" rIns="90000" bIns="45000"/>
          <a:lstStyle/>
          <a:p>
            <a:pPr marL="457200" indent="-457200" eaLnBrk="0" hangingPunct="0">
              <a:lnSpc>
                <a:spcPct val="102000"/>
              </a:lnSpc>
              <a:spcAft>
                <a:spcPts val="1425"/>
              </a:spcAft>
              <a:buSzPct val="100000"/>
              <a:buFont typeface="Arial" panose="020B060402020202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Except for century dates, this element is recorded in MARC 046 in the EDTF format YYYY-MM-DD or YYYY-MM or YYYY (with $2 </a:t>
            </a:r>
            <a:r>
              <a:rPr lang="en-US" sz="2000" dirty="0" err="1">
                <a:solidFill>
                  <a:srgbClr val="000000"/>
                </a:solidFill>
                <a:latin typeface="Calibri" pitchFamily="34" charset="0"/>
                <a:cs typeface="Microsoft YaHei"/>
              </a:rPr>
              <a:t>edtf</a:t>
            </a:r>
            <a:r>
              <a:rPr lang="en-US" sz="2000" dirty="0">
                <a:solidFill>
                  <a:srgbClr val="000000"/>
                </a:solidFill>
                <a:latin typeface="Calibri" pitchFamily="34" charset="0"/>
                <a:cs typeface="Microsoft YaHei"/>
              </a:rPr>
              <a:t>).</a:t>
            </a:r>
          </a:p>
          <a:p>
            <a:pPr marL="457200" indent="-457200" eaLnBrk="0" hangingPunct="0">
              <a:lnSpc>
                <a:spcPct val="102000"/>
              </a:lnSpc>
              <a:spcAft>
                <a:spcPts val="1425"/>
              </a:spcAft>
              <a:buSzPct val="100000"/>
              <a:buFont typeface="Arial" panose="020B060402020202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EDTF format: </a:t>
            </a:r>
            <a:r>
              <a:rPr lang="en-US" sz="2000" dirty="0">
                <a:solidFill>
                  <a:srgbClr val="FF0000"/>
                </a:solidFill>
                <a:latin typeface="Calibri" pitchFamily="34" charset="0"/>
                <a:cs typeface="Microsoft YaHei"/>
                <a:hlinkClick r:id="rId3">
                  <a:extLst>
                    <a:ext uri="{A12FA001-AC4F-418D-AE19-62706E023703}">
                      <ahyp:hlinkClr xmlns:ahyp="http://schemas.microsoft.com/office/drawing/2018/hyperlinkcolor" val="tx"/>
                    </a:ext>
                  </a:extLst>
                </a:hlinkClick>
              </a:rPr>
              <a:t>http://www.loc.gov/standards/datetime/</a:t>
            </a:r>
            <a:r>
              <a:rPr lang="en-US" sz="2000" dirty="0">
                <a:solidFill>
                  <a:srgbClr val="000000"/>
                </a:solidFill>
                <a:latin typeface="Calibri" pitchFamily="34" charset="0"/>
                <a:cs typeface="Microsoft YaHei"/>
              </a:rPr>
              <a:t>. See this website for more complex situations.</a:t>
            </a:r>
          </a:p>
          <a:p>
            <a:pPr marL="457200" indent="-457200" eaLnBrk="0" hangingPunct="0">
              <a:lnSpc>
                <a:spcPct val="102000"/>
              </a:lnSpc>
              <a:spcAft>
                <a:spcPts val="1425"/>
              </a:spcAft>
              <a:buSzPct val="100000"/>
              <a:buFont typeface="Arial" panose="020B060402020202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Century dates do not follow the EDTF format. Simply record the first two digits of the century (e.g. “19” = all dates beginning with “19” = 20th century) with no $2.</a:t>
            </a:r>
          </a:p>
          <a:p>
            <a:pPr marL="457200" indent="-457200" eaLnBrk="0" hangingPunct="0">
              <a:lnSpc>
                <a:spcPct val="102000"/>
              </a:lnSpc>
              <a:spcAft>
                <a:spcPts val="1425"/>
              </a:spcAft>
              <a:buSzPct val="100000"/>
              <a:buFont typeface="Arial" panose="020B0604020202020204" pitchFamily="34"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MARC</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			$q - Date of establishment 			$s - Start of period of activity</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			$r - Date of termination 				$t - End of period of activity</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			</a:t>
            </a:r>
          </a:p>
        </p:txBody>
      </p:sp>
      <p:sp>
        <p:nvSpPr>
          <p:cNvPr id="154627"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5462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8935578-0EB8-4DD1-B8FB-1B7665E949E5}"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66</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4475802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ext Box 1"/>
          <p:cNvSpPr txBox="1">
            <a:spLocks noChangeArrowheads="1"/>
          </p:cNvSpPr>
          <p:nvPr/>
        </p:nvSpPr>
        <p:spPr bwMode="auto">
          <a:xfrm>
            <a:off x="6553200" y="6245225"/>
            <a:ext cx="2133600" cy="476250"/>
          </a:xfrm>
          <a:prstGeom prst="rect">
            <a:avLst/>
          </a:prstGeom>
          <a:noFill/>
          <a:ln w="9525">
            <a:noFill/>
            <a:round/>
            <a:headEnd/>
            <a:tailEnd/>
          </a:ln>
        </p:spPr>
        <p:txBody>
          <a:bodyPr lIns="90000" tIns="45000" rIns="90000" bIns="45000"/>
          <a:lstStyle/>
          <a:p>
            <a:pP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cs typeface="Microsoft YaHei"/>
            </a:endParaRPr>
          </a:p>
        </p:txBody>
      </p:sp>
      <p:sp>
        <p:nvSpPr>
          <p:cNvPr id="160770" name="Text Box 2"/>
          <p:cNvSpPr txBox="1">
            <a:spLocks noChangeArrowheads="1"/>
          </p:cNvSpPr>
          <p:nvPr/>
        </p:nvSpPr>
        <p:spPr bwMode="auto">
          <a:xfrm>
            <a:off x="469900" y="487362"/>
            <a:ext cx="8686800" cy="1143000"/>
          </a:xfrm>
          <a:prstGeom prst="rect">
            <a:avLst/>
          </a:prstGeom>
          <a:noFill/>
          <a:ln w="9525">
            <a:noFill/>
            <a:round/>
            <a:headEnd/>
            <a:tailEnd/>
          </a:ln>
        </p:spPr>
        <p:txBody>
          <a:bodyPr lIns="90000" tIns="45000" rIns="90000" bIns="45000"/>
          <a:lstStyle/>
          <a:p>
            <a:pP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a:solidFill>
                  <a:schemeClr val="tx1"/>
                </a:solidFill>
                <a:latin typeface="+mj-lt"/>
              </a:rPr>
              <a:t>Attributes of Corporate Bodies: Dates</a:t>
            </a:r>
            <a:r>
              <a:rPr lang="en-US" sz="4000" dirty="0">
                <a:solidFill>
                  <a:srgbClr val="000000"/>
                </a:solidFill>
                <a:latin typeface="+mj-lt"/>
                <a:cs typeface="Microsoft YaHei"/>
              </a:rPr>
              <a:t> </a:t>
            </a:r>
          </a:p>
        </p:txBody>
      </p:sp>
      <p:sp>
        <p:nvSpPr>
          <p:cNvPr id="160771" name="Text Box 3"/>
          <p:cNvSpPr txBox="1">
            <a:spLocks noChangeArrowheads="1"/>
          </p:cNvSpPr>
          <p:nvPr/>
        </p:nvSpPr>
        <p:spPr bwMode="auto">
          <a:xfrm>
            <a:off x="609600" y="1524000"/>
            <a:ext cx="8218488" cy="4514850"/>
          </a:xfrm>
          <a:prstGeom prst="rect">
            <a:avLst/>
          </a:prstGeom>
          <a:noFill/>
          <a:ln w="9525">
            <a:noFill/>
            <a:round/>
            <a:headEnd/>
            <a:tailEnd/>
          </a:ln>
        </p:spPr>
        <p:txBody>
          <a:bodyPr lIns="90000" tIns="45000" rIns="90000" bIns="45000"/>
          <a:lstStyle/>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For a company founded in 1960</a:t>
            </a: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	046   $q 1960 $2 </a:t>
            </a:r>
            <a:r>
              <a:rPr lang="en-US" sz="2400" dirty="0" err="1">
                <a:solidFill>
                  <a:srgbClr val="000000"/>
                </a:solidFill>
                <a:latin typeface="Calibri" pitchFamily="34" charset="0"/>
                <a:cs typeface="Microsoft YaHei"/>
              </a:rPr>
              <a:t>edtf</a:t>
            </a:r>
            <a:endParaRPr lang="en-US" sz="2400" dirty="0">
              <a:solidFill>
                <a:srgbClr val="000000"/>
              </a:solidFill>
              <a:latin typeface="Calibri" pitchFamily="34" charset="0"/>
              <a:cs typeface="Microsoft YaHei"/>
            </a:endParaRP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For a musical group that started in 1960 and broke up in 1970</a:t>
            </a: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	046   $q 1960 $r 1970 $2 </a:t>
            </a:r>
            <a:r>
              <a:rPr lang="en-US" sz="2400" dirty="0" err="1">
                <a:solidFill>
                  <a:srgbClr val="000000"/>
                </a:solidFill>
                <a:latin typeface="Calibri" pitchFamily="34" charset="0"/>
                <a:cs typeface="Microsoft YaHei"/>
              </a:rPr>
              <a:t>edtf</a:t>
            </a:r>
            <a:endParaRPr lang="en-US" sz="2400" dirty="0">
              <a:solidFill>
                <a:srgbClr val="000000"/>
              </a:solidFill>
              <a:latin typeface="Calibri" pitchFamily="34" charset="0"/>
              <a:cs typeface="Microsoft YaHei"/>
            </a:endParaRP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Date of establishment: $q</a:t>
            </a: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dirty="0">
                <a:solidFill>
                  <a:srgbClr val="000000"/>
                </a:solidFill>
                <a:latin typeface="Calibri" pitchFamily="34" charset="0"/>
                <a:cs typeface="Microsoft YaHei"/>
              </a:rPr>
              <a:t>Date of termination: $r</a:t>
            </a:r>
          </a:p>
          <a:p>
            <a:pPr marL="342900" indent="-341313" eaLnBrk="0" hangingPunct="0">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3200" dirty="0">
              <a:solidFill>
                <a:srgbClr val="000000"/>
              </a:solidFill>
              <a:latin typeface="Calibri" pitchFamily="34" charset="0"/>
              <a:cs typeface="Microsoft YaHei"/>
            </a:endParaRPr>
          </a:p>
        </p:txBody>
      </p:sp>
      <p:sp>
        <p:nvSpPr>
          <p:cNvPr id="160772"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6077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326F25E2-8621-46EF-98C3-FCA11310FCA9}"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67</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Text Box 2"/>
          <p:cNvSpPr txBox="1">
            <a:spLocks noChangeArrowheads="1"/>
          </p:cNvSpPr>
          <p:nvPr/>
        </p:nvSpPr>
        <p:spPr bwMode="auto">
          <a:xfrm>
            <a:off x="228600" y="228600"/>
            <a:ext cx="8763000" cy="1143000"/>
          </a:xfrm>
          <a:prstGeom prst="rect">
            <a:avLst/>
          </a:prstGeom>
          <a:noFill/>
          <a:ln w="9525">
            <a:noFill/>
            <a:round/>
            <a:headEnd/>
            <a:tailEnd/>
          </a:ln>
        </p:spPr>
        <p:txBody>
          <a:bodyPr lIns="90000" tIns="45000" rIns="90000" bIns="45000"/>
          <a:lstStyle/>
          <a:p>
            <a:pPr algn="ctr">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a:solidFill>
                  <a:schemeClr val="tx1"/>
                </a:solidFill>
                <a:latin typeface="+mj-lt"/>
              </a:rPr>
              <a:t>Attributes of Corporate Bodies: Dates</a:t>
            </a:r>
            <a:endParaRPr lang="en-US" sz="4000" dirty="0">
              <a:solidFill>
                <a:schemeClr val="tx1"/>
              </a:solidFill>
              <a:latin typeface="+mj-lt"/>
              <a:cs typeface="Microsoft YaHei"/>
            </a:endParaRPr>
          </a:p>
        </p:txBody>
      </p:sp>
      <p:sp>
        <p:nvSpPr>
          <p:cNvPr id="162818" name="Text Box 3"/>
          <p:cNvSpPr txBox="1">
            <a:spLocks noChangeArrowheads="1"/>
          </p:cNvSpPr>
          <p:nvPr/>
        </p:nvSpPr>
        <p:spPr bwMode="auto">
          <a:xfrm>
            <a:off x="495300" y="1168400"/>
            <a:ext cx="8229600" cy="5578475"/>
          </a:xfrm>
          <a:prstGeom prst="rect">
            <a:avLst/>
          </a:prstGeom>
          <a:noFill/>
          <a:ln w="9525">
            <a:noFill/>
            <a:round/>
            <a:headEnd/>
            <a:tailEnd/>
          </a:ln>
        </p:spPr>
        <p:txBody>
          <a:bodyPr lIns="90000" tIns="45000" rIns="90000" bIns="45000"/>
          <a:lstStyle/>
          <a:p>
            <a:pPr marL="342900" indent="-341313">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800" dirty="0">
                <a:solidFill>
                  <a:srgbClr val="000000"/>
                </a:solidFill>
                <a:latin typeface="Calibri" pitchFamily="34" charset="0"/>
                <a:cs typeface="Microsoft YaHei"/>
              </a:rPr>
              <a:t>Expressing unusual dates in EDTF</a:t>
            </a:r>
          </a:p>
          <a:p>
            <a:pPr lvl="1" indent="-284163">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dirty="0">
                <a:solidFill>
                  <a:srgbClr val="000000"/>
                </a:solidFill>
                <a:latin typeface="Calibri" pitchFamily="34" charset="0"/>
                <a:cs typeface="Microsoft YaHei"/>
              </a:rPr>
              <a:t>	Approximately 1902	 	046   $q 1902~ $2 </a:t>
            </a:r>
            <a:r>
              <a:rPr lang="en-US" sz="2000" dirty="0" err="1">
                <a:solidFill>
                  <a:srgbClr val="000000"/>
                </a:solidFill>
                <a:latin typeface="Calibri" pitchFamily="34" charset="0"/>
                <a:cs typeface="Microsoft YaHei"/>
              </a:rPr>
              <a:t>edtf</a:t>
            </a:r>
            <a:endParaRPr lang="en-US" sz="2000" dirty="0">
              <a:solidFill>
                <a:srgbClr val="000000"/>
              </a:solidFill>
              <a:latin typeface="Calibri" pitchFamily="34" charset="0"/>
              <a:cs typeface="Microsoft YaHei"/>
            </a:endParaRPr>
          </a:p>
          <a:p>
            <a:pPr lvl="1" indent="-284163">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dirty="0">
                <a:solidFill>
                  <a:srgbClr val="000000"/>
                </a:solidFill>
                <a:latin typeface="Calibri" pitchFamily="34" charset="0"/>
                <a:cs typeface="Microsoft YaHei"/>
              </a:rPr>
              <a:t>	BC dates begin with a negative sign, and are one year off (because there was no year 0)</a:t>
            </a:r>
          </a:p>
          <a:p>
            <a:pPr lvl="2" indent="-284163">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dirty="0">
                <a:solidFill>
                  <a:srgbClr val="000000"/>
                </a:solidFill>
                <a:latin typeface="Calibri" pitchFamily="34" charset="0"/>
                <a:cs typeface="Microsoft YaHei"/>
              </a:rPr>
              <a:t>147 B.C.					046   $q -0146 $2 </a:t>
            </a:r>
            <a:r>
              <a:rPr lang="en-US" sz="2000" dirty="0" err="1">
                <a:solidFill>
                  <a:srgbClr val="000000"/>
                </a:solidFill>
                <a:latin typeface="Calibri" pitchFamily="34" charset="0"/>
                <a:cs typeface="Microsoft YaHei"/>
              </a:rPr>
              <a:t>edtf</a:t>
            </a:r>
            <a:endParaRPr lang="en-US" sz="3200" dirty="0">
              <a:solidFill>
                <a:srgbClr val="000000"/>
              </a:solidFill>
              <a:latin typeface="Calibri" pitchFamily="34" charset="0"/>
              <a:cs typeface="Microsoft YaHei"/>
            </a:endParaRPr>
          </a:p>
          <a:p>
            <a:pPr lvl="1" indent="-284163">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dirty="0">
                <a:solidFill>
                  <a:srgbClr val="000000"/>
                </a:solidFill>
                <a:latin typeface="Calibri" pitchFamily="34" charset="0"/>
                <a:cs typeface="Microsoft YaHei"/>
              </a:rPr>
              <a:t>See </a:t>
            </a:r>
            <a:r>
              <a:rPr lang="en-US" sz="2000" dirty="0">
                <a:solidFill>
                  <a:schemeClr val="accent2">
                    <a:lumMod val="50000"/>
                  </a:schemeClr>
                </a:solidFill>
                <a:latin typeface="Calibri" pitchFamily="34" charset="0"/>
                <a:cs typeface="Microsoft YaHei"/>
              </a:rPr>
              <a:t>https://www.loc.gov/standards/datetime/</a:t>
            </a:r>
          </a:p>
          <a:p>
            <a:pPr lvl="1" indent="-284163">
              <a:lnSpc>
                <a:spcPct val="102000"/>
              </a:lnSpc>
              <a:spcAft>
                <a:spcPts val="1138"/>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dirty="0">
              <a:solidFill>
                <a:srgbClr val="000000"/>
              </a:solidFill>
              <a:latin typeface="Calibri" pitchFamily="34" charset="0"/>
              <a:cs typeface="Microsoft YaHei"/>
            </a:endParaRPr>
          </a:p>
        </p:txBody>
      </p:sp>
      <p:sp>
        <p:nvSpPr>
          <p:cNvPr id="162819"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62820"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1089DAAC-5BB9-4F16-9D12-BF9DE642F4BE}"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68</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4866" name="Text Box 1"/>
          <p:cNvSpPr txBox="1">
            <a:spLocks noChangeArrowheads="1"/>
          </p:cNvSpPr>
          <p:nvPr/>
        </p:nvSpPr>
        <p:spPr bwMode="auto">
          <a:xfrm>
            <a:off x="304800" y="228600"/>
            <a:ext cx="8382000" cy="639763"/>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Date Associated with the Corporate Body (RDA 11.4)</a:t>
            </a:r>
          </a:p>
        </p:txBody>
      </p:sp>
      <p:sp>
        <p:nvSpPr>
          <p:cNvPr id="164867" name="Text Box 2"/>
          <p:cNvSpPr txBox="1">
            <a:spLocks noChangeArrowheads="1"/>
          </p:cNvSpPr>
          <p:nvPr/>
        </p:nvSpPr>
        <p:spPr bwMode="auto">
          <a:xfrm>
            <a:off x="381000" y="1905000"/>
            <a:ext cx="8382000" cy="4327525"/>
          </a:xfrm>
          <a:prstGeom prst="rect">
            <a:avLst/>
          </a:prstGeom>
          <a:noFill/>
          <a:ln w="9525">
            <a:noFill/>
            <a:miter lim="800000"/>
            <a:headEnd/>
            <a:tailEnd/>
          </a:ln>
        </p:spPr>
        <p:txBody>
          <a:bodyPr lIns="90000" tIns="45000" rIns="90000" bIns="45000"/>
          <a:lstStyle/>
          <a:p>
            <a:pPr marL="342900" indent="-330200">
              <a:buSzPct val="45000"/>
              <a:tabLst>
                <a:tab pos="357188" algn="l"/>
                <a:tab pos="800100" algn="l"/>
                <a:tab pos="1171575"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200" dirty="0">
                <a:solidFill>
                  <a:srgbClr val="000000"/>
                </a:solidFill>
                <a:latin typeface="Calibri" pitchFamily="34" charset="0"/>
                <a:cs typeface="Microsoft YaHei"/>
              </a:rPr>
              <a:t>     	</a:t>
            </a:r>
            <a:r>
              <a:rPr lang="en-US" sz="2000" dirty="0">
                <a:solidFill>
                  <a:srgbClr val="000000"/>
                </a:solidFill>
                <a:latin typeface="Calibri" pitchFamily="34" charset="0"/>
                <a:cs typeface="Microsoft YaHei"/>
              </a:rPr>
              <a:t>010 		n  93079938</a:t>
            </a:r>
          </a:p>
          <a:p>
            <a:pPr marL="342900" indent="-330200">
              <a:buSzPct val="45000"/>
              <a:tabLst>
                <a:tab pos="357188" algn="l"/>
                <a:tab pos="800100" algn="l"/>
                <a:tab pos="1171575"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dirty="0">
                <a:solidFill>
                  <a:srgbClr val="000000"/>
                </a:solidFill>
                <a:latin typeface="Calibri" pitchFamily="34" charset="0"/>
                <a:cs typeface="Microsoft YaHei"/>
              </a:rPr>
              <a:t>	046		$q 1178 $r 1536 $2 </a:t>
            </a:r>
            <a:r>
              <a:rPr lang="en-US" sz="2000" dirty="0" err="1">
                <a:solidFill>
                  <a:srgbClr val="000000"/>
                </a:solidFill>
                <a:latin typeface="Calibri" pitchFamily="34" charset="0"/>
                <a:cs typeface="Microsoft YaHei"/>
              </a:rPr>
              <a:t>edtf</a:t>
            </a:r>
            <a:endParaRPr lang="en-US" sz="2000" dirty="0">
              <a:solidFill>
                <a:srgbClr val="000000"/>
              </a:solidFill>
              <a:latin typeface="Calibri" pitchFamily="34" charset="0"/>
              <a:cs typeface="Microsoft YaHei"/>
            </a:endParaRPr>
          </a:p>
          <a:p>
            <a:pPr marL="342900" indent="-330200">
              <a:buSzPct val="45000"/>
              <a:tabLst>
                <a:tab pos="357188" algn="l"/>
                <a:tab pos="800100" algn="l"/>
                <a:tab pos="1171575"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dirty="0">
                <a:solidFill>
                  <a:srgbClr val="000000"/>
                </a:solidFill>
                <a:latin typeface="Calibri" pitchFamily="34" charset="0"/>
                <a:cs typeface="Microsoft YaHei"/>
              </a:rPr>
              <a:t> 	110 1_ 	England. $b Court of Common Pleas</a:t>
            </a:r>
          </a:p>
          <a:p>
            <a:pPr marL="342900" indent="-330200">
              <a:buSzPct val="45000"/>
              <a:tabLst>
                <a:tab pos="357188" algn="l"/>
                <a:tab pos="800100" algn="l"/>
                <a:tab pos="1171575"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dirty="0">
                <a:solidFill>
                  <a:srgbClr val="000000"/>
                </a:solidFill>
                <a:latin typeface="Calibri" pitchFamily="34" charset="0"/>
                <a:cs typeface="Microsoft YaHei"/>
              </a:rPr>
              <a:t>	510 1_ 	$w r $</a:t>
            </a:r>
            <a:r>
              <a:rPr lang="en-US" sz="2000" dirty="0" err="1">
                <a:solidFill>
                  <a:srgbClr val="000000"/>
                </a:solidFill>
                <a:latin typeface="Calibri" pitchFamily="34" charset="0"/>
                <a:cs typeface="Microsoft YaHei"/>
              </a:rPr>
              <a:t>i</a:t>
            </a:r>
            <a:r>
              <a:rPr lang="en-US" sz="2000" dirty="0">
                <a:solidFill>
                  <a:srgbClr val="000000"/>
                </a:solidFill>
                <a:latin typeface="Calibri" pitchFamily="34" charset="0"/>
                <a:cs typeface="Microsoft YaHei"/>
              </a:rPr>
              <a:t> Successor: $a England and Wales. $b Court of 	 		  			Common Pleas</a:t>
            </a:r>
          </a:p>
          <a:p>
            <a:pPr marL="342900" indent="-330200">
              <a:buClr>
                <a:srgbClr val="000000"/>
              </a:buClr>
              <a:buSzPct val="45000"/>
              <a:tabLst>
                <a:tab pos="357188" algn="l"/>
                <a:tab pos="800100" algn="l"/>
                <a:tab pos="1171575"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endParaRPr lang="en-US" sz="2000" dirty="0">
              <a:solidFill>
                <a:srgbClr val="000000"/>
              </a:solidFill>
              <a:latin typeface="Calibri" pitchFamily="34" charset="0"/>
              <a:cs typeface="Microsoft YaHei"/>
            </a:endParaRPr>
          </a:p>
          <a:p>
            <a:pPr marL="342900" indent="-330200">
              <a:buClr>
                <a:srgbClr val="000000"/>
              </a:buClr>
              <a:buSzPct val="45000"/>
              <a:tabLst>
                <a:tab pos="357188" algn="l"/>
                <a:tab pos="800100" algn="l"/>
                <a:tab pos="1171575"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dirty="0">
                <a:solidFill>
                  <a:srgbClr val="000000"/>
                </a:solidFill>
                <a:latin typeface="Calibri" pitchFamily="34" charset="0"/>
                <a:cs typeface="Microsoft YaHei"/>
              </a:rPr>
              <a:t>	010		n  84134093</a:t>
            </a:r>
          </a:p>
          <a:p>
            <a:pPr marL="342900" indent="-330200">
              <a:buClr>
                <a:srgbClr val="000000"/>
              </a:buClr>
              <a:buSzPct val="45000"/>
              <a:tabLst>
                <a:tab pos="357188" algn="l"/>
                <a:tab pos="800100" algn="l"/>
                <a:tab pos="1171575"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dirty="0">
                <a:solidFill>
                  <a:srgbClr val="000000"/>
                </a:solidFill>
                <a:latin typeface="Calibri" pitchFamily="34" charset="0"/>
                <a:cs typeface="Microsoft YaHei"/>
              </a:rPr>
              <a:t>     	046		$q 1536 $r 1707 $2 </a:t>
            </a:r>
            <a:r>
              <a:rPr lang="en-US" sz="2000" dirty="0" err="1">
                <a:solidFill>
                  <a:srgbClr val="000000"/>
                </a:solidFill>
                <a:latin typeface="Calibri" pitchFamily="34" charset="0"/>
                <a:cs typeface="Microsoft YaHei"/>
              </a:rPr>
              <a:t>edtf</a:t>
            </a:r>
            <a:r>
              <a:rPr lang="en-US" sz="2000" dirty="0">
                <a:solidFill>
                  <a:srgbClr val="000000"/>
                </a:solidFill>
                <a:latin typeface="Calibri" pitchFamily="34" charset="0"/>
                <a:cs typeface="Microsoft YaHei"/>
              </a:rPr>
              <a:t> </a:t>
            </a:r>
          </a:p>
          <a:p>
            <a:pPr marL="342900" indent="-330200">
              <a:buClr>
                <a:srgbClr val="000000"/>
              </a:buClr>
              <a:buSzPct val="45000"/>
              <a:tabLst>
                <a:tab pos="357188" algn="l"/>
                <a:tab pos="800100" algn="l"/>
                <a:tab pos="1171575"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dirty="0">
                <a:solidFill>
                  <a:srgbClr val="000000"/>
                </a:solidFill>
                <a:latin typeface="Calibri" pitchFamily="34" charset="0"/>
                <a:cs typeface="Microsoft YaHei"/>
              </a:rPr>
              <a:t>	110 1_	England and Wales. $b Court of Common Pleas</a:t>
            </a:r>
          </a:p>
          <a:p>
            <a:pPr marL="342900" indent="-330200">
              <a:buClr>
                <a:srgbClr val="000000"/>
              </a:buClr>
              <a:buSzPct val="45000"/>
              <a:tabLst>
                <a:tab pos="357188" algn="l"/>
                <a:tab pos="800100" algn="l"/>
                <a:tab pos="1171575"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dirty="0">
                <a:solidFill>
                  <a:srgbClr val="000000"/>
                </a:solidFill>
                <a:latin typeface="Calibri" pitchFamily="34" charset="0"/>
                <a:cs typeface="Microsoft YaHei"/>
              </a:rPr>
              <a:t>     	510 1_	$w r $</a:t>
            </a:r>
            <a:r>
              <a:rPr lang="en-US" sz="2000" dirty="0" err="1">
                <a:solidFill>
                  <a:srgbClr val="000000"/>
                </a:solidFill>
                <a:latin typeface="Calibri" pitchFamily="34" charset="0"/>
                <a:cs typeface="Microsoft YaHei"/>
              </a:rPr>
              <a:t>i</a:t>
            </a:r>
            <a:r>
              <a:rPr lang="en-US" sz="2000" dirty="0">
                <a:solidFill>
                  <a:srgbClr val="000000"/>
                </a:solidFill>
                <a:latin typeface="Calibri" pitchFamily="34" charset="0"/>
                <a:cs typeface="Microsoft YaHei"/>
              </a:rPr>
              <a:t> Predecessor: $a England. $b Court of Common Pleas</a:t>
            </a:r>
          </a:p>
          <a:p>
            <a:pPr marL="342900" indent="-330200">
              <a:spcAft>
                <a:spcPts val="1200"/>
              </a:spcAft>
              <a:buClr>
                <a:srgbClr val="000000"/>
              </a:buClr>
              <a:buSzPct val="45000"/>
              <a:tabLst>
                <a:tab pos="357188" algn="l"/>
                <a:tab pos="800100" algn="l"/>
                <a:tab pos="1171575"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000" dirty="0">
                <a:solidFill>
                  <a:srgbClr val="000000"/>
                </a:solidFill>
                <a:latin typeface="Calibri" pitchFamily="34" charset="0"/>
                <a:cs typeface="Microsoft YaHei"/>
              </a:rPr>
              <a:t>     	510 1_	$w r $</a:t>
            </a:r>
            <a:r>
              <a:rPr lang="en-US" sz="2000" dirty="0" err="1">
                <a:solidFill>
                  <a:srgbClr val="000000"/>
                </a:solidFill>
                <a:latin typeface="Calibri" pitchFamily="34" charset="0"/>
                <a:cs typeface="Microsoft YaHei"/>
              </a:rPr>
              <a:t>i</a:t>
            </a:r>
            <a:r>
              <a:rPr lang="en-US" sz="2000" dirty="0">
                <a:solidFill>
                  <a:srgbClr val="000000"/>
                </a:solidFill>
                <a:latin typeface="Calibri" pitchFamily="34" charset="0"/>
                <a:cs typeface="Microsoft YaHei"/>
              </a:rPr>
              <a:t> Successor: $a Great Britain. $b Court of Common Pleas </a:t>
            </a:r>
          </a:p>
          <a:p>
            <a:pPr marL="342900" indent="-330200">
              <a:buClr>
                <a:srgbClr val="000000"/>
              </a:buClr>
              <a:buSzPct val="45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endParaRPr lang="en-US" sz="2000" dirty="0">
              <a:solidFill>
                <a:srgbClr val="000000"/>
              </a:solidFill>
              <a:latin typeface="Calibri" pitchFamily="34" charset="0"/>
              <a:cs typeface="Microsoft YaHei"/>
            </a:endParaRPr>
          </a:p>
          <a:p>
            <a:pPr marL="342900" indent="-330200">
              <a:buClr>
                <a:srgbClr val="000000"/>
              </a:buClr>
              <a:buSzPct val="4500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endParaRPr lang="en-US" sz="2200" dirty="0">
              <a:solidFill>
                <a:srgbClr val="000000"/>
              </a:solidFill>
              <a:latin typeface="Calibri" pitchFamily="34" charset="0"/>
              <a:cs typeface="Microsoft YaHei"/>
            </a:endParaRPr>
          </a:p>
        </p:txBody>
      </p:sp>
      <p:sp>
        <p:nvSpPr>
          <p:cNvPr id="164868"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6486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6EDDA44F-A4BE-46C8-8ABD-E6DCB17C50EE}"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69</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6914" name="Text Box 1"/>
          <p:cNvSpPr txBox="1">
            <a:spLocks noChangeArrowheads="1"/>
          </p:cNvSpPr>
          <p:nvPr/>
        </p:nvSpPr>
        <p:spPr bwMode="auto">
          <a:xfrm>
            <a:off x="457200" y="250825"/>
            <a:ext cx="8224838" cy="1138238"/>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Date Associated with the Corporate Body (RDA 11.4)</a:t>
            </a:r>
          </a:p>
        </p:txBody>
      </p:sp>
      <p:sp>
        <p:nvSpPr>
          <p:cNvPr id="166915" name="Text Box 2"/>
          <p:cNvSpPr txBox="1">
            <a:spLocks noChangeArrowheads="1"/>
          </p:cNvSpPr>
          <p:nvPr/>
        </p:nvSpPr>
        <p:spPr bwMode="auto">
          <a:xfrm>
            <a:off x="265112" y="2082151"/>
            <a:ext cx="8878888" cy="3622675"/>
          </a:xfrm>
          <a:prstGeom prst="rect">
            <a:avLst/>
          </a:prstGeom>
          <a:noFill/>
          <a:ln w="9525">
            <a:noFill/>
            <a:round/>
            <a:headEnd/>
            <a:tailEnd/>
          </a:ln>
        </p:spPr>
        <p:txBody>
          <a:bodyPr lIns="90000" tIns="45000" rIns="90000" bIns="45000"/>
          <a:lstStyle/>
          <a:p>
            <a:pPr>
              <a:spcBef>
                <a:spcPts val="0"/>
              </a:spcBef>
              <a:spcAft>
                <a:spcPts val="0"/>
              </a:spcAft>
              <a:buSzPct val="100000"/>
              <a:tabLst>
                <a:tab pos="0" algn="l"/>
                <a:tab pos="357188" algn="l"/>
                <a:tab pos="914400" algn="l"/>
                <a:tab pos="134302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a:solidFill>
                  <a:srgbClr val="000000"/>
                </a:solidFill>
                <a:latin typeface="Calibri" pitchFamily="34" charset="0"/>
                <a:cs typeface="Microsoft YaHei"/>
              </a:rPr>
              <a:t>		010		n  50072690</a:t>
            </a:r>
          </a:p>
          <a:p>
            <a:pPr>
              <a:spcBef>
                <a:spcPts val="0"/>
              </a:spcBef>
              <a:spcAft>
                <a:spcPts val="0"/>
              </a:spcAft>
              <a:buSzPct val="100000"/>
              <a:tabLst>
                <a:tab pos="0" algn="l"/>
                <a:tab pos="357188" algn="l"/>
                <a:tab pos="914400" algn="l"/>
                <a:tab pos="134302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a:solidFill>
                  <a:srgbClr val="000000"/>
                </a:solidFill>
                <a:latin typeface="Calibri" pitchFamily="34" charset="0"/>
                <a:cs typeface="Microsoft YaHei"/>
              </a:rPr>
              <a:t>		046		$q 1707 $r 1875 $2 </a:t>
            </a:r>
            <a:r>
              <a:rPr lang="en-US" sz="2400" dirty="0" err="1">
                <a:solidFill>
                  <a:srgbClr val="000000"/>
                </a:solidFill>
                <a:latin typeface="Calibri" pitchFamily="34" charset="0"/>
                <a:cs typeface="Microsoft YaHei"/>
              </a:rPr>
              <a:t>edtf</a:t>
            </a:r>
            <a:endParaRPr lang="en-US" sz="2400" dirty="0">
              <a:solidFill>
                <a:srgbClr val="000000"/>
              </a:solidFill>
              <a:latin typeface="Calibri" pitchFamily="34" charset="0"/>
              <a:cs typeface="Microsoft YaHei"/>
            </a:endParaRPr>
          </a:p>
          <a:p>
            <a:pPr>
              <a:spcBef>
                <a:spcPts val="0"/>
              </a:spcBef>
              <a:spcAft>
                <a:spcPts val="0"/>
              </a:spcAft>
              <a:buSzPct val="100000"/>
              <a:tabLst>
                <a:tab pos="0" algn="l"/>
                <a:tab pos="357188" algn="l"/>
                <a:tab pos="914400" algn="l"/>
                <a:tab pos="134302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a:solidFill>
                  <a:srgbClr val="000000"/>
                </a:solidFill>
                <a:latin typeface="Calibri" pitchFamily="34" charset="0"/>
                <a:cs typeface="Microsoft YaHei"/>
              </a:rPr>
              <a:t>		110 1_	Great Britain. $b Court of Common Pleas</a:t>
            </a:r>
          </a:p>
          <a:p>
            <a:pPr marL="1312863" indent="-1312863">
              <a:spcBef>
                <a:spcPts val="0"/>
              </a:spcBef>
              <a:spcAft>
                <a:spcPts val="0"/>
              </a:spcAft>
              <a:buSzPct val="100000"/>
              <a:tabLst>
                <a:tab pos="0" algn="l"/>
                <a:tab pos="357188" algn="l"/>
                <a:tab pos="914400" algn="l"/>
                <a:tab pos="134302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a:solidFill>
                  <a:srgbClr val="000000"/>
                </a:solidFill>
                <a:latin typeface="Calibri" pitchFamily="34" charset="0"/>
                <a:cs typeface="Microsoft YaHei"/>
              </a:rPr>
              <a:t>		510 1_	$w r $</a:t>
            </a:r>
            <a:r>
              <a:rPr lang="en-US" sz="2400" dirty="0" err="1">
                <a:solidFill>
                  <a:srgbClr val="000000"/>
                </a:solidFill>
                <a:latin typeface="Calibri" pitchFamily="34" charset="0"/>
                <a:cs typeface="Microsoft YaHei"/>
              </a:rPr>
              <a:t>i</a:t>
            </a:r>
            <a:r>
              <a:rPr lang="en-US" sz="2400" dirty="0">
                <a:solidFill>
                  <a:srgbClr val="000000"/>
                </a:solidFill>
                <a:latin typeface="Calibri" pitchFamily="34" charset="0"/>
                <a:cs typeface="Microsoft YaHei"/>
              </a:rPr>
              <a:t> Successor: $a Great Britain. $b High Court of Justice. $b Common Pleas Division</a:t>
            </a:r>
          </a:p>
          <a:p>
            <a:pPr marL="1312863" indent="-1312863">
              <a:spcBef>
                <a:spcPts val="0"/>
              </a:spcBef>
              <a:spcAft>
                <a:spcPts val="0"/>
              </a:spcAft>
              <a:buSzPct val="100000"/>
              <a:tabLst>
                <a:tab pos="0" algn="l"/>
                <a:tab pos="357188" algn="l"/>
                <a:tab pos="914400" algn="l"/>
                <a:tab pos="134302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a:solidFill>
                  <a:srgbClr val="000000"/>
                </a:solidFill>
                <a:latin typeface="Calibri" pitchFamily="34" charset="0"/>
                <a:cs typeface="Microsoft YaHei"/>
              </a:rPr>
              <a:t>		510 1_	$w r $</a:t>
            </a:r>
            <a:r>
              <a:rPr lang="en-US" sz="2400" dirty="0" err="1">
                <a:solidFill>
                  <a:srgbClr val="000000"/>
                </a:solidFill>
                <a:latin typeface="Calibri" pitchFamily="34" charset="0"/>
                <a:cs typeface="Microsoft YaHei"/>
              </a:rPr>
              <a:t>i</a:t>
            </a:r>
            <a:r>
              <a:rPr lang="en-US" sz="2400" dirty="0">
                <a:solidFill>
                  <a:srgbClr val="000000"/>
                </a:solidFill>
                <a:latin typeface="Calibri" pitchFamily="34" charset="0"/>
                <a:cs typeface="Microsoft YaHei"/>
              </a:rPr>
              <a:t> Predecessor: $a England and Wales. $b Court of Common Pleas</a:t>
            </a:r>
          </a:p>
          <a:p>
            <a:pPr marL="1312863" indent="-1312863">
              <a:spcBef>
                <a:spcPts val="0"/>
              </a:spcBef>
              <a:spcAft>
                <a:spcPts val="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dirty="0">
              <a:solidFill>
                <a:srgbClr val="000000"/>
              </a:solidFill>
              <a:latin typeface="Calibri" pitchFamily="34" charset="0"/>
              <a:cs typeface="Microsoft YaHei"/>
            </a:endParaRPr>
          </a:p>
          <a:p>
            <a:pPr marL="1312863" indent="-1312863">
              <a:spcBef>
                <a:spcPts val="0"/>
              </a:spcBef>
              <a:spcAft>
                <a:spcPts val="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dirty="0">
              <a:solidFill>
                <a:srgbClr val="000000"/>
              </a:solidFill>
              <a:latin typeface="Calibri" pitchFamily="34" charset="0"/>
              <a:cs typeface="Microsoft YaHei"/>
            </a:endParaRPr>
          </a:p>
        </p:txBody>
      </p:sp>
      <p:sp>
        <p:nvSpPr>
          <p:cNvPr id="16691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6691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9155C876-1D0B-42C9-BA42-46F8228A95EB}"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70</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8962" name="Text Box 1"/>
          <p:cNvSpPr txBox="1">
            <a:spLocks noChangeArrowheads="1"/>
          </p:cNvSpPr>
          <p:nvPr/>
        </p:nvSpPr>
        <p:spPr bwMode="auto">
          <a:xfrm>
            <a:off x="457200" y="0"/>
            <a:ext cx="8229600" cy="1430338"/>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Place Associated with the Corporate Body (RDA 11.3)</a:t>
            </a:r>
          </a:p>
        </p:txBody>
      </p:sp>
      <p:sp>
        <p:nvSpPr>
          <p:cNvPr id="168963" name="Text Box 2"/>
          <p:cNvSpPr txBox="1">
            <a:spLocks noChangeArrowheads="1"/>
          </p:cNvSpPr>
          <p:nvPr/>
        </p:nvSpPr>
        <p:spPr bwMode="auto">
          <a:xfrm>
            <a:off x="457200" y="1524000"/>
            <a:ext cx="8229600" cy="4525963"/>
          </a:xfrm>
          <a:prstGeom prst="rect">
            <a:avLst/>
          </a:prstGeom>
          <a:noFill/>
          <a:ln w="9525">
            <a:noFill/>
            <a:round/>
            <a:headEnd/>
            <a:tailEnd/>
          </a:ln>
        </p:spPr>
        <p:txBody>
          <a:bodyPr lIns="90000" tIns="45000" rIns="90000" bIns="45000"/>
          <a:lstStyle/>
          <a:p>
            <a:pPr marL="331788" indent="-331788">
              <a:spcBef>
                <a:spcPts val="0"/>
              </a:spcBef>
              <a:spcAft>
                <a:spcPts val="1200"/>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dirty="0">
                <a:solidFill>
                  <a:srgbClr val="000000"/>
                </a:solidFill>
                <a:latin typeface="Calibri" pitchFamily="34" charset="0"/>
                <a:cs typeface="Microsoft YaHei"/>
              </a:rPr>
              <a:t>The Place Associated with the Corporate body element is a core element for conferences and for other corporate bodies when needed to distinguish between bodies with the same name</a:t>
            </a:r>
          </a:p>
          <a:p>
            <a:pPr marL="331788" indent="-331788">
              <a:spcBef>
                <a:spcPts val="0"/>
              </a:spcBef>
              <a:spcAft>
                <a:spcPts val="1200"/>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a:solidFill>
                  <a:srgbClr val="000000"/>
                </a:solidFill>
                <a:latin typeface="Calibri" pitchFamily="34" charset="0"/>
                <a:cs typeface="Microsoft YaHei"/>
              </a:rPr>
              <a:t>Record in 370 field</a:t>
            </a:r>
          </a:p>
          <a:p>
            <a:pPr marL="1714500" lvl="1" indent="-971550">
              <a:spcBef>
                <a:spcPts val="0"/>
              </a:spcBef>
              <a:spcAft>
                <a:spcPts val="1200"/>
              </a:spcAft>
              <a:buClr>
                <a:srgbClr val="000000"/>
              </a:buClr>
              <a:buAutoNum type="arabicPlain" startAt="37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a:solidFill>
                  <a:srgbClr val="000000"/>
                </a:solidFill>
                <a:latin typeface="Calibri" pitchFamily="34" charset="0"/>
                <a:cs typeface="Microsoft YaHei"/>
              </a:rPr>
              <a:t>$e Hamden (Conn.) $2 </a:t>
            </a:r>
            <a:r>
              <a:rPr lang="en-US" sz="1600" dirty="0" err="1">
                <a:solidFill>
                  <a:srgbClr val="000000"/>
                </a:solidFill>
                <a:latin typeface="Calibri" pitchFamily="34" charset="0"/>
                <a:cs typeface="Microsoft YaHei"/>
              </a:rPr>
              <a:t>naf</a:t>
            </a:r>
            <a:endParaRPr lang="en-US" sz="1600" dirty="0">
              <a:solidFill>
                <a:srgbClr val="000000"/>
              </a:solidFill>
              <a:latin typeface="Calibri" pitchFamily="34" charset="0"/>
              <a:cs typeface="Microsoft YaHei"/>
            </a:endParaRPr>
          </a:p>
          <a:p>
            <a:pPr lvl="1" indent="0">
              <a:spcBef>
                <a:spcPts val="0"/>
              </a:spcBef>
              <a:spcAft>
                <a:spcPts val="1200"/>
              </a:spcAft>
              <a:buClr>
                <a:srgbClr val="000000"/>
              </a:buCl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a:solidFill>
                  <a:srgbClr val="000000"/>
                </a:solidFill>
                <a:latin typeface="Calibri" pitchFamily="34" charset="0"/>
                <a:cs typeface="Microsoft YaHei"/>
              </a:rPr>
              <a:t>370		$e Salt Lake City (Utah) $2 </a:t>
            </a:r>
            <a:r>
              <a:rPr lang="en-US" sz="1600" dirty="0" err="1">
                <a:solidFill>
                  <a:srgbClr val="000000"/>
                </a:solidFill>
                <a:latin typeface="Calibri" pitchFamily="34" charset="0"/>
                <a:cs typeface="Microsoft YaHei"/>
              </a:rPr>
              <a:t>naf</a:t>
            </a:r>
            <a:endParaRPr lang="en-US" sz="1600" dirty="0">
              <a:solidFill>
                <a:srgbClr val="000000"/>
              </a:solidFill>
              <a:latin typeface="Calibri" pitchFamily="34" charset="0"/>
              <a:cs typeface="Microsoft YaHei"/>
            </a:endParaRPr>
          </a:p>
          <a:p>
            <a:pPr marL="1714500" lvl="1" indent="-971550">
              <a:spcBef>
                <a:spcPts val="0"/>
              </a:spcBef>
              <a:spcAft>
                <a:spcPts val="1200"/>
              </a:spcAft>
              <a:buClr>
                <a:srgbClr val="000000"/>
              </a:buClr>
              <a:buAutoNum type="arabicPlain" startAt="37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a:solidFill>
                  <a:srgbClr val="000000"/>
                </a:solidFill>
                <a:latin typeface="Calibri" pitchFamily="34" charset="0"/>
                <a:cs typeface="Microsoft YaHei"/>
              </a:rPr>
              <a:t>$e Germany $2 </a:t>
            </a:r>
            <a:r>
              <a:rPr lang="en-US" sz="1600" dirty="0" err="1">
                <a:solidFill>
                  <a:srgbClr val="000000"/>
                </a:solidFill>
                <a:latin typeface="Calibri" pitchFamily="34" charset="0"/>
                <a:cs typeface="Microsoft YaHei"/>
              </a:rPr>
              <a:t>naf</a:t>
            </a:r>
            <a:endParaRPr lang="en-US" sz="1600" dirty="0">
              <a:solidFill>
                <a:srgbClr val="000000"/>
              </a:solidFill>
              <a:latin typeface="Calibri" pitchFamily="34" charset="0"/>
              <a:cs typeface="Microsoft YaHei"/>
            </a:endParaRPr>
          </a:p>
          <a:p>
            <a:pPr lvl="1" indent="0">
              <a:spcBef>
                <a:spcPts val="0"/>
              </a:spcBef>
              <a:spcAft>
                <a:spcPts val="1200"/>
              </a:spcAft>
              <a:buClr>
                <a:srgbClr val="000000"/>
              </a:buCl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a:solidFill>
                  <a:srgbClr val="000000"/>
                </a:solidFill>
                <a:latin typeface="Calibri" pitchFamily="34" charset="0"/>
                <a:cs typeface="Microsoft YaHei"/>
              </a:rPr>
              <a:t>370		$e Spain $2 </a:t>
            </a:r>
            <a:r>
              <a:rPr lang="en-US" sz="1600" dirty="0" err="1">
                <a:solidFill>
                  <a:srgbClr val="000000"/>
                </a:solidFill>
                <a:latin typeface="Calibri" pitchFamily="34" charset="0"/>
                <a:cs typeface="Microsoft YaHei"/>
              </a:rPr>
              <a:t>naf</a:t>
            </a:r>
            <a:endParaRPr lang="en-US" sz="1600" dirty="0">
              <a:solidFill>
                <a:srgbClr val="000000"/>
              </a:solidFill>
              <a:latin typeface="Calibri" pitchFamily="34" charset="0"/>
              <a:cs typeface="Microsoft YaHei"/>
            </a:endParaRPr>
          </a:p>
          <a:p>
            <a:pPr marL="331788" indent="-331788">
              <a:spcBef>
                <a:spcPts val="0"/>
              </a:spcBef>
              <a:spcAft>
                <a:spcPts val="1200"/>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a:solidFill>
                  <a:srgbClr val="000000"/>
                </a:solidFill>
                <a:latin typeface="Calibri" pitchFamily="34" charset="0"/>
                <a:cs typeface="Microsoft YaHei"/>
              </a:rPr>
              <a:t>If added to access point, record in parentheses with no subfield coding</a:t>
            </a:r>
          </a:p>
          <a:p>
            <a:pPr marL="331788" indent="-331788">
              <a:spcBef>
                <a:spcPts val="0"/>
              </a:spcBef>
              <a:spcAft>
                <a:spcPts val="1200"/>
              </a:spcAft>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a:solidFill>
                  <a:srgbClr val="000000"/>
                </a:solidFill>
                <a:latin typeface="Calibri" pitchFamily="34" charset="0"/>
                <a:cs typeface="Microsoft YaHei"/>
              </a:rPr>
              <a:t>		110	2_ 	Children’s Center (Hamden, Conn.)</a:t>
            </a:r>
          </a:p>
          <a:p>
            <a:pPr marL="331788" indent="-331788">
              <a:spcBef>
                <a:spcPts val="0"/>
              </a:spcBef>
              <a:spcAft>
                <a:spcPts val="1200"/>
              </a:spcAft>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a:solidFill>
                  <a:srgbClr val="000000"/>
                </a:solidFill>
                <a:latin typeface="Calibri" pitchFamily="34" charset="0"/>
                <a:cs typeface="Microsoft YaHei"/>
              </a:rPr>
              <a:t>		110 	2_ 	Children’s Center (Salt Lake City, Utah)</a:t>
            </a:r>
          </a:p>
          <a:p>
            <a:pPr marL="331788" indent="-331788">
              <a:spcBef>
                <a:spcPts val="0"/>
              </a:spcBef>
              <a:spcAft>
                <a:spcPts val="1200"/>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a:solidFill>
                  <a:srgbClr val="000000"/>
                </a:solidFill>
                <a:latin typeface="Calibri" pitchFamily="34" charset="0"/>
                <a:cs typeface="Microsoft YaHei"/>
              </a:rPr>
              <a:t>		111 	2_	</a:t>
            </a:r>
            <a:r>
              <a:rPr lang="en-US" sz="1600" dirty="0" err="1">
                <a:solidFill>
                  <a:srgbClr val="000000"/>
                </a:solidFill>
                <a:latin typeface="Calibri" pitchFamily="34" charset="0"/>
                <a:cs typeface="Microsoft YaHei"/>
              </a:rPr>
              <a:t>Congreso</a:t>
            </a:r>
            <a:r>
              <a:rPr lang="en-US" sz="1600" dirty="0">
                <a:solidFill>
                  <a:srgbClr val="000000"/>
                </a:solidFill>
                <a:latin typeface="Calibri" pitchFamily="34" charset="0"/>
                <a:cs typeface="Microsoft YaHei"/>
              </a:rPr>
              <a:t> </a:t>
            </a:r>
            <a:r>
              <a:rPr lang="en-US" sz="1600" dirty="0" err="1">
                <a:solidFill>
                  <a:srgbClr val="000000"/>
                </a:solidFill>
                <a:latin typeface="Calibri" pitchFamily="34" charset="0"/>
                <a:cs typeface="Microsoft YaHei"/>
              </a:rPr>
              <a:t>Internacional</a:t>
            </a:r>
            <a:r>
              <a:rPr lang="en-US" sz="1600" dirty="0">
                <a:solidFill>
                  <a:srgbClr val="000000"/>
                </a:solidFill>
                <a:latin typeface="Calibri" pitchFamily="34" charset="0"/>
                <a:cs typeface="Microsoft YaHei"/>
              </a:rPr>
              <a:t> de </a:t>
            </a:r>
            <a:r>
              <a:rPr lang="en-US" sz="1600" dirty="0" err="1">
                <a:solidFill>
                  <a:srgbClr val="000000"/>
                </a:solidFill>
                <a:latin typeface="Calibri" pitchFamily="34" charset="0"/>
                <a:cs typeface="Microsoft YaHei"/>
              </a:rPr>
              <a:t>Linguística</a:t>
            </a:r>
            <a:r>
              <a:rPr lang="en-US" sz="1600" dirty="0">
                <a:solidFill>
                  <a:srgbClr val="000000"/>
                </a:solidFill>
                <a:latin typeface="Calibri" pitchFamily="34" charset="0"/>
                <a:cs typeface="Microsoft YaHei"/>
              </a:rPr>
              <a:t> </a:t>
            </a:r>
            <a:r>
              <a:rPr lang="en-US" sz="1600" dirty="0" err="1">
                <a:solidFill>
                  <a:srgbClr val="000000"/>
                </a:solidFill>
                <a:latin typeface="Calibri" pitchFamily="34" charset="0"/>
                <a:cs typeface="Microsoft YaHei"/>
              </a:rPr>
              <a:t>Hispánica</a:t>
            </a:r>
            <a:r>
              <a:rPr lang="en-US" sz="1600" dirty="0">
                <a:solidFill>
                  <a:srgbClr val="000000"/>
                </a:solidFill>
                <a:latin typeface="Calibri" pitchFamily="34" charset="0"/>
                <a:cs typeface="Microsoft YaHei"/>
              </a:rPr>
              <a:t> (Germany)</a:t>
            </a:r>
          </a:p>
          <a:p>
            <a:pPr marL="331788" indent="-331788">
              <a:spcBef>
                <a:spcPts val="0"/>
              </a:spcBef>
              <a:spcAft>
                <a:spcPts val="1200"/>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1600" dirty="0">
                <a:solidFill>
                  <a:srgbClr val="000000"/>
                </a:solidFill>
                <a:latin typeface="Calibri" pitchFamily="34" charset="0"/>
                <a:cs typeface="Microsoft YaHei"/>
              </a:rPr>
              <a:t>		111 	2_ 	</a:t>
            </a:r>
            <a:r>
              <a:rPr lang="en-US" sz="1600" dirty="0" err="1">
                <a:solidFill>
                  <a:srgbClr val="000000"/>
                </a:solidFill>
                <a:latin typeface="Calibri" pitchFamily="34" charset="0"/>
                <a:cs typeface="Microsoft YaHei"/>
              </a:rPr>
              <a:t>Congreso</a:t>
            </a:r>
            <a:r>
              <a:rPr lang="en-US" sz="1600" dirty="0">
                <a:solidFill>
                  <a:srgbClr val="000000"/>
                </a:solidFill>
                <a:latin typeface="Calibri" pitchFamily="34" charset="0"/>
                <a:cs typeface="Microsoft YaHei"/>
              </a:rPr>
              <a:t> </a:t>
            </a:r>
            <a:r>
              <a:rPr lang="en-US" sz="1600" dirty="0" err="1">
                <a:solidFill>
                  <a:srgbClr val="000000"/>
                </a:solidFill>
                <a:latin typeface="Calibri" pitchFamily="34" charset="0"/>
                <a:cs typeface="Microsoft YaHei"/>
              </a:rPr>
              <a:t>Internacional</a:t>
            </a:r>
            <a:r>
              <a:rPr lang="en-US" sz="1600" dirty="0">
                <a:solidFill>
                  <a:srgbClr val="000000"/>
                </a:solidFill>
                <a:latin typeface="Calibri" pitchFamily="34" charset="0"/>
                <a:cs typeface="Microsoft YaHei"/>
              </a:rPr>
              <a:t> de </a:t>
            </a:r>
            <a:r>
              <a:rPr lang="en-US" sz="1600" dirty="0" err="1">
                <a:solidFill>
                  <a:srgbClr val="000000"/>
                </a:solidFill>
                <a:latin typeface="Calibri" pitchFamily="34" charset="0"/>
                <a:cs typeface="Microsoft YaHei"/>
              </a:rPr>
              <a:t>Linguística</a:t>
            </a:r>
            <a:r>
              <a:rPr lang="en-US" sz="1600" dirty="0">
                <a:solidFill>
                  <a:srgbClr val="000000"/>
                </a:solidFill>
                <a:latin typeface="Calibri" pitchFamily="34" charset="0"/>
                <a:cs typeface="Microsoft YaHei"/>
              </a:rPr>
              <a:t> </a:t>
            </a:r>
            <a:r>
              <a:rPr lang="en-US" sz="1600" dirty="0" err="1">
                <a:solidFill>
                  <a:srgbClr val="000000"/>
                </a:solidFill>
                <a:latin typeface="Calibri" pitchFamily="34" charset="0"/>
                <a:cs typeface="Microsoft YaHei"/>
              </a:rPr>
              <a:t>Hispánica</a:t>
            </a:r>
            <a:r>
              <a:rPr lang="en-US" sz="1600" dirty="0">
                <a:solidFill>
                  <a:srgbClr val="000000"/>
                </a:solidFill>
                <a:latin typeface="Calibri" pitchFamily="34" charset="0"/>
                <a:cs typeface="Microsoft YaHei"/>
              </a:rPr>
              <a:t> (Spain)</a:t>
            </a:r>
            <a:endParaRPr lang="en-US" sz="2000" dirty="0">
              <a:solidFill>
                <a:srgbClr val="000000"/>
              </a:solidFill>
              <a:latin typeface="Calibri" pitchFamily="34" charset="0"/>
              <a:cs typeface="Microsoft YaHei"/>
            </a:endParaRPr>
          </a:p>
          <a:p>
            <a:pPr marL="331788" indent="-331788">
              <a:spcBef>
                <a:spcPts val="0"/>
              </a:spcBef>
              <a:spcAft>
                <a:spcPts val="1200"/>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endParaRPr lang="en-US" sz="2400" dirty="0">
              <a:solidFill>
                <a:srgbClr val="000000"/>
              </a:solidFill>
              <a:latin typeface="Calibri" pitchFamily="34" charset="0"/>
              <a:cs typeface="Microsoft YaHei"/>
            </a:endParaRPr>
          </a:p>
        </p:txBody>
      </p:sp>
      <p:sp>
        <p:nvSpPr>
          <p:cNvPr id="168964"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5882DA31-A8F2-44DB-A36B-8BE1357D6448}"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71</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1010" name="Text Box 1"/>
          <p:cNvSpPr txBox="1">
            <a:spLocks noChangeArrowheads="1"/>
          </p:cNvSpPr>
          <p:nvPr/>
        </p:nvSpPr>
        <p:spPr bwMode="auto">
          <a:xfrm>
            <a:off x="457200" y="274638"/>
            <a:ext cx="8229600" cy="1430337"/>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Exercise</a:t>
            </a:r>
          </a:p>
        </p:txBody>
      </p:sp>
      <p:sp>
        <p:nvSpPr>
          <p:cNvPr id="171011" name="Text Box 2"/>
          <p:cNvSpPr txBox="1">
            <a:spLocks noChangeArrowheads="1"/>
          </p:cNvSpPr>
          <p:nvPr/>
        </p:nvSpPr>
        <p:spPr bwMode="auto">
          <a:xfrm>
            <a:off x="457200" y="2133600"/>
            <a:ext cx="8229600" cy="3992563"/>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i="1">
                <a:solidFill>
                  <a:srgbClr val="000000"/>
                </a:solidFill>
                <a:latin typeface="Calibri" pitchFamily="34" charset="0"/>
                <a:cs typeface="Microsoft YaHei"/>
              </a:rPr>
              <a:t>Record the Place Associated with the</a:t>
            </a:r>
            <a:r>
              <a:rPr lang="en-US" sz="3200" b="1" i="1">
                <a:solidFill>
                  <a:srgbClr val="000000"/>
                </a:solidFill>
                <a:latin typeface="Calibri" pitchFamily="34" charset="0"/>
                <a:cs typeface="Microsoft YaHei"/>
              </a:rPr>
              <a:t> </a:t>
            </a:r>
            <a:r>
              <a:rPr lang="en-US" sz="3200" i="1">
                <a:solidFill>
                  <a:srgbClr val="000000"/>
                </a:solidFill>
                <a:latin typeface="Calibri" pitchFamily="34" charset="0"/>
                <a:cs typeface="Microsoft YaHei"/>
              </a:rPr>
              <a:t>Geological Society of America in 370</a:t>
            </a:r>
          </a:p>
        </p:txBody>
      </p:sp>
      <p:sp>
        <p:nvSpPr>
          <p:cNvPr id="171012"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7101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930488BE-E5F7-4BFC-8332-6963ED8F98E5}"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72</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3058" name="Text Box 1"/>
          <p:cNvSpPr txBox="1">
            <a:spLocks noChangeArrowheads="1"/>
          </p:cNvSpPr>
          <p:nvPr/>
        </p:nvSpPr>
        <p:spPr bwMode="auto">
          <a:xfrm>
            <a:off x="457200" y="274638"/>
            <a:ext cx="8229600" cy="1430337"/>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Exercise</a:t>
            </a:r>
          </a:p>
        </p:txBody>
      </p:sp>
      <p:sp>
        <p:nvSpPr>
          <p:cNvPr id="173059"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i="1" dirty="0">
                <a:solidFill>
                  <a:srgbClr val="000000"/>
                </a:solidFill>
                <a:latin typeface="Calibri" pitchFamily="34" charset="0"/>
                <a:cs typeface="Microsoft YaHei"/>
              </a:rPr>
              <a:t>Record the date element(s) for the Geological Society of America in MARC field 046 subfields $q and/or $r</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i="1" dirty="0">
              <a:solidFill>
                <a:srgbClr val="000000"/>
              </a:solidFill>
              <a:latin typeface="Calibri" pitchFamily="34" charset="0"/>
              <a:cs typeface="Microsoft YaHei"/>
            </a:endParaRPr>
          </a:p>
        </p:txBody>
      </p:sp>
      <p:sp>
        <p:nvSpPr>
          <p:cNvPr id="173060"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7306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EFA0C5F9-6C77-4342-9893-9915C167E4A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73</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5106"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Associated Institution (RDA 11.5)</a:t>
            </a:r>
          </a:p>
        </p:txBody>
      </p:sp>
      <p:sp>
        <p:nvSpPr>
          <p:cNvPr id="175107" name="Text Box 2"/>
          <p:cNvSpPr txBox="1">
            <a:spLocks noChangeArrowheads="1"/>
          </p:cNvSpPr>
          <p:nvPr/>
        </p:nvSpPr>
        <p:spPr bwMode="auto">
          <a:xfrm>
            <a:off x="457200" y="1325563"/>
            <a:ext cx="8458200" cy="5303837"/>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a:solidFill>
                  <a:srgbClr val="000000"/>
                </a:solidFill>
                <a:latin typeface="Calibri" pitchFamily="34" charset="0"/>
                <a:cs typeface="Microsoft YaHei"/>
              </a:rPr>
              <a:t>Core element </a:t>
            </a:r>
            <a:r>
              <a:rPr lang="en-US" sz="3200" i="1" dirty="0">
                <a:solidFill>
                  <a:srgbClr val="000000"/>
                </a:solidFill>
                <a:latin typeface="Calibri" pitchFamily="34" charset="0"/>
                <a:cs typeface="Microsoft YaHei"/>
              </a:rPr>
              <a:t>if</a:t>
            </a:r>
            <a:r>
              <a:rPr lang="en-US" sz="3200" dirty="0">
                <a:solidFill>
                  <a:srgbClr val="000000"/>
                </a:solidFill>
                <a:latin typeface="Calibri" pitchFamily="34" charset="0"/>
                <a:cs typeface="Microsoft YaHei"/>
              </a:rPr>
              <a:t>:</a:t>
            </a:r>
          </a:p>
          <a:p>
            <a:pPr marL="736600" lvl="1" indent="-279400">
              <a:spcBef>
                <a:spcPts val="638"/>
              </a:spcBef>
              <a:spcAft>
                <a:spcPts val="1425"/>
              </a:spcAft>
              <a:buClr>
                <a:srgbClr val="000000"/>
              </a:buClr>
              <a:buFont typeface="Calibri" pitchFamily="34" charset="0"/>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a:solidFill>
                  <a:srgbClr val="000000"/>
                </a:solidFill>
                <a:latin typeface="Calibri" pitchFamily="34" charset="0"/>
                <a:cs typeface="Microsoft YaHei"/>
              </a:rPr>
              <a:t>Conferences: Institution provides better identification than place name</a:t>
            </a:r>
          </a:p>
          <a:p>
            <a:pPr marL="736600" lvl="1" indent="-279400">
              <a:spcBef>
                <a:spcPts val="638"/>
              </a:spcBef>
              <a:spcAft>
                <a:spcPts val="2400"/>
              </a:spcAft>
              <a:buClr>
                <a:srgbClr val="000000"/>
              </a:buClr>
              <a:buFont typeface="Calibri" pitchFamily="34" charset="0"/>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a:solidFill>
                  <a:srgbClr val="000000"/>
                </a:solidFill>
                <a:latin typeface="Calibri" pitchFamily="34" charset="0"/>
                <a:cs typeface="Microsoft YaHei"/>
              </a:rPr>
              <a:t>Other corporate bodies: Needed to distinguish and provides better identification than place name </a:t>
            </a:r>
          </a:p>
          <a:p>
            <a:pPr marL="331788" indent="-331788">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a:solidFill>
                  <a:srgbClr val="000000"/>
                </a:solidFill>
                <a:latin typeface="Calibri" pitchFamily="34" charset="0"/>
                <a:cs typeface="Microsoft YaHei"/>
              </a:rPr>
              <a:t>110 2_ National Portrait Gallery (Smithsonian Institution)</a:t>
            </a:r>
          </a:p>
          <a:p>
            <a:pPr marL="331788" indent="-331788">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a:solidFill>
                  <a:srgbClr val="000000"/>
                </a:solidFill>
                <a:latin typeface="Calibri" pitchFamily="34" charset="0"/>
                <a:cs typeface="Microsoft YaHei"/>
              </a:rPr>
              <a:t>373       Smithsonian Institution $2 </a:t>
            </a:r>
            <a:r>
              <a:rPr lang="en-US" sz="2800" dirty="0" err="1">
                <a:solidFill>
                  <a:srgbClr val="000000"/>
                </a:solidFill>
                <a:latin typeface="Calibri" pitchFamily="34" charset="0"/>
                <a:cs typeface="Microsoft YaHei"/>
              </a:rPr>
              <a:t>naf</a:t>
            </a:r>
            <a:endParaRPr lang="en-US" sz="2800" dirty="0">
              <a:solidFill>
                <a:srgbClr val="000000"/>
              </a:solidFill>
              <a:latin typeface="Calibri" pitchFamily="34" charset="0"/>
              <a:cs typeface="Microsoft YaHei"/>
            </a:endParaRPr>
          </a:p>
          <a:p>
            <a:pPr marL="331788" indent="-331788">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endParaRPr lang="en-US" sz="2800" dirty="0">
              <a:solidFill>
                <a:srgbClr val="000000"/>
              </a:solidFill>
              <a:latin typeface="Calibri" pitchFamily="34" charset="0"/>
              <a:cs typeface="Microsoft YaHei"/>
            </a:endParaRPr>
          </a:p>
        </p:txBody>
      </p:sp>
      <p:sp>
        <p:nvSpPr>
          <p:cNvPr id="175108"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7510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8773174F-3F0F-431C-B02F-9282BC83CFDC}"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74</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5106"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Associated Institution (RDA 11.5)</a:t>
            </a:r>
          </a:p>
        </p:txBody>
      </p:sp>
      <p:sp>
        <p:nvSpPr>
          <p:cNvPr id="175107" name="Text Box 2"/>
          <p:cNvSpPr txBox="1">
            <a:spLocks noChangeArrowheads="1"/>
          </p:cNvSpPr>
          <p:nvPr/>
        </p:nvSpPr>
        <p:spPr bwMode="auto">
          <a:xfrm>
            <a:off x="152400" y="1235075"/>
            <a:ext cx="8991600" cy="5303837"/>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a:solidFill>
                  <a:srgbClr val="000000"/>
                </a:solidFill>
                <a:latin typeface="Calibri" pitchFamily="34" charset="0"/>
                <a:cs typeface="Microsoft YaHei"/>
              </a:rPr>
              <a:t>Use </a:t>
            </a:r>
            <a:r>
              <a:rPr lang="en-US" sz="3200" i="1" dirty="0">
                <a:solidFill>
                  <a:srgbClr val="000000"/>
                </a:solidFill>
                <a:latin typeface="Calibri" pitchFamily="34" charset="0"/>
                <a:cs typeface="Microsoft YaHei"/>
              </a:rPr>
              <a:t>preferred name only </a:t>
            </a:r>
            <a:r>
              <a:rPr lang="en-US" sz="3200" dirty="0">
                <a:solidFill>
                  <a:srgbClr val="000000"/>
                </a:solidFill>
                <a:latin typeface="Calibri" pitchFamily="34" charset="0"/>
                <a:cs typeface="Microsoft YaHei"/>
              </a:rPr>
              <a:t>in the qualifier, but if body is established use authorized access point in the 373 field</a:t>
            </a:r>
          </a:p>
          <a:p>
            <a:pPr marL="331788" indent="-331788">
              <a:spcBef>
                <a:spcPts val="600"/>
              </a:spcBef>
              <a:spcAft>
                <a:spcPts val="300"/>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a:solidFill>
                  <a:srgbClr val="000000"/>
                </a:solidFill>
                <a:latin typeface="Calibri" pitchFamily="34" charset="0"/>
                <a:cs typeface="Microsoft YaHei"/>
              </a:rPr>
              <a:t>	</a:t>
            </a:r>
            <a:r>
              <a:rPr lang="en-US" sz="2500" dirty="0">
                <a:solidFill>
                  <a:srgbClr val="000000"/>
                </a:solidFill>
                <a:latin typeface="Calibri" pitchFamily="34" charset="0"/>
                <a:cs typeface="Microsoft YaHei"/>
              </a:rPr>
              <a:t>110 2_ National Immunization Program (Centers for Disease 	 		Control and Prevention)</a:t>
            </a:r>
          </a:p>
          <a:p>
            <a:pPr marL="331788" indent="-331788">
              <a:spcAft>
                <a:spcPts val="600"/>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500" dirty="0">
                <a:solidFill>
                  <a:srgbClr val="000000"/>
                </a:solidFill>
                <a:latin typeface="Calibri" pitchFamily="34" charset="0"/>
                <a:cs typeface="Microsoft YaHei"/>
              </a:rPr>
              <a:t>	373	Centers for Disease Control and Prevention (U.S.) $2 </a:t>
            </a:r>
            <a:r>
              <a:rPr lang="en-US" sz="2500" dirty="0" err="1">
                <a:solidFill>
                  <a:srgbClr val="000000"/>
                </a:solidFill>
                <a:latin typeface="Calibri" pitchFamily="34" charset="0"/>
                <a:cs typeface="Microsoft YaHei"/>
              </a:rPr>
              <a:t>naf</a:t>
            </a:r>
            <a:r>
              <a:rPr lang="en-US" sz="2500" dirty="0">
                <a:solidFill>
                  <a:srgbClr val="000000"/>
                </a:solidFill>
                <a:latin typeface="Calibri" pitchFamily="34" charset="0"/>
                <a:cs typeface="Microsoft YaHei"/>
              </a:rPr>
              <a:t> </a:t>
            </a:r>
          </a:p>
          <a:p>
            <a:pPr marL="331788" indent="-331788">
              <a:spcBef>
                <a:spcPts val="3500"/>
              </a:spcBef>
              <a:spcAft>
                <a:spcPts val="300"/>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500" dirty="0">
                <a:solidFill>
                  <a:srgbClr val="000000"/>
                </a:solidFill>
                <a:latin typeface="Calibri" pitchFamily="34" charset="0"/>
                <a:cs typeface="Microsoft YaHei"/>
              </a:rPr>
              <a:t>	110 2_ Cancer Prevention Fellowship Program (Center for Cancer 		Training)</a:t>
            </a:r>
          </a:p>
          <a:p>
            <a:pPr marL="331788" indent="-331788">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500" dirty="0">
                <a:solidFill>
                  <a:srgbClr val="000000"/>
                </a:solidFill>
                <a:latin typeface="Calibri" pitchFamily="34" charset="0"/>
                <a:cs typeface="Microsoft YaHei"/>
              </a:rPr>
              <a:t>	373	Center for Cancer Training (National Cancer Institute) $2 		</a:t>
            </a:r>
            <a:r>
              <a:rPr lang="en-US" sz="2500" dirty="0" err="1">
                <a:solidFill>
                  <a:srgbClr val="000000"/>
                </a:solidFill>
                <a:latin typeface="Calibri" pitchFamily="34" charset="0"/>
                <a:cs typeface="Microsoft YaHei"/>
              </a:rPr>
              <a:t>naf</a:t>
            </a:r>
            <a:endParaRPr lang="en-US" sz="2500" dirty="0">
              <a:solidFill>
                <a:srgbClr val="000000"/>
              </a:solidFill>
              <a:latin typeface="Calibri" pitchFamily="34" charset="0"/>
              <a:cs typeface="Microsoft YaHei"/>
            </a:endParaRPr>
          </a:p>
        </p:txBody>
      </p:sp>
      <p:sp>
        <p:nvSpPr>
          <p:cNvPr id="175108"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7510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8773174F-3F0F-431C-B02F-9282BC83CFDC}"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75</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71471802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ext Box 1"/>
          <p:cNvSpPr txBox="1">
            <a:spLocks noChangeArrowheads="1"/>
          </p:cNvSpPr>
          <p:nvPr/>
        </p:nvSpPr>
        <p:spPr bwMode="auto">
          <a:xfrm>
            <a:off x="457200" y="0"/>
            <a:ext cx="8229600" cy="8382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Other Designation Associated with Corporate Body (RDA 11.7)</a:t>
            </a:r>
          </a:p>
        </p:txBody>
      </p:sp>
      <p:sp>
        <p:nvSpPr>
          <p:cNvPr id="193539" name="Text Box 2"/>
          <p:cNvSpPr txBox="1">
            <a:spLocks noChangeArrowheads="1"/>
          </p:cNvSpPr>
          <p:nvPr/>
        </p:nvSpPr>
        <p:spPr bwMode="auto">
          <a:xfrm>
            <a:off x="152400" y="1133475"/>
            <a:ext cx="8991600" cy="4953000"/>
          </a:xfrm>
          <a:prstGeom prst="rect">
            <a:avLst/>
          </a:prstGeom>
          <a:noFill/>
          <a:ln w="9525">
            <a:noFill/>
            <a:round/>
            <a:headEnd/>
            <a:tailEnd/>
          </a:ln>
        </p:spPr>
        <p:txBody>
          <a:bodyPr lIns="90000" tIns="45000" rIns="90000" bIns="45000"/>
          <a:lstStyle/>
          <a:p>
            <a:pPr marL="342900" indent="-342900">
              <a:spcBef>
                <a:spcPts val="0"/>
              </a:spcBef>
              <a:spcAft>
                <a:spcPts val="1425"/>
              </a:spcAft>
              <a:buSzPct val="100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450" dirty="0">
                <a:solidFill>
                  <a:srgbClr val="000000"/>
                </a:solidFill>
                <a:latin typeface="Calibri" pitchFamily="34" charset="0"/>
                <a:cs typeface="Microsoft YaHei"/>
              </a:rPr>
              <a:t>Type of corporate body</a:t>
            </a:r>
          </a:p>
          <a:p>
            <a:pPr marL="1136650" lvl="2" indent="-279400">
              <a:spcBef>
                <a:spcPts val="0"/>
              </a:spcBef>
              <a:spcAft>
                <a:spcPts val="1425"/>
              </a:spcAft>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000" dirty="0">
                <a:solidFill>
                  <a:srgbClr val="000000"/>
                </a:solidFill>
                <a:latin typeface="Calibri" pitchFamily="34" charset="0"/>
                <a:cs typeface="Microsoft YaHei"/>
              </a:rPr>
              <a:t>		</a:t>
            </a:r>
            <a:r>
              <a:rPr lang="en-US" sz="2100" dirty="0">
                <a:solidFill>
                  <a:srgbClr val="000000"/>
                </a:solidFill>
                <a:latin typeface="Calibri" pitchFamily="34" charset="0"/>
                <a:cs typeface="Microsoft YaHei"/>
              </a:rPr>
              <a:t>$1.09 </a:t>
            </a:r>
            <a:r>
              <a:rPr lang="en-US" sz="2100" dirty="0">
                <a:solidFill>
                  <a:schemeClr val="tx1"/>
                </a:solidFill>
                <a:latin typeface="Calibri" pitchFamily="34" charset="0"/>
                <a:cs typeface="Microsoft YaHei"/>
              </a:rPr>
              <a:t>(</a:t>
            </a:r>
            <a:r>
              <a:rPr lang="en-US" sz="2100" dirty="0">
                <a:solidFill>
                  <a:srgbClr val="FF0000"/>
                </a:solidFill>
                <a:latin typeface="Calibri" pitchFamily="34" charset="0"/>
                <a:cs typeface="Microsoft YaHei"/>
              </a:rPr>
              <a:t>Musical group</a:t>
            </a:r>
            <a:r>
              <a:rPr lang="en-US" sz="2100" dirty="0">
                <a:solidFill>
                  <a:schemeClr val="tx1"/>
                </a:solidFill>
                <a:latin typeface="Calibri" pitchFamily="34" charset="0"/>
                <a:cs typeface="Microsoft YaHei"/>
              </a:rPr>
              <a:t>)		    Monty Python (</a:t>
            </a:r>
            <a:r>
              <a:rPr lang="en-US" sz="2100" dirty="0">
                <a:solidFill>
                  <a:srgbClr val="FF0000"/>
                </a:solidFill>
                <a:latin typeface="Calibri" pitchFamily="34" charset="0"/>
                <a:cs typeface="Microsoft YaHei"/>
              </a:rPr>
              <a:t>Comedy troupe</a:t>
            </a:r>
            <a:r>
              <a:rPr lang="en-US" sz="2100" dirty="0">
                <a:solidFill>
                  <a:schemeClr val="tx1"/>
                </a:solidFill>
                <a:latin typeface="Calibri" pitchFamily="34" charset="0"/>
                <a:cs typeface="Microsoft YaHei"/>
              </a:rPr>
              <a:t>)</a:t>
            </a:r>
          </a:p>
          <a:p>
            <a:pPr marL="1136650" lvl="2" indent="-279400">
              <a:spcBef>
                <a:spcPts val="0"/>
              </a:spcBef>
              <a:spcAft>
                <a:spcPts val="1425"/>
              </a:spcAft>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100" dirty="0">
                <a:solidFill>
                  <a:srgbClr val="000000"/>
                </a:solidFill>
                <a:latin typeface="Calibri" pitchFamily="34" charset="0"/>
                <a:cs typeface="Microsoft YaHei"/>
              </a:rPr>
              <a:t>		AP2PC </a:t>
            </a:r>
            <a:r>
              <a:rPr lang="en-US" sz="2100" dirty="0">
                <a:solidFill>
                  <a:schemeClr val="tx1"/>
                </a:solidFill>
                <a:latin typeface="Calibri" pitchFamily="34" charset="0"/>
                <a:cs typeface="Microsoft YaHei"/>
              </a:rPr>
              <a:t>(</a:t>
            </a:r>
            <a:r>
              <a:rPr lang="en-US" sz="2100" dirty="0">
                <a:solidFill>
                  <a:srgbClr val="FF0000"/>
                </a:solidFill>
                <a:latin typeface="Calibri" pitchFamily="34" charset="0"/>
                <a:cs typeface="Microsoft YaHei"/>
              </a:rPr>
              <a:t>Workshop</a:t>
            </a:r>
            <a:r>
              <a:rPr lang="en-US" sz="2100" dirty="0">
                <a:solidFill>
                  <a:schemeClr val="tx1"/>
                </a:solidFill>
                <a:latin typeface="Calibri" pitchFamily="34" charset="0"/>
                <a:cs typeface="Microsoft YaHei"/>
              </a:rPr>
              <a:t>)</a:t>
            </a:r>
            <a:r>
              <a:rPr lang="en-US" sz="2100" dirty="0">
                <a:solidFill>
                  <a:srgbClr val="000000"/>
                </a:solidFill>
                <a:latin typeface="Calibri" pitchFamily="34" charset="0"/>
                <a:cs typeface="Microsoft YaHei"/>
              </a:rPr>
              <a:t>        	    Waterfront Seattle (</a:t>
            </a:r>
            <a:r>
              <a:rPr lang="en-US" sz="2100" dirty="0">
                <a:solidFill>
                  <a:srgbClr val="FF0000"/>
                </a:solidFill>
                <a:latin typeface="Calibri" pitchFamily="34" charset="0"/>
                <a:cs typeface="Microsoft YaHei"/>
              </a:rPr>
              <a:t>Program</a:t>
            </a:r>
            <a:r>
              <a:rPr lang="en-US" sz="2100" dirty="0">
                <a:solidFill>
                  <a:srgbClr val="000000"/>
                </a:solidFill>
                <a:latin typeface="Calibri" pitchFamily="34" charset="0"/>
                <a:cs typeface="Microsoft YaHei"/>
              </a:rPr>
              <a:t>)</a:t>
            </a:r>
          </a:p>
          <a:p>
            <a:pPr marL="1136650" lvl="2" indent="-279400">
              <a:spcBef>
                <a:spcPts val="0"/>
              </a:spcBef>
              <a:spcAft>
                <a:spcPts val="1425"/>
              </a:spcAft>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100" dirty="0">
                <a:solidFill>
                  <a:srgbClr val="000000"/>
                </a:solidFill>
                <a:latin typeface="Calibri" pitchFamily="34" charset="0"/>
                <a:cs typeface="Microsoft YaHei"/>
              </a:rPr>
              <a:t>		Britain First (</a:t>
            </a:r>
            <a:r>
              <a:rPr lang="en-US" sz="2100" dirty="0">
                <a:solidFill>
                  <a:srgbClr val="FF0000"/>
                </a:solidFill>
                <a:latin typeface="Calibri" pitchFamily="34" charset="0"/>
                <a:cs typeface="Microsoft YaHei"/>
              </a:rPr>
              <a:t>Political party</a:t>
            </a:r>
            <a:r>
              <a:rPr lang="en-US" sz="2100" dirty="0">
                <a:solidFill>
                  <a:srgbClr val="000000"/>
                </a:solidFill>
                <a:latin typeface="Calibri" pitchFamily="34" charset="0"/>
                <a:cs typeface="Microsoft YaHei"/>
              </a:rPr>
              <a:t>)	    San Clemente (</a:t>
            </a:r>
            <a:r>
              <a:rPr lang="en-US" sz="2100" dirty="0">
                <a:solidFill>
                  <a:srgbClr val="FF0000"/>
                </a:solidFill>
                <a:latin typeface="Calibri" pitchFamily="34" charset="0"/>
                <a:cs typeface="Microsoft YaHei"/>
              </a:rPr>
              <a:t>Church</a:t>
            </a:r>
            <a:r>
              <a:rPr lang="en-US" sz="2100" dirty="0">
                <a:solidFill>
                  <a:srgbClr val="000000"/>
                </a:solidFill>
                <a:latin typeface="Calibri" pitchFamily="34" charset="0"/>
                <a:cs typeface="Microsoft YaHei"/>
              </a:rPr>
              <a:t> : Rome, Italy)</a:t>
            </a:r>
            <a:r>
              <a:rPr lang="en-US" sz="2000" dirty="0">
                <a:solidFill>
                  <a:srgbClr val="000000"/>
                </a:solidFill>
                <a:latin typeface="Calibri" pitchFamily="34" charset="0"/>
                <a:cs typeface="Microsoft YaHei"/>
              </a:rPr>
              <a:t>	</a:t>
            </a:r>
          </a:p>
          <a:p>
            <a:pPr marL="342900" indent="-342900">
              <a:spcBef>
                <a:spcPts val="0"/>
              </a:spcBef>
              <a:spcAft>
                <a:spcPts val="1425"/>
              </a:spcAft>
              <a:buClr>
                <a:srgbClr val="000000"/>
              </a:buClr>
              <a:buSzPct val="100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450" dirty="0">
                <a:solidFill>
                  <a:srgbClr val="000000"/>
                </a:solidFill>
                <a:latin typeface="Calibri" pitchFamily="34" charset="0"/>
                <a:cs typeface="Microsoft YaHei"/>
              </a:rPr>
              <a:t>Type of jurisdiction</a:t>
            </a:r>
          </a:p>
          <a:p>
            <a:pPr marL="1136650" lvl="2" indent="-279400">
              <a:spcBef>
                <a:spcPts val="0"/>
              </a:spcBef>
              <a:spcAft>
                <a:spcPts val="1425"/>
              </a:spcAft>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400" dirty="0">
                <a:solidFill>
                  <a:srgbClr val="000000"/>
                </a:solidFill>
                <a:latin typeface="Calibri" pitchFamily="34" charset="0"/>
                <a:cs typeface="Microsoft YaHei"/>
              </a:rPr>
              <a:t>		</a:t>
            </a:r>
            <a:r>
              <a:rPr lang="en-US" sz="2100" dirty="0">
                <a:solidFill>
                  <a:srgbClr val="000000"/>
                </a:solidFill>
                <a:latin typeface="Calibri" pitchFamily="34" charset="0"/>
                <a:cs typeface="Microsoft YaHei"/>
              </a:rPr>
              <a:t>New York </a:t>
            </a:r>
            <a:r>
              <a:rPr lang="en-US" sz="2100" dirty="0">
                <a:solidFill>
                  <a:schemeClr val="tx1"/>
                </a:solidFill>
                <a:latin typeface="Calibri" pitchFamily="34" charset="0"/>
                <a:cs typeface="Microsoft YaHei"/>
              </a:rPr>
              <a:t>(</a:t>
            </a:r>
            <a:r>
              <a:rPr lang="en-US" sz="2100" dirty="0">
                <a:solidFill>
                  <a:srgbClr val="008263"/>
                </a:solidFill>
                <a:latin typeface="Calibri" pitchFamily="34" charset="0"/>
                <a:cs typeface="Microsoft YaHei"/>
              </a:rPr>
              <a:t>State</a:t>
            </a:r>
            <a:r>
              <a:rPr lang="en-US" sz="2100" dirty="0">
                <a:solidFill>
                  <a:schemeClr val="tx1"/>
                </a:solidFill>
                <a:latin typeface="Calibri" pitchFamily="34" charset="0"/>
                <a:cs typeface="Microsoft YaHei"/>
              </a:rPr>
              <a:t>)</a:t>
            </a:r>
            <a:r>
              <a:rPr lang="en-US" sz="2100" dirty="0">
                <a:solidFill>
                  <a:srgbClr val="000000"/>
                </a:solidFill>
                <a:latin typeface="Calibri" pitchFamily="34" charset="0"/>
                <a:cs typeface="Microsoft YaHei"/>
              </a:rPr>
              <a:t>      		    Guadalajara (Spain : </a:t>
            </a:r>
            <a:r>
              <a:rPr lang="en-US" sz="2100" dirty="0">
                <a:solidFill>
                  <a:schemeClr val="accent1">
                    <a:lumMod val="75000"/>
                  </a:schemeClr>
                </a:solidFill>
                <a:latin typeface="Calibri" pitchFamily="34" charset="0"/>
                <a:cs typeface="Microsoft YaHei"/>
              </a:rPr>
              <a:t>Province</a:t>
            </a:r>
            <a:r>
              <a:rPr lang="en-US" sz="2100" dirty="0">
                <a:solidFill>
                  <a:srgbClr val="000000"/>
                </a:solidFill>
                <a:latin typeface="Calibri" pitchFamily="34" charset="0"/>
                <a:cs typeface="Microsoft YaHei"/>
              </a:rPr>
              <a:t>)</a:t>
            </a:r>
            <a:r>
              <a:rPr lang="en-US" sz="2000" dirty="0">
                <a:solidFill>
                  <a:srgbClr val="000000"/>
                </a:solidFill>
                <a:latin typeface="Calibri" pitchFamily="34" charset="0"/>
                <a:cs typeface="Microsoft YaHei"/>
              </a:rPr>
              <a:t>		</a:t>
            </a:r>
          </a:p>
          <a:p>
            <a:pPr marL="57150" indent="-342900">
              <a:spcBef>
                <a:spcPts val="0"/>
              </a:spcBef>
              <a:spcAft>
                <a:spcPts val="1425"/>
              </a:spcAft>
              <a:buClr>
                <a:srgbClr val="000000"/>
              </a:buClr>
              <a:buSzPct val="100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450" dirty="0">
                <a:solidFill>
                  <a:srgbClr val="000000"/>
                </a:solidFill>
                <a:latin typeface="Calibri" pitchFamily="34" charset="0"/>
                <a:cs typeface="Microsoft YaHei"/>
              </a:rPr>
              <a:t>Other designation</a:t>
            </a:r>
          </a:p>
          <a:p>
            <a:pPr marL="1136650" lvl="2" indent="-279400">
              <a:spcBef>
                <a:spcPts val="0"/>
              </a:spcBef>
              <a:spcAft>
                <a:spcPts val="1425"/>
              </a:spcAft>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400" dirty="0">
                <a:solidFill>
                  <a:srgbClr val="000000"/>
                </a:solidFill>
                <a:latin typeface="Calibri" pitchFamily="34" charset="0"/>
                <a:cs typeface="Microsoft YaHei"/>
              </a:rPr>
              <a:t>		</a:t>
            </a:r>
            <a:r>
              <a:rPr lang="en-US" sz="2100" dirty="0">
                <a:solidFill>
                  <a:srgbClr val="000000"/>
                </a:solidFill>
                <a:latin typeface="Calibri" pitchFamily="34" charset="0"/>
                <a:cs typeface="Microsoft YaHei"/>
              </a:rPr>
              <a:t>World Cup (</a:t>
            </a:r>
            <a:r>
              <a:rPr lang="en-US" sz="2100" dirty="0">
                <a:solidFill>
                  <a:srgbClr val="0070C0"/>
                </a:solidFill>
                <a:latin typeface="Calibri" pitchFamily="34" charset="0"/>
                <a:cs typeface="Microsoft YaHei"/>
              </a:rPr>
              <a:t>Cricket</a:t>
            </a:r>
            <a:r>
              <a:rPr lang="en-US" sz="2100" dirty="0">
                <a:solidFill>
                  <a:srgbClr val="000000"/>
                </a:solidFill>
                <a:latin typeface="Calibri" pitchFamily="34" charset="0"/>
                <a:cs typeface="Microsoft YaHei"/>
              </a:rPr>
              <a:t>)		    Missouri (</a:t>
            </a:r>
            <a:r>
              <a:rPr lang="en-US" sz="2100" dirty="0">
                <a:solidFill>
                  <a:srgbClr val="FF0000"/>
                </a:solidFill>
                <a:latin typeface="Calibri" pitchFamily="34" charset="0"/>
                <a:cs typeface="Microsoft YaHei"/>
              </a:rPr>
              <a:t>Battleship</a:t>
            </a:r>
            <a:r>
              <a:rPr lang="en-US" sz="2100" dirty="0">
                <a:solidFill>
                  <a:srgbClr val="000000"/>
                </a:solidFill>
                <a:latin typeface="Calibri" pitchFamily="34" charset="0"/>
                <a:cs typeface="Microsoft YaHei"/>
              </a:rPr>
              <a:t> : </a:t>
            </a:r>
            <a:r>
              <a:rPr lang="en-US" sz="2100" dirty="0">
                <a:solidFill>
                  <a:srgbClr val="0070C0"/>
                </a:solidFill>
                <a:latin typeface="Calibri" pitchFamily="34" charset="0"/>
                <a:cs typeface="Microsoft YaHei"/>
              </a:rPr>
              <a:t>BB-11</a:t>
            </a:r>
            <a:r>
              <a:rPr lang="en-US" sz="2100" dirty="0">
                <a:solidFill>
                  <a:srgbClr val="000000"/>
                </a:solidFill>
                <a:latin typeface="Calibri" pitchFamily="34" charset="0"/>
                <a:cs typeface="Microsoft YaHei"/>
              </a:rPr>
              <a:t>)			   </a:t>
            </a:r>
          </a:p>
          <a:p>
            <a:pPr marL="1136650" lvl="2" indent="-279400">
              <a:spcBef>
                <a:spcPts val="0"/>
              </a:spcBef>
              <a:spcAft>
                <a:spcPts val="1425"/>
              </a:spcAft>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100" dirty="0">
                <a:solidFill>
                  <a:srgbClr val="000000"/>
                </a:solidFill>
                <a:latin typeface="Calibri" pitchFamily="34" charset="0"/>
                <a:cs typeface="Microsoft YaHei"/>
              </a:rPr>
              <a:t>		Korea (</a:t>
            </a:r>
            <a:r>
              <a:rPr lang="en-US" sz="2100" dirty="0">
                <a:solidFill>
                  <a:srgbClr val="0070C0"/>
                </a:solidFill>
                <a:latin typeface="Calibri" pitchFamily="34" charset="0"/>
                <a:cs typeface="Microsoft YaHei"/>
              </a:rPr>
              <a:t>North</a:t>
            </a:r>
            <a:r>
              <a:rPr lang="en-US" sz="2100" dirty="0">
                <a:solidFill>
                  <a:srgbClr val="000000"/>
                </a:solidFill>
                <a:latin typeface="Calibri" pitchFamily="34" charset="0"/>
                <a:cs typeface="Microsoft YaHei"/>
              </a:rPr>
              <a:t>)				    Church of Christ (</a:t>
            </a:r>
            <a:r>
              <a:rPr lang="en-US" sz="2100" dirty="0" err="1">
                <a:solidFill>
                  <a:srgbClr val="0070C0"/>
                </a:solidFill>
                <a:latin typeface="Calibri" pitchFamily="34" charset="0"/>
                <a:cs typeface="Microsoft YaHei"/>
              </a:rPr>
              <a:t>Whitmerites</a:t>
            </a:r>
            <a:r>
              <a:rPr lang="en-US" sz="2100" dirty="0">
                <a:solidFill>
                  <a:srgbClr val="000000"/>
                </a:solidFill>
                <a:latin typeface="Calibri" pitchFamily="34" charset="0"/>
                <a:cs typeface="Microsoft YaHei"/>
              </a:rPr>
              <a:t>)</a:t>
            </a:r>
          </a:p>
          <a:p>
            <a:pPr marL="1136650" lvl="2" indent="-279400">
              <a:spcBef>
                <a:spcPts val="0"/>
              </a:spcBef>
              <a:spcAft>
                <a:spcPts val="1425"/>
              </a:spcAft>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100" dirty="0">
                <a:solidFill>
                  <a:srgbClr val="000000"/>
                </a:solidFill>
                <a:latin typeface="Calibri" pitchFamily="34" charset="0"/>
                <a:cs typeface="Microsoft YaHei"/>
              </a:rPr>
              <a:t>		      All Hallows (</a:t>
            </a:r>
            <a:r>
              <a:rPr lang="en-US" sz="2100" dirty="0">
                <a:solidFill>
                  <a:srgbClr val="FF0000"/>
                </a:solidFill>
                <a:latin typeface="Calibri" pitchFamily="34" charset="0"/>
                <a:cs typeface="Microsoft YaHei"/>
              </a:rPr>
              <a:t>Church</a:t>
            </a:r>
            <a:r>
              <a:rPr lang="en-US" sz="2100" dirty="0">
                <a:solidFill>
                  <a:srgbClr val="000000"/>
                </a:solidFill>
                <a:latin typeface="Calibri" pitchFamily="34" charset="0"/>
                <a:cs typeface="Microsoft YaHei"/>
              </a:rPr>
              <a:t> : London, England : </a:t>
            </a:r>
            <a:r>
              <a:rPr lang="en-US" sz="2100" dirty="0">
                <a:solidFill>
                  <a:srgbClr val="0070C0"/>
                </a:solidFill>
                <a:latin typeface="Calibri" pitchFamily="34" charset="0"/>
                <a:cs typeface="Microsoft YaHei"/>
              </a:rPr>
              <a:t>Honey Lane</a:t>
            </a:r>
            <a:r>
              <a:rPr lang="en-US" sz="2100" dirty="0">
                <a:solidFill>
                  <a:srgbClr val="000000"/>
                </a:solidFill>
                <a:latin typeface="Calibri" pitchFamily="34" charset="0"/>
                <a:cs typeface="Microsoft YaHei"/>
              </a:rPr>
              <a:t>)</a:t>
            </a:r>
          </a:p>
          <a:p>
            <a:pPr marL="1136650" lvl="2" indent="-279400">
              <a:spcBef>
                <a:spcPts val="0"/>
              </a:spcBef>
              <a:spcAft>
                <a:spcPts val="1425"/>
              </a:spcAft>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sz="2100" dirty="0">
                <a:solidFill>
                  <a:srgbClr val="000000"/>
                </a:solidFill>
                <a:latin typeface="Calibri" pitchFamily="34" charset="0"/>
                <a:cs typeface="Microsoft YaHei"/>
              </a:rPr>
              <a:t>				Algeria (</a:t>
            </a:r>
            <a:r>
              <a:rPr lang="en-US" sz="2100" dirty="0">
                <a:solidFill>
                  <a:srgbClr val="0070C0"/>
                </a:solidFill>
                <a:latin typeface="Calibri" pitchFamily="34" charset="0"/>
                <a:cs typeface="Microsoft YaHei"/>
              </a:rPr>
              <a:t>Provisional government, 1958-1962</a:t>
            </a:r>
            <a:r>
              <a:rPr lang="en-US" sz="2100" dirty="0">
                <a:solidFill>
                  <a:srgbClr val="000000"/>
                </a:solidFill>
                <a:latin typeface="Calibri" pitchFamily="34" charset="0"/>
                <a:cs typeface="Microsoft YaHei"/>
              </a:rPr>
              <a:t>)</a:t>
            </a:r>
          </a:p>
          <a:p>
            <a:pPr marL="1136650" lvl="2" indent="-279400">
              <a:spcBef>
                <a:spcPts val="0"/>
              </a:spcBef>
              <a:spcAft>
                <a:spcPts val="1425"/>
              </a:spcAft>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endParaRPr lang="en-US" sz="2000" dirty="0">
              <a:solidFill>
                <a:srgbClr val="000000"/>
              </a:solidFill>
              <a:latin typeface="Calibri" pitchFamily="34" charset="0"/>
              <a:cs typeface="Microsoft YaHei"/>
            </a:endParaRPr>
          </a:p>
          <a:p>
            <a:pPr marL="1136650" lvl="2" indent="-279400">
              <a:spcBef>
                <a:spcPts val="0"/>
              </a:spcBef>
              <a:spcAft>
                <a:spcPts val="1425"/>
              </a:spcAft>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endParaRPr lang="en-US" sz="2800" dirty="0">
              <a:solidFill>
                <a:srgbClr val="000000"/>
              </a:solidFill>
              <a:latin typeface="Calibri" pitchFamily="34" charset="0"/>
              <a:cs typeface="Microsoft YaHei"/>
            </a:endParaRPr>
          </a:p>
        </p:txBody>
      </p:sp>
      <p:sp>
        <p:nvSpPr>
          <p:cNvPr id="195588" name="Slide Number Placeholder 3"/>
          <p:cNvSpPr txBox="1">
            <a:spLocks noGrp="1"/>
          </p:cNvSpPr>
          <p:nvPr/>
        </p:nvSpPr>
        <p:spPr bwMode="auto">
          <a:xfrm>
            <a:off x="67056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4B900E0-7091-4196-8E15-F9B9952FA6E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76</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195511477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ext Box 1"/>
          <p:cNvSpPr txBox="1">
            <a:spLocks noChangeArrowheads="1"/>
          </p:cNvSpPr>
          <p:nvPr/>
        </p:nvSpPr>
        <p:spPr bwMode="auto">
          <a:xfrm>
            <a:off x="457200" y="152400"/>
            <a:ext cx="8229600" cy="1524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Other Designation Associated with Corporate Body (RDA 11.7)</a:t>
            </a:r>
          </a:p>
        </p:txBody>
      </p:sp>
      <p:sp>
        <p:nvSpPr>
          <p:cNvPr id="193539" name="Text Box 2"/>
          <p:cNvSpPr txBox="1">
            <a:spLocks noChangeArrowheads="1"/>
          </p:cNvSpPr>
          <p:nvPr/>
        </p:nvSpPr>
        <p:spPr bwMode="auto">
          <a:xfrm>
            <a:off x="457200" y="1752600"/>
            <a:ext cx="8229600" cy="4953000"/>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i="1" dirty="0">
                <a:solidFill>
                  <a:srgbClr val="000000"/>
                </a:solidFill>
                <a:latin typeface="Calibri" pitchFamily="34" charset="0"/>
                <a:cs typeface="Microsoft YaHei"/>
              </a:rPr>
              <a:t>	</a:t>
            </a:r>
            <a:r>
              <a:rPr lang="en-US" sz="2400" i="1" dirty="0">
                <a:solidFill>
                  <a:srgbClr val="000000"/>
                </a:solidFill>
                <a:latin typeface="Calibri" pitchFamily="34" charset="0"/>
                <a:cs typeface="Microsoft YaHei"/>
              </a:rPr>
              <a:t>Type of corporate body.  </a:t>
            </a:r>
            <a:r>
              <a:rPr lang="en-US" sz="2400" dirty="0">
                <a:solidFill>
                  <a:srgbClr val="000000"/>
                </a:solidFill>
                <a:latin typeface="Calibri" pitchFamily="34" charset="0"/>
                <a:cs typeface="Microsoft YaHei"/>
              </a:rPr>
              <a:t>Record in MARC 368 $a.  Prefer controlled vocabulary if available.</a:t>
            </a:r>
          </a:p>
          <a:p>
            <a:pPr lvl="1">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b="1" dirty="0">
                <a:solidFill>
                  <a:srgbClr val="000000"/>
                </a:solidFill>
                <a:latin typeface="Calibri" pitchFamily="34" charset="0"/>
                <a:cs typeface="Microsoft YaHei"/>
              </a:rPr>
              <a:t>Type of corporate body </a:t>
            </a:r>
            <a:r>
              <a:rPr lang="en-US" sz="2400" dirty="0">
                <a:solidFill>
                  <a:srgbClr val="000000"/>
                </a:solidFill>
                <a:latin typeface="Calibri" pitchFamily="34" charset="0"/>
                <a:cs typeface="Microsoft YaHei"/>
              </a:rPr>
              <a:t>- $a</a:t>
            </a: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Musical groups $2 </a:t>
            </a:r>
            <a:r>
              <a:rPr lang="en-US" sz="2400" dirty="0" err="1">
                <a:solidFill>
                  <a:srgbClr val="000000"/>
                </a:solidFill>
                <a:latin typeface="Calibri" pitchFamily="34" charset="0"/>
                <a:cs typeface="Microsoft YaHei"/>
              </a:rPr>
              <a:t>lcsh</a:t>
            </a:r>
            <a:endParaRPr lang="en-US" sz="2400" dirty="0">
              <a:solidFill>
                <a:srgbClr val="000000"/>
              </a:solidFill>
              <a:latin typeface="Calibri" pitchFamily="34" charset="0"/>
              <a:cs typeface="Microsoft YaHei"/>
            </a:endParaRP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Workshops (Adult education) $2 </a:t>
            </a:r>
            <a:r>
              <a:rPr lang="en-US" sz="2400" dirty="0" err="1">
                <a:solidFill>
                  <a:srgbClr val="000000"/>
                </a:solidFill>
                <a:latin typeface="Calibri" pitchFamily="34" charset="0"/>
                <a:cs typeface="Microsoft YaHei"/>
              </a:rPr>
              <a:t>lcsh</a:t>
            </a:r>
            <a:endParaRPr lang="en-US" sz="2400" dirty="0">
              <a:solidFill>
                <a:srgbClr val="000000"/>
              </a:solidFill>
              <a:latin typeface="Calibri" pitchFamily="34" charset="0"/>
              <a:cs typeface="Microsoft YaHei"/>
            </a:endParaRP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Congresses and conventions $2 </a:t>
            </a:r>
            <a:r>
              <a:rPr lang="en-US" sz="2400" dirty="0" err="1">
                <a:solidFill>
                  <a:srgbClr val="000000"/>
                </a:solidFill>
                <a:latin typeface="Calibri" pitchFamily="34" charset="0"/>
                <a:cs typeface="Microsoft YaHei"/>
              </a:rPr>
              <a:t>lcsh</a:t>
            </a:r>
            <a:endParaRPr lang="en-US" sz="2400" dirty="0">
              <a:solidFill>
                <a:srgbClr val="000000"/>
              </a:solidFill>
              <a:latin typeface="Calibri" pitchFamily="34" charset="0"/>
              <a:cs typeface="Microsoft YaHei"/>
            </a:endParaRP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Publishers $2 </a:t>
            </a:r>
            <a:r>
              <a:rPr lang="en-US" sz="2400" dirty="0" err="1">
                <a:solidFill>
                  <a:srgbClr val="000000"/>
                </a:solidFill>
                <a:latin typeface="Calibri" pitchFamily="34" charset="0"/>
                <a:cs typeface="Microsoft YaHei"/>
              </a:rPr>
              <a:t>aat</a:t>
            </a:r>
            <a:endParaRPr lang="en-US" sz="2400" dirty="0">
              <a:solidFill>
                <a:srgbClr val="000000"/>
              </a:solidFill>
              <a:latin typeface="Calibri" pitchFamily="34" charset="0"/>
              <a:cs typeface="Microsoft YaHei"/>
            </a:endParaRP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Comedy troupe</a:t>
            </a:r>
          </a:p>
        </p:txBody>
      </p:sp>
      <p:sp>
        <p:nvSpPr>
          <p:cNvPr id="19558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4B900E0-7091-4196-8E15-F9B9952FA6E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77</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Tree>
    <p:extLst>
      <p:ext uri="{BB962C8B-B14F-4D97-AF65-F5344CB8AC3E}">
        <p14:creationId xmlns:p14="http://schemas.microsoft.com/office/powerpoint/2010/main" val="198759609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ext Box 1"/>
          <p:cNvSpPr txBox="1">
            <a:spLocks noChangeArrowheads="1"/>
          </p:cNvSpPr>
          <p:nvPr/>
        </p:nvSpPr>
        <p:spPr bwMode="auto">
          <a:xfrm>
            <a:off x="457200" y="152400"/>
            <a:ext cx="8229600" cy="1524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Other Designation Associated with Corporate Body (RDA 11.7)</a:t>
            </a:r>
          </a:p>
        </p:txBody>
      </p:sp>
      <p:sp>
        <p:nvSpPr>
          <p:cNvPr id="193539" name="Text Box 2"/>
          <p:cNvSpPr txBox="1">
            <a:spLocks noChangeArrowheads="1"/>
          </p:cNvSpPr>
          <p:nvPr/>
        </p:nvSpPr>
        <p:spPr bwMode="auto">
          <a:xfrm>
            <a:off x="304800" y="1787525"/>
            <a:ext cx="8839200" cy="4953000"/>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i="1" dirty="0">
                <a:solidFill>
                  <a:srgbClr val="000000"/>
                </a:solidFill>
                <a:latin typeface="Calibri" pitchFamily="34" charset="0"/>
                <a:cs typeface="Microsoft YaHei"/>
              </a:rPr>
              <a:t>Type of jurisdiction.  </a:t>
            </a:r>
            <a:r>
              <a:rPr lang="en-US" sz="2400" dirty="0">
                <a:solidFill>
                  <a:srgbClr val="000000"/>
                </a:solidFill>
                <a:latin typeface="Calibri" pitchFamily="34" charset="0"/>
                <a:cs typeface="Microsoft YaHei"/>
              </a:rPr>
              <a:t>Record in MARC 368 $b.  Prefer controlled vocabulary if available.</a:t>
            </a:r>
          </a:p>
          <a:p>
            <a:pPr lvl="1">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b="1" dirty="0">
                <a:solidFill>
                  <a:srgbClr val="000000"/>
                </a:solidFill>
                <a:latin typeface="Calibri" pitchFamily="34" charset="0"/>
                <a:cs typeface="Microsoft YaHei"/>
              </a:rPr>
              <a:t>Type of jurisdiction </a:t>
            </a:r>
            <a:r>
              <a:rPr lang="en-US" sz="2400" dirty="0">
                <a:solidFill>
                  <a:srgbClr val="000000"/>
                </a:solidFill>
                <a:latin typeface="Calibri" pitchFamily="34" charset="0"/>
                <a:cs typeface="Microsoft YaHei"/>
              </a:rPr>
              <a:t>- $b</a:t>
            </a: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$b State    </a:t>
            </a:r>
            <a:r>
              <a:rPr lang="en-US" sz="2400" i="1" dirty="0">
                <a:solidFill>
                  <a:srgbClr val="000000"/>
                </a:solidFill>
                <a:latin typeface="Calibri" pitchFamily="34" charset="0"/>
                <a:cs typeface="Microsoft YaHei"/>
              </a:rPr>
              <a:t>and/or</a:t>
            </a:r>
            <a:r>
              <a:rPr lang="en-US" sz="2400" dirty="0">
                <a:solidFill>
                  <a:srgbClr val="000000"/>
                </a:solidFill>
                <a:latin typeface="Calibri" pitchFamily="34" charset="0"/>
                <a:cs typeface="Microsoft YaHei"/>
              </a:rPr>
              <a:t>    $b States (political divisions) $2 </a:t>
            </a:r>
            <a:r>
              <a:rPr lang="en-US" sz="2400" dirty="0" err="1">
                <a:solidFill>
                  <a:srgbClr val="000000"/>
                </a:solidFill>
                <a:latin typeface="Calibri" pitchFamily="34" charset="0"/>
                <a:cs typeface="Microsoft YaHei"/>
              </a:rPr>
              <a:t>aat</a:t>
            </a:r>
            <a:endParaRPr lang="en-US" sz="2400" dirty="0">
              <a:solidFill>
                <a:srgbClr val="000000"/>
              </a:solidFill>
              <a:latin typeface="Calibri" pitchFamily="34" charset="0"/>
              <a:cs typeface="Microsoft YaHei"/>
            </a:endParaRP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$b Province    </a:t>
            </a:r>
            <a:r>
              <a:rPr lang="en-US" sz="2400" i="1" dirty="0">
                <a:solidFill>
                  <a:srgbClr val="000000"/>
                </a:solidFill>
                <a:latin typeface="Calibri" pitchFamily="34" charset="0"/>
                <a:cs typeface="Microsoft YaHei"/>
              </a:rPr>
              <a:t>and/or</a:t>
            </a:r>
            <a:r>
              <a:rPr lang="en-US" sz="2400" dirty="0">
                <a:solidFill>
                  <a:srgbClr val="000000"/>
                </a:solidFill>
                <a:latin typeface="Calibri" pitchFamily="34" charset="0"/>
                <a:cs typeface="Microsoft YaHei"/>
              </a:rPr>
              <a:t>    $b Provinces $2 </a:t>
            </a:r>
            <a:r>
              <a:rPr lang="en-US" sz="2400" dirty="0" err="1">
                <a:solidFill>
                  <a:srgbClr val="000000"/>
                </a:solidFill>
                <a:latin typeface="Calibri" pitchFamily="34" charset="0"/>
                <a:cs typeface="Microsoft YaHei"/>
              </a:rPr>
              <a:t>aat</a:t>
            </a:r>
            <a:endParaRPr lang="en-US" sz="2400" dirty="0">
              <a:solidFill>
                <a:srgbClr val="000000"/>
              </a:solidFill>
              <a:latin typeface="Calibri" pitchFamily="34" charset="0"/>
              <a:cs typeface="Microsoft YaHei"/>
            </a:endParaRP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$b Villages $2 </a:t>
            </a:r>
            <a:r>
              <a:rPr lang="en-US" sz="2400" dirty="0" err="1">
                <a:solidFill>
                  <a:srgbClr val="000000"/>
                </a:solidFill>
                <a:latin typeface="Calibri" pitchFamily="34" charset="0"/>
                <a:cs typeface="Microsoft YaHei"/>
              </a:rPr>
              <a:t>lcsh</a:t>
            </a:r>
            <a:endParaRPr lang="en-US" sz="2400" dirty="0">
              <a:solidFill>
                <a:srgbClr val="000000"/>
              </a:solidFill>
              <a:latin typeface="Calibri" pitchFamily="34" charset="0"/>
              <a:cs typeface="Microsoft YaHei"/>
            </a:endParaRP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$b Cities and towns $2 </a:t>
            </a:r>
            <a:r>
              <a:rPr lang="en-US" sz="2400" dirty="0" err="1">
                <a:solidFill>
                  <a:srgbClr val="000000"/>
                </a:solidFill>
                <a:latin typeface="Calibri" pitchFamily="34" charset="0"/>
                <a:cs typeface="Microsoft YaHei"/>
              </a:rPr>
              <a:t>lcsh</a:t>
            </a:r>
            <a:endParaRPr lang="en-US" sz="2400" dirty="0">
              <a:solidFill>
                <a:srgbClr val="000000"/>
              </a:solidFill>
              <a:latin typeface="Calibri" pitchFamily="34" charset="0"/>
              <a:cs typeface="Microsoft YaHei"/>
            </a:endParaRP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$b Powiat    </a:t>
            </a:r>
            <a:r>
              <a:rPr lang="en-US" sz="2400" i="1" dirty="0">
                <a:solidFill>
                  <a:srgbClr val="000000"/>
                </a:solidFill>
                <a:latin typeface="Calibri" pitchFamily="34" charset="0"/>
                <a:cs typeface="Microsoft YaHei"/>
              </a:rPr>
              <a:t>and/or</a:t>
            </a:r>
            <a:r>
              <a:rPr lang="en-US" sz="2400" dirty="0">
                <a:solidFill>
                  <a:srgbClr val="000000"/>
                </a:solidFill>
                <a:latin typeface="Calibri" pitchFamily="34" charset="0"/>
                <a:cs typeface="Microsoft YaHei"/>
              </a:rPr>
              <a:t>   $b Powiat $2 </a:t>
            </a:r>
            <a:r>
              <a:rPr lang="en-US" sz="2400" dirty="0" err="1">
                <a:solidFill>
                  <a:srgbClr val="000000"/>
                </a:solidFill>
                <a:latin typeface="Calibri" pitchFamily="34" charset="0"/>
                <a:cs typeface="Microsoft YaHei"/>
              </a:rPr>
              <a:t>wikidata</a:t>
            </a:r>
            <a:endParaRPr lang="en-US" sz="2400" dirty="0">
              <a:solidFill>
                <a:srgbClr val="000000"/>
              </a:solidFill>
              <a:latin typeface="Calibri" pitchFamily="34" charset="0"/>
              <a:cs typeface="Microsoft YaHei"/>
            </a:endParaRP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endParaRPr lang="en-US" sz="2400" dirty="0">
              <a:solidFill>
                <a:srgbClr val="000000"/>
              </a:solidFill>
              <a:latin typeface="Calibri" pitchFamily="34" charset="0"/>
              <a:cs typeface="Microsoft YaHei"/>
            </a:endParaRPr>
          </a:p>
        </p:txBody>
      </p:sp>
      <p:sp>
        <p:nvSpPr>
          <p:cNvPr id="19558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4B900E0-7091-4196-8E15-F9B9952FA6E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78</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Tree>
    <p:extLst>
      <p:ext uri="{BB962C8B-B14F-4D97-AF65-F5344CB8AC3E}">
        <p14:creationId xmlns:p14="http://schemas.microsoft.com/office/powerpoint/2010/main" val="41661673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ext Box 1"/>
          <p:cNvSpPr txBox="1">
            <a:spLocks noChangeArrowheads="1"/>
          </p:cNvSpPr>
          <p:nvPr/>
        </p:nvSpPr>
        <p:spPr bwMode="auto">
          <a:xfrm>
            <a:off x="457200" y="152400"/>
            <a:ext cx="8229600" cy="1524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Other Designation Associated with Corporate Body (RDA 11.7)</a:t>
            </a:r>
          </a:p>
        </p:txBody>
      </p:sp>
      <p:sp>
        <p:nvSpPr>
          <p:cNvPr id="193539" name="Text Box 2"/>
          <p:cNvSpPr txBox="1">
            <a:spLocks noChangeArrowheads="1"/>
          </p:cNvSpPr>
          <p:nvPr/>
        </p:nvSpPr>
        <p:spPr bwMode="auto">
          <a:xfrm>
            <a:off x="-152400" y="3429000"/>
            <a:ext cx="8991600" cy="2667000"/>
          </a:xfrm>
          <a:prstGeom prst="rect">
            <a:avLst/>
          </a:prstGeom>
          <a:noFill/>
          <a:ln w="9525">
            <a:noFill/>
            <a:round/>
            <a:headEnd/>
            <a:tailEnd/>
          </a:ln>
        </p:spPr>
        <p:txBody>
          <a:bodyPr lIns="90000" tIns="45000" rIns="90000" bIns="45000"/>
          <a:lstStyle/>
          <a:p>
            <a:pPr>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i="1" dirty="0">
                <a:solidFill>
                  <a:srgbClr val="000000"/>
                </a:solidFill>
                <a:latin typeface="Calibri" pitchFamily="34" charset="0"/>
                <a:cs typeface="Microsoft YaHei"/>
              </a:rPr>
              <a:t>			</a:t>
            </a:r>
            <a:r>
              <a:rPr lang="en-US" sz="2400" dirty="0">
                <a:solidFill>
                  <a:srgbClr val="000000"/>
                </a:solidFill>
                <a:latin typeface="Calibri" pitchFamily="34" charset="0"/>
                <a:cs typeface="Microsoft YaHei"/>
              </a:rPr>
              <a:t>368	$c Cricket $2 </a:t>
            </a:r>
            <a:r>
              <a:rPr lang="en-US" sz="2400" dirty="0" err="1">
                <a:solidFill>
                  <a:srgbClr val="000000"/>
                </a:solidFill>
                <a:latin typeface="Calibri" pitchFamily="34" charset="0"/>
                <a:cs typeface="Microsoft YaHei"/>
              </a:rPr>
              <a:t>lcsh</a:t>
            </a:r>
            <a:r>
              <a:rPr lang="en-US" sz="2400" dirty="0">
                <a:solidFill>
                  <a:srgbClr val="000000"/>
                </a:solidFill>
                <a:latin typeface="Calibri" pitchFamily="34" charset="0"/>
                <a:cs typeface="Microsoft YaHei"/>
              </a:rPr>
              <a:t>	     </a:t>
            </a:r>
            <a:r>
              <a:rPr lang="en-US" sz="2400" i="1" dirty="0">
                <a:solidFill>
                  <a:srgbClr val="000000"/>
                </a:solidFill>
                <a:latin typeface="Calibri" pitchFamily="34" charset="0"/>
                <a:cs typeface="Microsoft YaHei"/>
              </a:rPr>
              <a:t>for</a:t>
            </a:r>
            <a:r>
              <a:rPr lang="en-US" sz="2400" dirty="0">
                <a:solidFill>
                  <a:srgbClr val="000000"/>
                </a:solidFill>
                <a:latin typeface="Calibri" pitchFamily="34" charset="0"/>
                <a:cs typeface="Microsoft YaHei"/>
              </a:rPr>
              <a:t> World Cup (Cricket)</a:t>
            </a:r>
          </a:p>
          <a:p>
            <a:pPr lvl="2">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$c North  			     </a:t>
            </a:r>
            <a:r>
              <a:rPr lang="en-US" sz="2400" i="1" dirty="0">
                <a:solidFill>
                  <a:srgbClr val="000000"/>
                </a:solidFill>
                <a:latin typeface="Calibri" pitchFamily="34" charset="0"/>
                <a:cs typeface="Microsoft YaHei"/>
              </a:rPr>
              <a:t>for</a:t>
            </a:r>
            <a:r>
              <a:rPr lang="en-US" sz="2400" dirty="0">
                <a:solidFill>
                  <a:srgbClr val="000000"/>
                </a:solidFill>
                <a:latin typeface="Calibri" pitchFamily="34" charset="0"/>
                <a:cs typeface="Microsoft YaHei"/>
              </a:rPr>
              <a:t> Korea (North)</a:t>
            </a:r>
          </a:p>
          <a:p>
            <a:pPr lvl="2">
              <a:spcBef>
                <a:spcPts val="0"/>
              </a:spcBef>
              <a:spcAft>
                <a:spcPts val="14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$c </a:t>
            </a:r>
            <a:r>
              <a:rPr lang="en-US" sz="2400" dirty="0" err="1">
                <a:solidFill>
                  <a:schemeClr val="tx1"/>
                </a:solidFill>
                <a:latin typeface="Calibri" pitchFamily="34" charset="0"/>
                <a:cs typeface="Microsoft YaHei"/>
              </a:rPr>
              <a:t>Whitmerites</a:t>
            </a:r>
            <a:r>
              <a:rPr lang="en-US" sz="2400" dirty="0">
                <a:solidFill>
                  <a:schemeClr val="tx1"/>
                </a:solidFill>
                <a:latin typeface="Calibri" pitchFamily="34" charset="0"/>
                <a:cs typeface="Microsoft YaHei"/>
              </a:rPr>
              <a:t>	     </a:t>
            </a:r>
            <a:r>
              <a:rPr lang="en-US" sz="2400" i="1" dirty="0">
                <a:solidFill>
                  <a:srgbClr val="000000"/>
                </a:solidFill>
                <a:latin typeface="Calibri" pitchFamily="34" charset="0"/>
                <a:cs typeface="Microsoft YaHei"/>
              </a:rPr>
              <a:t>for</a:t>
            </a:r>
            <a:r>
              <a:rPr lang="en-US" sz="2400" dirty="0">
                <a:solidFill>
                  <a:srgbClr val="000000"/>
                </a:solidFill>
                <a:latin typeface="Calibri" pitchFamily="34" charset="0"/>
                <a:cs typeface="Microsoft YaHei"/>
              </a:rPr>
              <a:t> Church of Christ (</a:t>
            </a:r>
            <a:r>
              <a:rPr lang="en-US" sz="2400" dirty="0" err="1">
                <a:solidFill>
                  <a:schemeClr val="tx1"/>
                </a:solidFill>
                <a:latin typeface="Calibri" pitchFamily="34" charset="0"/>
                <a:cs typeface="Microsoft YaHei"/>
              </a:rPr>
              <a:t>Whitmerites</a:t>
            </a:r>
            <a:r>
              <a:rPr lang="en-US" sz="2400" dirty="0">
                <a:solidFill>
                  <a:srgbClr val="000000"/>
                </a:solidFill>
                <a:latin typeface="Calibri" pitchFamily="34" charset="0"/>
                <a:cs typeface="Microsoft YaHei"/>
              </a:rPr>
              <a:t>)</a:t>
            </a:r>
          </a:p>
          <a:p>
            <a:pPr lvl="2">
              <a:spcBef>
                <a:spcPts val="0"/>
              </a:spcBef>
              <a:spcAft>
                <a:spcPts val="6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$a Battleships $2 </a:t>
            </a:r>
            <a:r>
              <a:rPr lang="en-US" sz="2400" dirty="0" err="1">
                <a:solidFill>
                  <a:srgbClr val="000000"/>
                </a:solidFill>
                <a:latin typeface="Calibri" pitchFamily="34" charset="0"/>
                <a:cs typeface="Microsoft YaHei"/>
              </a:rPr>
              <a:t>lcsh</a:t>
            </a:r>
            <a:r>
              <a:rPr lang="en-US" sz="2400" dirty="0">
                <a:solidFill>
                  <a:srgbClr val="000000"/>
                </a:solidFill>
                <a:latin typeface="Calibri" pitchFamily="34" charset="0"/>
                <a:cs typeface="Microsoft YaHei"/>
              </a:rPr>
              <a:t>     </a:t>
            </a:r>
            <a:r>
              <a:rPr lang="en-US" sz="2400" i="1" dirty="0">
                <a:solidFill>
                  <a:srgbClr val="000000"/>
                </a:solidFill>
                <a:latin typeface="Calibri" pitchFamily="34" charset="0"/>
                <a:cs typeface="Microsoft YaHei"/>
              </a:rPr>
              <a:t>for</a:t>
            </a:r>
            <a:r>
              <a:rPr lang="en-US" sz="2400" dirty="0">
                <a:solidFill>
                  <a:srgbClr val="000000"/>
                </a:solidFill>
                <a:latin typeface="Calibri" pitchFamily="34" charset="0"/>
                <a:cs typeface="Microsoft YaHei"/>
              </a:rPr>
              <a:t> Missouri (Battleship : BB-11)</a:t>
            </a:r>
          </a:p>
          <a:p>
            <a:pPr lvl="2">
              <a:spcBef>
                <a:spcPts val="0"/>
              </a:spcBef>
              <a:spcAft>
                <a:spcPts val="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368	$c BB-11 </a:t>
            </a:r>
          </a:p>
        </p:txBody>
      </p:sp>
      <p:sp>
        <p:nvSpPr>
          <p:cNvPr id="19558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4B900E0-7091-4196-8E15-F9B9952FA6E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79</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 name="TextBox 1">
            <a:extLst>
              <a:ext uri="{FF2B5EF4-FFF2-40B4-BE49-F238E27FC236}">
                <a16:creationId xmlns:a16="http://schemas.microsoft.com/office/drawing/2014/main" id="{948A7DEC-0D3E-4282-AADE-CD02DDAA879C}"/>
              </a:ext>
            </a:extLst>
          </p:cNvPr>
          <p:cNvSpPr txBox="1"/>
          <p:nvPr/>
        </p:nvSpPr>
        <p:spPr>
          <a:xfrm>
            <a:off x="457200" y="1924050"/>
            <a:ext cx="7988300" cy="1836400"/>
          </a:xfrm>
          <a:prstGeom prst="rect">
            <a:avLst/>
          </a:prstGeom>
          <a:noFill/>
        </p:spPr>
        <p:txBody>
          <a:bodyPr wrap="square" rtlCol="0">
            <a:spAutoFit/>
          </a:bodyPr>
          <a:lstStyle/>
          <a:p>
            <a:pPr>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i="1" dirty="0">
                <a:solidFill>
                  <a:srgbClr val="000000"/>
                </a:solidFill>
                <a:latin typeface="Calibri" pitchFamily="34" charset="0"/>
                <a:cs typeface="Microsoft YaHei"/>
              </a:rPr>
              <a:t>Other designation.  </a:t>
            </a:r>
            <a:r>
              <a:rPr lang="en-US" sz="2400" dirty="0">
                <a:solidFill>
                  <a:srgbClr val="000000"/>
                </a:solidFill>
                <a:latin typeface="Calibri" pitchFamily="34" charset="0"/>
                <a:cs typeface="Microsoft YaHei"/>
              </a:rPr>
              <a:t>Record in MARC 368 $c.  Use a term from a  	controlled vocabulary or the term used in the qualifier.</a:t>
            </a:r>
          </a:p>
          <a:p>
            <a:pPr lvl="1">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b="1" dirty="0">
                <a:solidFill>
                  <a:srgbClr val="000000"/>
                </a:solidFill>
                <a:latin typeface="Calibri" pitchFamily="34" charset="0"/>
                <a:cs typeface="Microsoft YaHei"/>
              </a:rPr>
              <a:t>Other designation </a:t>
            </a:r>
            <a:r>
              <a:rPr lang="en-US" sz="2400" dirty="0">
                <a:solidFill>
                  <a:srgbClr val="000000"/>
                </a:solidFill>
                <a:latin typeface="Calibri" pitchFamily="34" charset="0"/>
                <a:cs typeface="Microsoft YaHei"/>
              </a:rPr>
              <a:t>- $c </a:t>
            </a:r>
          </a:p>
          <a:p>
            <a:endParaRPr lang="en-US" dirty="0"/>
          </a:p>
        </p:txBody>
      </p:sp>
    </p:spTree>
    <p:extLst>
      <p:ext uri="{BB962C8B-B14F-4D97-AF65-F5344CB8AC3E}">
        <p14:creationId xmlns:p14="http://schemas.microsoft.com/office/powerpoint/2010/main" val="279667751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3778"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Other Elements </a:t>
            </a:r>
          </a:p>
        </p:txBody>
      </p:sp>
      <p:sp>
        <p:nvSpPr>
          <p:cNvPr id="203779" name="Text Box 2"/>
          <p:cNvSpPr txBox="1">
            <a:spLocks noChangeArrowheads="1"/>
          </p:cNvSpPr>
          <p:nvPr/>
        </p:nvSpPr>
        <p:spPr bwMode="auto">
          <a:xfrm>
            <a:off x="457200" y="1219200"/>
            <a:ext cx="8229600" cy="4525963"/>
          </a:xfrm>
          <a:prstGeom prst="rect">
            <a:avLst/>
          </a:prstGeom>
          <a:noFill/>
          <a:ln w="9525">
            <a:noFill/>
            <a:round/>
            <a:headEnd/>
            <a:tailEnd/>
          </a:ln>
        </p:spPr>
        <p:txBody>
          <a:bodyPr lIns="90000" tIns="45000" rIns="90000" bIns="45000"/>
          <a:lstStyle/>
          <a:p>
            <a:pPr>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i="1" dirty="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These elements are not core, but catalogers are encouraged to record them if the information is readily available</a:t>
            </a:r>
          </a:p>
          <a:p>
            <a:pPr marL="736600" lvl="1" indent="-279400">
              <a:spcBef>
                <a:spcPts val="638"/>
              </a:spcBef>
              <a:spcAft>
                <a:spcPts val="1425"/>
              </a:spcAft>
              <a:buClr>
                <a:srgbClr val="000000"/>
              </a:buClr>
              <a:buSzPct val="100000"/>
              <a:buFont typeface="Times New Roman"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 Language of the corporate body (RDA 11.8)</a:t>
            </a:r>
          </a:p>
          <a:p>
            <a:pPr marL="736600" lvl="1" indent="-279400">
              <a:spcBef>
                <a:spcPts val="638"/>
              </a:spcBef>
              <a:spcAft>
                <a:spcPts val="1425"/>
              </a:spcAft>
              <a:buClr>
                <a:srgbClr val="000000"/>
              </a:buClr>
              <a:buSzPct val="100000"/>
              <a:buFont typeface="Times New Roman"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 Address of the corporate body (RDA 11.9)</a:t>
            </a:r>
          </a:p>
          <a:p>
            <a:pPr marL="736600" lvl="1" indent="-279400">
              <a:spcBef>
                <a:spcPts val="638"/>
              </a:spcBef>
              <a:spcAft>
                <a:spcPts val="1425"/>
              </a:spcAft>
              <a:buClr>
                <a:srgbClr val="000000"/>
              </a:buClr>
              <a:buSzPct val="100000"/>
              <a:buFont typeface="Times New Roman"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 Field of activity of the corporate body (RDA 11.10)</a:t>
            </a:r>
          </a:p>
          <a:p>
            <a:pPr marL="736600" lvl="1" indent="-279400">
              <a:spcBef>
                <a:spcPts val="638"/>
              </a:spcBef>
              <a:spcAft>
                <a:spcPts val="1425"/>
              </a:spcAft>
              <a:buClr>
                <a:srgbClr val="000000"/>
              </a:buClr>
              <a:buSzPct val="100000"/>
              <a:buFont typeface="Times New Roman"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 Corporate history (RDA 11.11)</a:t>
            </a:r>
          </a:p>
        </p:txBody>
      </p:sp>
      <p:sp>
        <p:nvSpPr>
          <p:cNvPr id="203780"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0378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18CD4BEB-2286-4338-9B37-D5D1F0DA9D12}"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80</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826"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Other Elements </a:t>
            </a:r>
          </a:p>
        </p:txBody>
      </p:sp>
      <p:sp>
        <p:nvSpPr>
          <p:cNvPr id="205827" name="Text Box 2"/>
          <p:cNvSpPr txBox="1">
            <a:spLocks noChangeArrowheads="1"/>
          </p:cNvSpPr>
          <p:nvPr/>
        </p:nvSpPr>
        <p:spPr bwMode="auto">
          <a:xfrm>
            <a:off x="457200" y="1219200"/>
            <a:ext cx="8229600" cy="5334000"/>
          </a:xfrm>
          <a:prstGeom prst="rect">
            <a:avLst/>
          </a:prstGeom>
          <a:noFill/>
          <a:ln w="9525">
            <a:noFill/>
            <a:round/>
            <a:headEnd/>
            <a:tailEnd/>
          </a:ln>
        </p:spPr>
        <p:txBody>
          <a:bodyPr lIns="90000" tIns="45000" rIns="90000" bIns="45000"/>
          <a:lstStyle/>
          <a:p>
            <a:pPr>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i="1" dirty="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Language of the corporate body (RDA 11.8)</a:t>
            </a:r>
          </a:p>
          <a:p>
            <a:pPr marL="914400" lvl="1" indent="-457200">
              <a:spcBef>
                <a:spcPts val="638"/>
              </a:spcBef>
              <a:spcAft>
                <a:spcPts val="1425"/>
              </a:spcAft>
              <a:buSzPct val="100000"/>
              <a:buFont typeface="Arial"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MARC 377</a:t>
            </a:r>
          </a:p>
          <a:p>
            <a:pPr marL="914400" lvl="1" indent="-457200">
              <a:spcBef>
                <a:spcPts val="638"/>
              </a:spcBef>
              <a:spcAft>
                <a:spcPts val="1425"/>
              </a:spcAft>
              <a:buSzPct val="100000"/>
              <a:buFont typeface="Arial"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Record MARC language code in $a; record specific language name in $l only when $a has a collective group code</a:t>
            </a:r>
          </a:p>
          <a:p>
            <a:pPr marL="857250" lvl="2" indent="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377 __ </a:t>
            </a:r>
            <a:r>
              <a:rPr lang="en-US" sz="3200" dirty="0" err="1">
                <a:solidFill>
                  <a:srgbClr val="000000"/>
                </a:solidFill>
                <a:latin typeface="Calibri" pitchFamily="34" charset="0"/>
                <a:cs typeface="Microsoft YaHei"/>
              </a:rPr>
              <a:t>eng</a:t>
            </a:r>
            <a:endParaRPr lang="en-US" sz="3200" dirty="0">
              <a:solidFill>
                <a:srgbClr val="000000"/>
              </a:solidFill>
              <a:latin typeface="Calibri" pitchFamily="34" charset="0"/>
              <a:cs typeface="Microsoft YaHei"/>
            </a:endParaRPr>
          </a:p>
          <a:p>
            <a:pPr marL="857250" lvl="2" indent="0">
              <a:spcBef>
                <a:spcPts val="638"/>
              </a:spcBef>
              <a:spcAft>
                <a:spcPts val="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377 __ </a:t>
            </a:r>
            <a:r>
              <a:rPr lang="en-US" sz="3200" dirty="0" err="1">
                <a:solidFill>
                  <a:srgbClr val="000000"/>
                </a:solidFill>
                <a:latin typeface="Calibri" pitchFamily="34" charset="0"/>
                <a:cs typeface="Microsoft YaHei"/>
              </a:rPr>
              <a:t>myn</a:t>
            </a:r>
            <a:r>
              <a:rPr lang="en-US" sz="3200" dirty="0">
                <a:solidFill>
                  <a:srgbClr val="000000"/>
                </a:solidFill>
                <a:latin typeface="Calibri" pitchFamily="34" charset="0"/>
                <a:cs typeface="Microsoft YaHei"/>
              </a:rPr>
              <a:t> $l </a:t>
            </a:r>
            <a:r>
              <a:rPr lang="en-US" sz="3200" dirty="0" err="1">
                <a:solidFill>
                  <a:srgbClr val="000000"/>
                </a:solidFill>
                <a:latin typeface="Calibri" pitchFamily="34" charset="0"/>
                <a:cs typeface="Microsoft YaHei"/>
              </a:rPr>
              <a:t>Chorti</a:t>
            </a:r>
            <a:endParaRPr lang="en-US" sz="3200" dirty="0">
              <a:solidFill>
                <a:srgbClr val="000000"/>
              </a:solidFill>
              <a:latin typeface="Calibri" pitchFamily="34" charset="0"/>
              <a:cs typeface="Microsoft YaHei"/>
            </a:endParaRPr>
          </a:p>
          <a:p>
            <a:pPr marL="857250" lvl="2" indent="0">
              <a:spcBef>
                <a:spcPts val="638"/>
              </a:spcBef>
              <a:spcAft>
                <a:spcPts val="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377 _7 </a:t>
            </a:r>
            <a:r>
              <a:rPr lang="en-US" sz="3200" dirty="0" err="1">
                <a:solidFill>
                  <a:srgbClr val="000000"/>
                </a:solidFill>
                <a:latin typeface="Calibri" pitchFamily="34" charset="0"/>
                <a:cs typeface="Microsoft YaHei"/>
              </a:rPr>
              <a:t>caa</a:t>
            </a:r>
            <a:r>
              <a:rPr lang="en-US" sz="3200" dirty="0">
                <a:solidFill>
                  <a:srgbClr val="000000"/>
                </a:solidFill>
                <a:latin typeface="Calibri" pitchFamily="34" charset="0"/>
                <a:cs typeface="Microsoft YaHei"/>
              </a:rPr>
              <a:t> $2 iso639-3</a:t>
            </a:r>
          </a:p>
        </p:txBody>
      </p:sp>
      <p:sp>
        <p:nvSpPr>
          <p:cNvPr id="205828"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0582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271AC106-3397-4232-AAB6-2F951718DF48}"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81</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7874"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Other Elements </a:t>
            </a:r>
          </a:p>
        </p:txBody>
      </p:sp>
      <p:sp>
        <p:nvSpPr>
          <p:cNvPr id="207875" name="Text Box 2"/>
          <p:cNvSpPr txBox="1">
            <a:spLocks noChangeArrowheads="1"/>
          </p:cNvSpPr>
          <p:nvPr/>
        </p:nvSpPr>
        <p:spPr bwMode="auto">
          <a:xfrm>
            <a:off x="457200" y="1219200"/>
            <a:ext cx="8229600" cy="4525963"/>
          </a:xfrm>
          <a:prstGeom prst="rect">
            <a:avLst/>
          </a:prstGeom>
          <a:noFill/>
          <a:ln w="9525">
            <a:noFill/>
            <a:round/>
            <a:headEnd/>
            <a:tailEnd/>
          </a:ln>
        </p:spPr>
        <p:txBody>
          <a:bodyPr lIns="90000" tIns="45000" rIns="90000" bIns="45000"/>
          <a:lstStyle/>
          <a:p>
            <a:pPr>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i="1">
                <a:solidFill>
                  <a:srgbClr val="000000"/>
                </a:solidFill>
                <a:latin typeface="Calibri" pitchFamily="34" charset="0"/>
                <a:cs typeface="Microsoft YaHei"/>
              </a:rPr>
              <a:t>	</a:t>
            </a:r>
            <a:r>
              <a:rPr lang="en-US" sz="2800">
                <a:solidFill>
                  <a:srgbClr val="000000"/>
                </a:solidFill>
                <a:latin typeface="Calibri" pitchFamily="34" charset="0"/>
                <a:cs typeface="Microsoft YaHei"/>
              </a:rPr>
              <a:t>Address of the corporate body (RDA 11.9)</a:t>
            </a:r>
          </a:p>
          <a:p>
            <a:pPr lvl="1">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800">
                <a:solidFill>
                  <a:srgbClr val="000000"/>
                </a:solidFill>
                <a:latin typeface="Calibri" pitchFamily="34" charset="0"/>
                <a:cs typeface="Microsoft YaHei"/>
              </a:rPr>
              <a:t>MARC 371</a:t>
            </a:r>
          </a:p>
          <a:p>
            <a:pPr lvl="1">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800">
                <a:solidFill>
                  <a:srgbClr val="000000"/>
                </a:solidFill>
                <a:latin typeface="Calibri" pitchFamily="34" charset="0"/>
                <a:cs typeface="Microsoft YaHei"/>
              </a:rPr>
              <a:t>Not required to maintain when updating record</a:t>
            </a:r>
          </a:p>
          <a:p>
            <a:pPr lvl="1">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800">
                <a:solidFill>
                  <a:srgbClr val="000000"/>
                </a:solidFill>
                <a:latin typeface="Calibri" pitchFamily="34" charset="0"/>
                <a:cs typeface="Microsoft YaHei"/>
              </a:rPr>
              <a:t>Repeat subfield for address line breaks</a:t>
            </a:r>
          </a:p>
          <a:p>
            <a:pPr lvl="1">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800">
                <a:solidFill>
                  <a:srgbClr val="000000"/>
                </a:solidFill>
                <a:latin typeface="Calibri" pitchFamily="34" charset="0"/>
                <a:cs typeface="Microsoft YaHei"/>
              </a:rPr>
              <a:t>E-mail in subfield $m</a:t>
            </a:r>
          </a:p>
          <a:p>
            <a:pPr marL="857250" lvl="2" indent="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800">
                <a:solidFill>
                  <a:srgbClr val="000000"/>
                </a:solidFill>
                <a:latin typeface="Calibri" pitchFamily="34" charset="0"/>
                <a:cs typeface="Microsoft YaHei"/>
              </a:rPr>
              <a:t>371	Street no. 58 $a Service Road East $a F-			11/4 $b Islamabad $d Pakistan $m 			healthservices_cda@yahoo.com</a:t>
            </a:r>
          </a:p>
        </p:txBody>
      </p:sp>
      <p:sp>
        <p:nvSpPr>
          <p:cNvPr id="20787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0787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943EB445-8C49-45BD-BDC4-046FB986EC43}"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82</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9922" name="Text Box 1"/>
          <p:cNvSpPr txBox="1">
            <a:spLocks noChangeArrowheads="1"/>
          </p:cNvSpPr>
          <p:nvPr/>
        </p:nvSpPr>
        <p:spPr bwMode="auto">
          <a:xfrm>
            <a:off x="457200" y="136525"/>
            <a:ext cx="8229600" cy="639762"/>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Other Elements </a:t>
            </a:r>
          </a:p>
        </p:txBody>
      </p:sp>
      <p:sp>
        <p:nvSpPr>
          <p:cNvPr id="209923" name="Text Box 2"/>
          <p:cNvSpPr txBox="1">
            <a:spLocks noChangeArrowheads="1"/>
          </p:cNvSpPr>
          <p:nvPr/>
        </p:nvSpPr>
        <p:spPr bwMode="auto">
          <a:xfrm>
            <a:off x="469900" y="860424"/>
            <a:ext cx="8229600" cy="4525963"/>
          </a:xfrm>
          <a:prstGeom prst="rect">
            <a:avLst/>
          </a:prstGeom>
          <a:noFill/>
          <a:ln w="9525">
            <a:noFill/>
            <a:round/>
            <a:headEnd/>
            <a:tailEnd/>
          </a:ln>
        </p:spPr>
        <p:txBody>
          <a:bodyPr lIns="90000" tIns="45000" rIns="90000" bIns="45000"/>
          <a:lstStyle/>
          <a:p>
            <a:pPr>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i="1" dirty="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Field of activity of the corporate body (RDA  11.10). Use controlled vocabulary if possible.</a:t>
            </a:r>
          </a:p>
          <a:p>
            <a:pPr lvl="1">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MARC 372</a:t>
            </a:r>
          </a:p>
          <a:p>
            <a:pPr marL="914400" lvl="2" indent="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372	Papermaking $2 </a:t>
            </a:r>
            <a:r>
              <a:rPr lang="en-US" sz="3200" dirty="0" err="1">
                <a:solidFill>
                  <a:srgbClr val="000000"/>
                </a:solidFill>
                <a:latin typeface="Calibri" pitchFamily="34" charset="0"/>
                <a:cs typeface="Microsoft YaHei"/>
              </a:rPr>
              <a:t>lcsh</a:t>
            </a:r>
            <a:endParaRPr lang="en-US" sz="3200" dirty="0">
              <a:solidFill>
                <a:srgbClr val="000000"/>
              </a:solidFill>
              <a:latin typeface="Calibri" pitchFamily="34" charset="0"/>
              <a:cs typeface="Microsoft YaHei"/>
            </a:endParaRPr>
          </a:p>
          <a:p>
            <a:pPr marL="914400" lvl="2" indent="0">
              <a:spcBef>
                <a:spcPts val="0"/>
              </a:spcBef>
              <a:spcAft>
                <a:spcPts val="6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372	Film production</a:t>
            </a:r>
          </a:p>
          <a:p>
            <a:pPr marL="1828800" lvl="2" indent="0">
              <a:spcBef>
                <a:spcPts val="0"/>
              </a:spcBef>
              <a:spcAft>
                <a:spcPts val="1425"/>
              </a:spcAft>
              <a:buSzPct val="100000"/>
              <a:tabLst>
                <a:tab pos="0" algn="l"/>
                <a:tab pos="457200" algn="l"/>
                <a:tab pos="963613"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i="1" dirty="0">
                <a:solidFill>
                  <a:srgbClr val="000000"/>
                </a:solidFill>
                <a:latin typeface="Calibri" pitchFamily="34" charset="0"/>
                <a:cs typeface="Microsoft YaHei"/>
              </a:rPr>
              <a:t>or</a:t>
            </a:r>
            <a:r>
              <a:rPr lang="en-US" sz="3200" dirty="0">
                <a:solidFill>
                  <a:srgbClr val="000000"/>
                </a:solidFill>
                <a:latin typeface="Calibri" pitchFamily="34" charset="0"/>
                <a:cs typeface="Microsoft YaHei"/>
              </a:rPr>
              <a:t>  Motion pictures--Production and direction $2 </a:t>
            </a:r>
            <a:r>
              <a:rPr lang="en-US" sz="3200" dirty="0" err="1">
                <a:solidFill>
                  <a:srgbClr val="000000"/>
                </a:solidFill>
                <a:latin typeface="Calibri" pitchFamily="34" charset="0"/>
                <a:cs typeface="Microsoft YaHei"/>
              </a:rPr>
              <a:t>lcsh</a:t>
            </a:r>
            <a:endParaRPr lang="en-US" sz="3200" dirty="0">
              <a:solidFill>
                <a:srgbClr val="000000"/>
              </a:solidFill>
              <a:latin typeface="Calibri" pitchFamily="34" charset="0"/>
              <a:cs typeface="Microsoft YaHei"/>
            </a:endParaRPr>
          </a:p>
          <a:p>
            <a:pPr marL="914400" lvl="2" indent="0">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372	Alternative rock music $2 </a:t>
            </a:r>
            <a:r>
              <a:rPr lang="en-US" sz="3200" dirty="0" err="1">
                <a:solidFill>
                  <a:srgbClr val="000000"/>
                </a:solidFill>
                <a:latin typeface="Calibri" pitchFamily="34" charset="0"/>
                <a:cs typeface="Microsoft YaHei"/>
              </a:rPr>
              <a:t>lcgft</a:t>
            </a:r>
            <a:endParaRPr lang="en-US" sz="3200" dirty="0">
              <a:solidFill>
                <a:srgbClr val="000000"/>
              </a:solidFill>
              <a:latin typeface="Calibri" pitchFamily="34" charset="0"/>
              <a:cs typeface="Microsoft YaHei"/>
            </a:endParaRPr>
          </a:p>
          <a:p>
            <a:pPr marL="914400" lvl="2" indent="0">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372	Publishing $2 </a:t>
            </a:r>
            <a:r>
              <a:rPr lang="en-US" sz="3200" dirty="0" err="1">
                <a:solidFill>
                  <a:srgbClr val="000000"/>
                </a:solidFill>
                <a:latin typeface="Calibri" pitchFamily="34" charset="0"/>
                <a:cs typeface="Microsoft YaHei"/>
              </a:rPr>
              <a:t>aat</a:t>
            </a:r>
            <a:endParaRPr lang="en-US" sz="3200" dirty="0">
              <a:solidFill>
                <a:srgbClr val="000000"/>
              </a:solidFill>
              <a:latin typeface="Calibri" pitchFamily="34" charset="0"/>
              <a:cs typeface="Microsoft YaHei"/>
            </a:endParaRPr>
          </a:p>
        </p:txBody>
      </p:sp>
      <p:sp>
        <p:nvSpPr>
          <p:cNvPr id="209924"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0992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96DBEEDD-46C4-4823-ACC0-AAB7645FDE90}"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83</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1970"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Other Elements </a:t>
            </a:r>
          </a:p>
        </p:txBody>
      </p:sp>
      <p:sp>
        <p:nvSpPr>
          <p:cNvPr id="211971" name="Text Box 2"/>
          <p:cNvSpPr txBox="1">
            <a:spLocks noChangeArrowheads="1"/>
          </p:cNvSpPr>
          <p:nvPr/>
        </p:nvSpPr>
        <p:spPr bwMode="auto">
          <a:xfrm>
            <a:off x="457200" y="1219200"/>
            <a:ext cx="8229600" cy="4525963"/>
          </a:xfrm>
          <a:prstGeom prst="rect">
            <a:avLst/>
          </a:prstGeom>
          <a:noFill/>
          <a:ln w="9525">
            <a:noFill/>
            <a:round/>
            <a:headEnd/>
            <a:tailEnd/>
          </a:ln>
        </p:spPr>
        <p:txBody>
          <a:bodyPr lIns="90000" tIns="45000" rIns="90000" bIns="45000"/>
          <a:lstStyle/>
          <a:p>
            <a:pPr>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i="1" dirty="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Corporate history (RDA 11.11)</a:t>
            </a:r>
          </a:p>
          <a:p>
            <a:pPr lvl="1">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MARC 678 1_</a:t>
            </a:r>
          </a:p>
          <a:p>
            <a:pPr marL="1828800" lvl="2" indent="-914400">
              <a:spcBef>
                <a:spcPts val="638"/>
              </a:spcBef>
              <a:spcAft>
                <a:spcPts val="1425"/>
              </a:spcAft>
              <a:buSzPct val="100000"/>
              <a:tabLst>
                <a:tab pos="0" algn="l"/>
                <a:tab pos="4572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678 1_ The Arches Mill (Moulin </a:t>
            </a:r>
            <a:r>
              <a:rPr lang="en-US" sz="2400" dirty="0" err="1">
                <a:solidFill>
                  <a:srgbClr val="000000"/>
                </a:solidFill>
                <a:latin typeface="Calibri" pitchFamily="34" charset="0"/>
                <a:cs typeface="Microsoft YaHei"/>
              </a:rPr>
              <a:t>d'Arches</a:t>
            </a:r>
            <a:r>
              <a:rPr lang="en-US" sz="2400" dirty="0">
                <a:solidFill>
                  <a:srgbClr val="000000"/>
                </a:solidFill>
                <a:latin typeface="Calibri" pitchFamily="34" charset="0"/>
                <a:cs typeface="Microsoft YaHei"/>
              </a:rPr>
              <a:t>) is traditionally thought to have been founded in 1492. It was subsequently purchased and expanded by various local landlords. In the 15th century and later it was included with other </a:t>
            </a:r>
            <a:r>
              <a:rPr lang="en-US" sz="2400" dirty="0" err="1">
                <a:solidFill>
                  <a:srgbClr val="000000"/>
                </a:solidFill>
                <a:latin typeface="Calibri" pitchFamily="34" charset="0"/>
                <a:cs typeface="Microsoft YaHei"/>
              </a:rPr>
              <a:t>papermills</a:t>
            </a:r>
            <a:r>
              <a:rPr lang="en-US" sz="2400" dirty="0">
                <a:solidFill>
                  <a:srgbClr val="000000"/>
                </a:solidFill>
                <a:latin typeface="Calibri" pitchFamily="34" charset="0"/>
                <a:cs typeface="Microsoft YaHei"/>
              </a:rPr>
              <a:t> collectively known as </a:t>
            </a:r>
            <a:r>
              <a:rPr lang="en-US" sz="2400" dirty="0" err="1">
                <a:solidFill>
                  <a:srgbClr val="000000"/>
                </a:solidFill>
                <a:latin typeface="Calibri" pitchFamily="34" charset="0"/>
                <a:cs typeface="Microsoft YaHei"/>
              </a:rPr>
              <a:t>Papeteries</a:t>
            </a:r>
            <a:r>
              <a:rPr lang="en-US" sz="2400" dirty="0">
                <a:solidFill>
                  <a:srgbClr val="000000"/>
                </a:solidFill>
                <a:latin typeface="Calibri" pitchFamily="34" charset="0"/>
                <a:cs typeface="Microsoft YaHei"/>
              </a:rPr>
              <a:t> </a:t>
            </a:r>
            <a:r>
              <a:rPr lang="en-US" sz="2400" dirty="0" err="1">
                <a:solidFill>
                  <a:srgbClr val="000000"/>
                </a:solidFill>
                <a:latin typeface="Calibri" pitchFamily="34" charset="0"/>
                <a:cs typeface="Microsoft YaHei"/>
              </a:rPr>
              <a:t>d'Archettes</a:t>
            </a:r>
            <a:r>
              <a:rPr lang="en-US" sz="2400" dirty="0">
                <a:solidFill>
                  <a:srgbClr val="000000"/>
                </a:solidFill>
                <a:latin typeface="Calibri" pitchFamily="34" charset="0"/>
                <a:cs typeface="Microsoft YaHei"/>
              </a:rPr>
              <a:t>, and later </a:t>
            </a:r>
            <a:r>
              <a:rPr lang="en-US" sz="2400" dirty="0" err="1">
                <a:solidFill>
                  <a:srgbClr val="000000"/>
                </a:solidFill>
                <a:latin typeface="Calibri" pitchFamily="34" charset="0"/>
                <a:cs typeface="Microsoft YaHei"/>
              </a:rPr>
              <a:t>Papeteries</a:t>
            </a:r>
            <a:r>
              <a:rPr lang="en-US" sz="2400" dirty="0">
                <a:solidFill>
                  <a:srgbClr val="000000"/>
                </a:solidFill>
                <a:latin typeface="Calibri" pitchFamily="34" charset="0"/>
                <a:cs typeface="Microsoft YaHei"/>
              </a:rPr>
              <a:t> Arches et </a:t>
            </a:r>
            <a:r>
              <a:rPr lang="en-US" sz="2400" dirty="0" err="1">
                <a:solidFill>
                  <a:srgbClr val="000000"/>
                </a:solidFill>
                <a:latin typeface="Calibri" pitchFamily="34" charset="0"/>
                <a:cs typeface="Microsoft YaHei"/>
              </a:rPr>
              <a:t>Archettes</a:t>
            </a:r>
            <a:r>
              <a:rPr lang="en-US" sz="2400" dirty="0">
                <a:solidFill>
                  <a:srgbClr val="000000"/>
                </a:solidFill>
                <a:latin typeface="Calibri" pitchFamily="34" charset="0"/>
                <a:cs typeface="Microsoft YaHei"/>
              </a:rPr>
              <a:t>. In 1954 Arches merged with three other paper mills (</a:t>
            </a:r>
            <a:r>
              <a:rPr lang="en-US" sz="2400" dirty="0" err="1">
                <a:solidFill>
                  <a:srgbClr val="000000"/>
                </a:solidFill>
                <a:latin typeface="Calibri" pitchFamily="34" charset="0"/>
                <a:cs typeface="Microsoft YaHei"/>
              </a:rPr>
              <a:t>Johannot</a:t>
            </a:r>
            <a:r>
              <a:rPr lang="en-US" sz="2400" dirty="0">
                <a:solidFill>
                  <a:srgbClr val="000000"/>
                </a:solidFill>
                <a:latin typeface="Calibri" pitchFamily="34" charset="0"/>
                <a:cs typeface="Microsoft YaHei"/>
              </a:rPr>
              <a:t>, Marais, and Rives) to form </a:t>
            </a:r>
            <a:r>
              <a:rPr lang="en-US" sz="2400" dirty="0" err="1">
                <a:solidFill>
                  <a:srgbClr val="000000"/>
                </a:solidFill>
                <a:latin typeface="Calibri" pitchFamily="34" charset="0"/>
                <a:cs typeface="Microsoft YaHei"/>
              </a:rPr>
              <a:t>Arjomari</a:t>
            </a:r>
            <a:r>
              <a:rPr lang="en-US" sz="2400" dirty="0">
                <a:solidFill>
                  <a:srgbClr val="000000"/>
                </a:solidFill>
                <a:latin typeface="Calibri" pitchFamily="34" charset="0"/>
                <a:cs typeface="Microsoft YaHei"/>
              </a:rPr>
              <a:t>.</a:t>
            </a:r>
            <a:endParaRPr lang="en-US" sz="3200" dirty="0">
              <a:solidFill>
                <a:srgbClr val="000000"/>
              </a:solidFill>
              <a:latin typeface="Calibri" pitchFamily="34" charset="0"/>
              <a:cs typeface="Microsoft YaHei"/>
            </a:endParaRPr>
          </a:p>
        </p:txBody>
      </p:sp>
      <p:sp>
        <p:nvSpPr>
          <p:cNvPr id="211972"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1197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66F0E00-8F4F-4C01-AA0B-3516178436C9}"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84</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1970"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Other Elements </a:t>
            </a:r>
          </a:p>
        </p:txBody>
      </p:sp>
      <p:sp>
        <p:nvSpPr>
          <p:cNvPr id="211971" name="Text Box 2"/>
          <p:cNvSpPr txBox="1">
            <a:spLocks noChangeArrowheads="1"/>
          </p:cNvSpPr>
          <p:nvPr/>
        </p:nvSpPr>
        <p:spPr bwMode="auto">
          <a:xfrm>
            <a:off x="457200" y="1219200"/>
            <a:ext cx="8229600" cy="5502275"/>
          </a:xfrm>
          <a:prstGeom prst="rect">
            <a:avLst/>
          </a:prstGeom>
          <a:noFill/>
          <a:ln w="9525">
            <a:noFill/>
            <a:round/>
            <a:headEnd/>
            <a:tailEnd/>
          </a:ln>
        </p:spPr>
        <p:txBody>
          <a:bodyPr lIns="90000" tIns="45000" rIns="90000" bIns="45000"/>
          <a:lstStyle/>
          <a:p>
            <a:pPr>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i="1" dirty="0">
                <a:solidFill>
                  <a:srgbClr val="000000"/>
                </a:solidFill>
                <a:latin typeface="Calibri" pitchFamily="34" charset="0"/>
                <a:cs typeface="Microsoft YaHei"/>
              </a:rPr>
              <a:t>	</a:t>
            </a:r>
            <a:r>
              <a:rPr lang="en-US" sz="3200" dirty="0">
                <a:solidFill>
                  <a:srgbClr val="000000"/>
                </a:solidFill>
                <a:latin typeface="Calibri" pitchFamily="34" charset="0"/>
                <a:cs typeface="Microsoft YaHei"/>
              </a:rPr>
              <a:t>Identifier for Corporate Body (RDA 11.12)</a:t>
            </a:r>
          </a:p>
          <a:p>
            <a:pPr lvl="1">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MARC 010 - LCCN of authority record automatically added</a:t>
            </a:r>
          </a:p>
          <a:p>
            <a:pPr lvl="1">
              <a:spcBef>
                <a:spcPts val="638"/>
              </a:spcBef>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MARC 024 - Other Standard Identifier</a:t>
            </a:r>
          </a:p>
          <a:p>
            <a:pPr marL="1371600" lvl="2" indent="-457200">
              <a:spcBef>
                <a:spcPts val="638"/>
              </a:spcBef>
              <a:spcAft>
                <a:spcPts val="1425"/>
              </a:spcAft>
              <a:buSzPct val="100000"/>
              <a:buFont typeface="Wingdings" panose="05000000000000000000"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See DCM Z1 024</a:t>
            </a:r>
          </a:p>
        </p:txBody>
      </p:sp>
      <p:sp>
        <p:nvSpPr>
          <p:cNvPr id="211972"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a:solidFill>
                  <a:srgbClr val="898989"/>
                </a:solidFill>
                <a:latin typeface="Calibri" pitchFamily="34" charset="0"/>
                <a:cs typeface="Microsoft YaHei"/>
              </a:rPr>
              <a:t>Module 4. Describing Corporate Bodies</a:t>
            </a:r>
            <a:endParaRPr lang="en-US" dirty="0">
              <a:cs typeface="Microsoft YaHei"/>
            </a:endParaRPr>
          </a:p>
        </p:txBody>
      </p:sp>
      <p:sp>
        <p:nvSpPr>
          <p:cNvPr id="21197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66F0E00-8F4F-4C01-AA0B-3516178436C9}"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85</a:t>
            </a:fld>
            <a:endParaRPr lang="en-US" sz="1200" dirty="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243627039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28900" y="143452"/>
            <a:ext cx="3886200" cy="646331"/>
          </a:xfrm>
          <a:prstGeom prst="rect">
            <a:avLst/>
          </a:prstGeom>
          <a:noFill/>
        </p:spPr>
        <p:txBody>
          <a:bodyPr wrap="square" rtlCol="0">
            <a:spAutoFit/>
          </a:bodyPr>
          <a:lstStyle/>
          <a:p>
            <a:pPr algn="ctr"/>
            <a:r>
              <a:rPr lang="en-US" sz="3600" dirty="0">
                <a:solidFill>
                  <a:srgbClr val="000000"/>
                </a:solidFill>
                <a:latin typeface="Calibri" pitchFamily="34" charset="0"/>
                <a:cs typeface="Microsoft YaHei"/>
              </a:rPr>
              <a:t>Identifiers</a:t>
            </a:r>
            <a:endParaRPr lang="en-US" sz="3600" dirty="0"/>
          </a:p>
        </p:txBody>
      </p:sp>
      <p:sp>
        <p:nvSpPr>
          <p:cNvPr id="9"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a:solidFill>
                  <a:srgbClr val="898989"/>
                </a:solidFill>
                <a:latin typeface="Calibri" pitchFamily="34" charset="0"/>
                <a:cs typeface="Microsoft YaHei"/>
              </a:rPr>
              <a:t>Module 4. Describing Corporate Bodies</a:t>
            </a:r>
            <a:endParaRPr lang="en-US" dirty="0">
              <a:cs typeface="Microsoft YaHei"/>
            </a:endParaRPr>
          </a:p>
        </p:txBody>
      </p:sp>
      <p:sp>
        <p:nvSpPr>
          <p:cNvPr id="10"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r>
              <a:rPr lang="en-US" sz="1200" dirty="0">
                <a:solidFill>
                  <a:schemeClr val="folHlink"/>
                </a:solidFill>
                <a:latin typeface="Calibri" pitchFamily="34" charset="0"/>
                <a:ea typeface="Arial Unicode MS" pitchFamily="34" charset="-128"/>
                <a:cs typeface="Arial Unicode MS" pitchFamily="34" charset="-128"/>
              </a:rPr>
              <a:t>83</a:t>
            </a:r>
          </a:p>
        </p:txBody>
      </p:sp>
      <p:pic>
        <p:nvPicPr>
          <p:cNvPr id="15" name="Picture 14">
            <a:extLst>
              <a:ext uri="{FF2B5EF4-FFF2-40B4-BE49-F238E27FC236}">
                <a16:creationId xmlns:a16="http://schemas.microsoft.com/office/drawing/2014/main" id="{2FCD8059-5B1F-9CFB-417B-D80612621CD8}"/>
              </a:ext>
            </a:extLst>
          </p:cNvPr>
          <p:cNvPicPr>
            <a:picLocks noChangeAspect="1"/>
          </p:cNvPicPr>
          <p:nvPr/>
        </p:nvPicPr>
        <p:blipFill>
          <a:blip r:embed="rId3"/>
          <a:stretch>
            <a:fillRect/>
          </a:stretch>
        </p:blipFill>
        <p:spPr>
          <a:xfrm>
            <a:off x="0" y="952016"/>
            <a:ext cx="9144000" cy="5345006"/>
          </a:xfrm>
          <a:prstGeom prst="rect">
            <a:avLst/>
          </a:prstGeom>
        </p:spPr>
      </p:pic>
      <p:sp>
        <p:nvSpPr>
          <p:cNvPr id="16" name="Rectangle: Rounded Corners 15">
            <a:extLst>
              <a:ext uri="{FF2B5EF4-FFF2-40B4-BE49-F238E27FC236}">
                <a16:creationId xmlns:a16="http://schemas.microsoft.com/office/drawing/2014/main" id="{FFF42FF4-C062-CFF9-EAF1-F90A27722A1C}"/>
              </a:ext>
            </a:extLst>
          </p:cNvPr>
          <p:cNvSpPr/>
          <p:nvPr/>
        </p:nvSpPr>
        <p:spPr bwMode="auto">
          <a:xfrm>
            <a:off x="0" y="952016"/>
            <a:ext cx="1828800" cy="301752"/>
          </a:xfrm>
          <a:prstGeom prst="round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pPr>
            <a:endParaRPr kumimoji="0" lang="en-US" sz="1800" b="0" i="0" u="none" strike="noStrike" cap="none" normalizeH="0" baseline="0">
              <a:ln>
                <a:noFill/>
              </a:ln>
              <a:solidFill>
                <a:schemeClr val="bg1"/>
              </a:solidFill>
              <a:effectLst/>
              <a:latin typeface="Arial" panose="020B0604020202020204" pitchFamily="34" charset="0"/>
              <a:ea typeface="Microsoft YaHei" panose="020B0503020204020204" pitchFamily="34" charset="-122"/>
            </a:endParaRPr>
          </a:p>
        </p:txBody>
      </p:sp>
      <p:sp>
        <p:nvSpPr>
          <p:cNvPr id="17" name="Rectangle: Rounded Corners 16">
            <a:extLst>
              <a:ext uri="{FF2B5EF4-FFF2-40B4-BE49-F238E27FC236}">
                <a16:creationId xmlns:a16="http://schemas.microsoft.com/office/drawing/2014/main" id="{9116DD07-EF13-46FD-7C8E-3A70B8F758C8}"/>
              </a:ext>
            </a:extLst>
          </p:cNvPr>
          <p:cNvSpPr/>
          <p:nvPr/>
        </p:nvSpPr>
        <p:spPr bwMode="auto">
          <a:xfrm>
            <a:off x="0" y="1524000"/>
            <a:ext cx="5638800" cy="914400"/>
          </a:xfrm>
          <a:prstGeom prst="round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pPr>
            <a:endParaRPr kumimoji="0" lang="en-US" sz="1800" b="0" i="0" u="none" strike="noStrike" cap="none" normalizeH="0" baseline="0">
              <a:ln>
                <a:noFill/>
              </a:ln>
              <a:solidFill>
                <a:schemeClr val="bg1"/>
              </a:solidFill>
              <a:effectLst/>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4779686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4018" name="Text Box 1"/>
          <p:cNvSpPr txBox="1">
            <a:spLocks noChangeArrowheads="1"/>
          </p:cNvSpPr>
          <p:nvPr/>
        </p:nvSpPr>
        <p:spPr bwMode="auto">
          <a:xfrm>
            <a:off x="457200" y="228600"/>
            <a:ext cx="8229600" cy="1020763"/>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Constructing the Authorized Access Point (RDA 11.13)</a:t>
            </a:r>
          </a:p>
        </p:txBody>
      </p:sp>
      <p:sp>
        <p:nvSpPr>
          <p:cNvPr id="214019" name="Text Box 2"/>
          <p:cNvSpPr txBox="1">
            <a:spLocks noChangeArrowheads="1"/>
          </p:cNvSpPr>
          <p:nvPr/>
        </p:nvSpPr>
        <p:spPr bwMode="auto">
          <a:xfrm>
            <a:off x="457200" y="1752600"/>
            <a:ext cx="8229600" cy="4525963"/>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 	Record the Preferred name in subfield $a of 	   	    	the 110 or 111 field</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	 	110 2_ Kurt Weill Foundation for Music</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2. Make required additions</a:t>
            </a:r>
          </a:p>
          <a:p>
            <a:pPr marL="1200150" lvl="1" indent="-457200">
              <a:spcBef>
                <a:spcPts val="638"/>
              </a:spcBef>
              <a:spcAft>
                <a:spcPts val="1425"/>
              </a:spcAft>
              <a:buSzPct val="100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Names not indicating a corporate body (RDA 11.13.1.1)</a:t>
            </a: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 			110 2 _ Johann </a:t>
            </a:r>
            <a:r>
              <a:rPr lang="en-US" sz="3200" dirty="0" err="1">
                <a:solidFill>
                  <a:srgbClr val="000000"/>
                </a:solidFill>
                <a:latin typeface="Calibri" pitchFamily="34" charset="0"/>
                <a:cs typeface="Microsoft YaHei"/>
              </a:rPr>
              <a:t>Traeg</a:t>
            </a:r>
            <a:r>
              <a:rPr lang="en-US" sz="3200" dirty="0">
                <a:solidFill>
                  <a:srgbClr val="000000"/>
                </a:solidFill>
                <a:latin typeface="Calibri" pitchFamily="34" charset="0"/>
                <a:cs typeface="Microsoft YaHei"/>
              </a:rPr>
              <a:t> (Firm)</a:t>
            </a:r>
          </a:p>
        </p:txBody>
      </p:sp>
      <p:sp>
        <p:nvSpPr>
          <p:cNvPr id="214020"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1402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7F25E8F2-753F-4612-B8EC-00109A2AD52E}"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87</a:t>
            </a:fld>
            <a:endParaRPr lang="en-US" sz="1200" dirty="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6066" name="Text Box 1"/>
          <p:cNvSpPr txBox="1">
            <a:spLocks noChangeArrowheads="1"/>
          </p:cNvSpPr>
          <p:nvPr/>
        </p:nvSpPr>
        <p:spPr bwMode="auto">
          <a:xfrm>
            <a:off x="457200" y="274638"/>
            <a:ext cx="8229600" cy="1430337"/>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Constructing the Authorized Access Point (RDA 11.13)</a:t>
            </a:r>
          </a:p>
        </p:txBody>
      </p:sp>
      <p:sp>
        <p:nvSpPr>
          <p:cNvPr id="216067" name="Text Box 2"/>
          <p:cNvSpPr txBox="1">
            <a:spLocks noChangeArrowheads="1"/>
          </p:cNvSpPr>
          <p:nvPr/>
        </p:nvSpPr>
        <p:spPr bwMode="auto">
          <a:xfrm>
            <a:off x="228600" y="1830387"/>
            <a:ext cx="8686800" cy="4525963"/>
          </a:xfrm>
          <a:prstGeom prst="rect">
            <a:avLst/>
          </a:prstGeom>
          <a:noFill/>
          <a:ln w="9525">
            <a:noFill/>
            <a:round/>
            <a:headEnd/>
            <a:tailEnd/>
          </a:ln>
        </p:spPr>
        <p:txBody>
          <a:bodyPr lIns="90000" tIns="45000" rIns="90000" bIns="45000"/>
          <a:lstStyle/>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3. Make other additions as needed to distinguish between bodies with the same name. Choose qualifier using judgment.</a:t>
            </a:r>
          </a:p>
          <a:p>
            <a:pPr marL="914400" lvl="1" indent="-457200">
              <a:spcBef>
                <a:spcPts val="638"/>
              </a:spcBef>
              <a:spcAft>
                <a:spcPts val="1425"/>
              </a:spcAft>
              <a:buSzPct val="100000"/>
              <a:buFont typeface="Arial"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a:solidFill>
                  <a:srgbClr val="000000"/>
                </a:solidFill>
                <a:latin typeface="Calibri" pitchFamily="34" charset="0"/>
                <a:cs typeface="Microsoft YaHei"/>
              </a:rPr>
              <a:t>Place associated with the corporate body (RDA 11.13.1.3)</a:t>
            </a:r>
          </a:p>
          <a:p>
            <a:pPr lvl="2">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a:solidFill>
                  <a:srgbClr val="000000"/>
                </a:solidFill>
                <a:latin typeface="Calibri" pitchFamily="34" charset="0"/>
                <a:cs typeface="Microsoft YaHei"/>
              </a:rPr>
              <a:t>		110 2_ Constitution Party (U.S.)</a:t>
            </a:r>
          </a:p>
          <a:p>
            <a:pPr marL="914400" lvl="1" indent="-457200">
              <a:spcBef>
                <a:spcPts val="638"/>
              </a:spcBef>
              <a:spcAft>
                <a:spcPts val="1425"/>
              </a:spcAft>
              <a:buSzPct val="100000"/>
              <a:buFont typeface="Arial"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a:solidFill>
                  <a:srgbClr val="000000"/>
                </a:solidFill>
                <a:latin typeface="Calibri" pitchFamily="34" charset="0"/>
                <a:cs typeface="Microsoft YaHei"/>
              </a:rPr>
              <a:t>Associated institution (RDA 11.13.1.4)</a:t>
            </a:r>
          </a:p>
          <a:p>
            <a:pPr marL="1598613" lvl="3" indent="-279400">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dirty="0">
                <a:solidFill>
                  <a:srgbClr val="000000"/>
                </a:solidFill>
                <a:latin typeface="Calibri" pitchFamily="34" charset="0"/>
                <a:cs typeface="Microsoft YaHei"/>
              </a:rPr>
              <a:t>110 2_ National Portrait Gallery (Smithsonian Institution)</a:t>
            </a:r>
            <a:endParaRPr lang="en-US" sz="3200" dirty="0">
              <a:solidFill>
                <a:srgbClr val="000000"/>
              </a:solidFill>
              <a:latin typeface="Calibri" pitchFamily="34" charset="0"/>
              <a:cs typeface="Microsoft YaHei"/>
            </a:endParaRPr>
          </a:p>
          <a:p>
            <a:pPr>
              <a:spcBef>
                <a:spcPts val="638"/>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200" dirty="0">
              <a:solidFill>
                <a:srgbClr val="000000"/>
              </a:solidFill>
              <a:latin typeface="Calibri" pitchFamily="34" charset="0"/>
              <a:cs typeface="Microsoft YaHei"/>
            </a:endParaRPr>
          </a:p>
        </p:txBody>
      </p:sp>
      <p:sp>
        <p:nvSpPr>
          <p:cNvPr id="216068"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1606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CCEEAC75-792B-4A10-B46E-F1CFB173777F}"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88</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8114" name="Text Box 1"/>
          <p:cNvSpPr txBox="1">
            <a:spLocks noChangeArrowheads="1"/>
          </p:cNvSpPr>
          <p:nvPr/>
        </p:nvSpPr>
        <p:spPr bwMode="auto">
          <a:xfrm>
            <a:off x="457200" y="152400"/>
            <a:ext cx="8229600" cy="14478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Constructing the Authorized Access Point (RDA 11.13)</a:t>
            </a:r>
          </a:p>
        </p:txBody>
      </p:sp>
      <p:sp>
        <p:nvSpPr>
          <p:cNvPr id="201731" name="Text Box 2"/>
          <p:cNvSpPr txBox="1">
            <a:spLocks noChangeArrowheads="1"/>
          </p:cNvSpPr>
          <p:nvPr/>
        </p:nvSpPr>
        <p:spPr bwMode="auto">
          <a:xfrm>
            <a:off x="457200" y="1524000"/>
            <a:ext cx="8382000" cy="5334000"/>
          </a:xfrm>
          <a:prstGeom prst="rect">
            <a:avLst/>
          </a:prstGeom>
          <a:noFill/>
          <a:ln w="9525">
            <a:noFill/>
            <a:round/>
            <a:headEnd/>
            <a:tailEnd/>
          </a:ln>
        </p:spPr>
        <p:txBody>
          <a:bodyPr lIns="90000" tIns="45000" rIns="90000" bIns="45000"/>
          <a:lstStyle/>
          <a:p>
            <a:pPr indent="-285750">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3200" dirty="0">
                <a:solidFill>
                  <a:srgbClr val="000000"/>
                </a:solidFill>
                <a:latin typeface="Calibri" pitchFamily="34" charset="0"/>
                <a:cs typeface="Microsoft YaHei"/>
              </a:rPr>
              <a:t>3. Make other additions as needed to distinguish between bodies with the same name. Choose qualifier using judgment.</a:t>
            </a:r>
          </a:p>
          <a:p>
            <a:pPr marL="914400" lvl="1" indent="-457200">
              <a:spcBef>
                <a:spcPts val="0"/>
              </a:spcBef>
              <a:spcAft>
                <a:spcPts val="1425"/>
              </a:spcAft>
              <a:buSzPct val="100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a:solidFill>
                  <a:srgbClr val="000000"/>
                </a:solidFill>
                <a:latin typeface="Calibri" pitchFamily="34" charset="0"/>
                <a:cs typeface="Microsoft YaHei"/>
              </a:rPr>
              <a:t>Date associated with the corporate body (RDA 11.13.1.5)</a:t>
            </a:r>
          </a:p>
          <a:p>
            <a:pPr lvl="2">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a:solidFill>
                  <a:srgbClr val="000000"/>
                </a:solidFill>
                <a:latin typeface="Calibri" pitchFamily="34" charset="0"/>
                <a:cs typeface="Microsoft YaHei"/>
              </a:rPr>
              <a:t>		</a:t>
            </a:r>
            <a:r>
              <a:rPr lang="en-US" sz="2000" dirty="0">
                <a:solidFill>
                  <a:srgbClr val="000000"/>
                </a:solidFill>
                <a:latin typeface="Calibri" pitchFamily="34" charset="0"/>
                <a:cs typeface="Microsoft YaHei"/>
              </a:rPr>
              <a:t>110 2_ Constitution Party (U.S. : 1952-1968)</a:t>
            </a:r>
            <a:endParaRPr lang="en-US" sz="2400" dirty="0">
              <a:solidFill>
                <a:srgbClr val="000000"/>
              </a:solidFill>
              <a:latin typeface="Calibri" pitchFamily="34" charset="0"/>
              <a:cs typeface="Microsoft YaHei"/>
            </a:endParaRPr>
          </a:p>
          <a:p>
            <a:pPr marL="914400" lvl="1" indent="-457200">
              <a:spcBef>
                <a:spcPts val="0"/>
              </a:spcBef>
              <a:spcAft>
                <a:spcPts val="1425"/>
              </a:spcAft>
              <a:buSzPct val="100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a:solidFill>
                  <a:srgbClr val="000000"/>
                </a:solidFill>
                <a:latin typeface="Calibri" pitchFamily="34" charset="0"/>
                <a:cs typeface="Microsoft YaHei"/>
              </a:rPr>
              <a:t>Type of jurisdiction (RDA 11.13.1.6)</a:t>
            </a:r>
          </a:p>
          <a:p>
            <a:pPr>
              <a:spcBef>
                <a:spcPts val="0"/>
              </a:spcBef>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a:solidFill>
                  <a:srgbClr val="000000"/>
                </a:solidFill>
                <a:latin typeface="Calibri" pitchFamily="34" charset="0"/>
                <a:cs typeface="Microsoft YaHei"/>
              </a:rPr>
              <a:t>    			</a:t>
            </a:r>
            <a:r>
              <a:rPr lang="en-US" sz="2000" dirty="0">
                <a:solidFill>
                  <a:srgbClr val="000000"/>
                </a:solidFill>
                <a:latin typeface="Calibri" pitchFamily="34" charset="0"/>
                <a:cs typeface="Microsoft YaHei"/>
              </a:rPr>
              <a:t>151      Cork (Ireland : County)</a:t>
            </a:r>
            <a:endParaRPr lang="en-US" sz="2400" dirty="0">
              <a:solidFill>
                <a:srgbClr val="000000"/>
              </a:solidFill>
              <a:latin typeface="Calibri" pitchFamily="34" charset="0"/>
              <a:cs typeface="Microsoft YaHei"/>
            </a:endParaRPr>
          </a:p>
          <a:p>
            <a:pPr marL="914400" lvl="1" indent="-457200">
              <a:spcBef>
                <a:spcPts val="0"/>
              </a:spcBef>
              <a:spcAft>
                <a:spcPts val="1425"/>
              </a:spcAft>
              <a:buSzPct val="100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a:solidFill>
                  <a:srgbClr val="000000"/>
                </a:solidFill>
                <a:latin typeface="Calibri" pitchFamily="34" charset="0"/>
                <a:cs typeface="Microsoft YaHei"/>
              </a:rPr>
              <a:t>Other designation (RDA 11.13.1.7)</a:t>
            </a:r>
          </a:p>
          <a:p>
            <a:pPr lvl="2">
              <a:spcBef>
                <a:spcPts val="0"/>
              </a:spcBef>
              <a:spcAft>
                <a:spcPts val="1425"/>
              </a:spcAft>
              <a:buSzPct val="100000"/>
              <a:tabLst>
                <a:tab pos="0" algn="l"/>
                <a:tab pos="457200" algn="l"/>
                <a:tab pos="914400" algn="l"/>
                <a:tab pos="134302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a:solidFill>
                  <a:srgbClr val="000000"/>
                </a:solidFill>
                <a:latin typeface="Calibri" pitchFamily="34" charset="0"/>
                <a:cs typeface="Microsoft YaHei"/>
              </a:rPr>
              <a:t>   		</a:t>
            </a:r>
            <a:r>
              <a:rPr lang="en-US" sz="2000" dirty="0">
                <a:solidFill>
                  <a:srgbClr val="000000"/>
                </a:solidFill>
                <a:latin typeface="Calibri" pitchFamily="34" charset="0"/>
                <a:cs typeface="Microsoft YaHei"/>
              </a:rPr>
              <a:t>111 2_ World Cup (Soccer)</a:t>
            </a:r>
            <a:endParaRPr lang="en-US" sz="2800" dirty="0">
              <a:solidFill>
                <a:srgbClr val="000000"/>
              </a:solidFill>
              <a:latin typeface="Calibri" pitchFamily="34" charset="0"/>
              <a:cs typeface="Microsoft YaHei"/>
            </a:endParaRPr>
          </a:p>
        </p:txBody>
      </p:sp>
      <p:sp>
        <p:nvSpPr>
          <p:cNvPr id="21811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1811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D59E7D1E-F8F7-4979-9E2F-6BAA76E898B4}"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89</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7154"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Conferences </a:t>
            </a:r>
          </a:p>
        </p:txBody>
      </p:sp>
      <p:sp>
        <p:nvSpPr>
          <p:cNvPr id="177155" name="Text Box 2"/>
          <p:cNvSpPr txBox="1">
            <a:spLocks noChangeArrowheads="1"/>
          </p:cNvSpPr>
          <p:nvPr/>
        </p:nvSpPr>
        <p:spPr bwMode="auto">
          <a:xfrm>
            <a:off x="457200" y="1066800"/>
            <a:ext cx="8229600" cy="5105400"/>
          </a:xfrm>
          <a:prstGeom prst="rect">
            <a:avLst/>
          </a:prstGeom>
          <a:noFill/>
          <a:ln w="9525">
            <a:noFill/>
            <a:miter lim="800000"/>
            <a:headEnd/>
            <a:tailEnd/>
          </a:ln>
        </p:spPr>
        <p:txBody>
          <a:bodyPr lIns="90000" tIns="45000" rIns="90000" bIns="45000"/>
          <a:lstStyle/>
          <a:p>
            <a:pPr marL="331788" indent="-331788">
              <a:spcAft>
                <a:spcPts val="600"/>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000" dirty="0">
                <a:solidFill>
                  <a:srgbClr val="000000"/>
                </a:solidFill>
                <a:latin typeface="Calibri" pitchFamily="34" charset="0"/>
                <a:cs typeface="Microsoft YaHei"/>
              </a:rPr>
              <a:t>Preferred name (RDA 11.2.2.5.4)</a:t>
            </a:r>
          </a:p>
          <a:p>
            <a:pPr marL="736600" lvl="1" indent="-279400">
              <a:spcAft>
                <a:spcPts val="600"/>
              </a:spcAft>
              <a:buClr>
                <a:srgbClr val="000000"/>
              </a:buClr>
              <a:buSzPct val="100000"/>
              <a:buFont typeface="Times New Roman" pitchFamily="18" charset="0"/>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000" dirty="0">
                <a:solidFill>
                  <a:srgbClr val="000000"/>
                </a:solidFill>
                <a:latin typeface="Calibri" pitchFamily="34" charset="0"/>
                <a:cs typeface="Microsoft YaHei"/>
              </a:rPr>
              <a:t>Choose the form that includes the name of the associated body</a:t>
            </a:r>
          </a:p>
          <a:p>
            <a:pPr marL="736600" lvl="1" indent="-279400">
              <a:spcAft>
                <a:spcPts val="600"/>
              </a:spcAft>
              <a:buClr>
                <a:srgbClr val="000000"/>
              </a:buClr>
              <a:buSzPct val="100000"/>
              <a:buFont typeface="Times New Roman" pitchFamily="18" charset="0"/>
              <a:buNone/>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000" dirty="0">
                <a:solidFill>
                  <a:srgbClr val="000000"/>
                </a:solidFill>
                <a:latin typeface="Calibri" pitchFamily="34" charset="0"/>
                <a:cs typeface="Microsoft YaHei"/>
              </a:rPr>
              <a:t>111 2_ FAO Technical Meeting on Coffee 		            	         Production and Protection</a:t>
            </a:r>
          </a:p>
          <a:p>
            <a:pPr marL="736600" lvl="1" indent="-279400">
              <a:spcAft>
                <a:spcPts val="600"/>
              </a:spcAft>
              <a:buClr>
                <a:srgbClr val="000000"/>
              </a:buClr>
              <a:buSzPct val="100000"/>
              <a:buFont typeface="Times New Roman" pitchFamily="18" charset="0"/>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000" i="1" dirty="0">
                <a:solidFill>
                  <a:srgbClr val="000000"/>
                </a:solidFill>
                <a:latin typeface="Calibri" pitchFamily="34" charset="0"/>
                <a:cs typeface="Microsoft YaHei"/>
              </a:rPr>
              <a:t>Unless </a:t>
            </a:r>
            <a:r>
              <a:rPr lang="en-US" sz="3000" dirty="0">
                <a:solidFill>
                  <a:srgbClr val="000000"/>
                </a:solidFill>
                <a:latin typeface="Calibri" pitchFamily="34" charset="0"/>
                <a:cs typeface="Microsoft YaHei"/>
              </a:rPr>
              <a:t>it would be recorded subordinately – RDA 11.2.2.14.6</a:t>
            </a:r>
          </a:p>
          <a:p>
            <a:pPr marL="736600" lvl="1" indent="-279400">
              <a:spcAft>
                <a:spcPts val="600"/>
              </a:spcAft>
              <a:buClr>
                <a:srgbClr val="000000"/>
              </a:buClr>
              <a:buSzPct val="100000"/>
              <a:buFont typeface="Times New Roman" pitchFamily="18" charset="0"/>
              <a:buNone/>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000" dirty="0">
                <a:solidFill>
                  <a:srgbClr val="000000"/>
                </a:solidFill>
                <a:latin typeface="Calibri" pitchFamily="34" charset="0"/>
                <a:cs typeface="Microsoft YaHei"/>
              </a:rPr>
              <a:t>110 2_ Hawaii Macadamia Nut Association. $b 	          Annual Meeting</a:t>
            </a:r>
          </a:p>
          <a:p>
            <a:pPr marL="736600" lvl="1" indent="-279400">
              <a:spcAft>
                <a:spcPts val="600"/>
              </a:spcAft>
              <a:buClr>
                <a:srgbClr val="000000"/>
              </a:buClr>
              <a:buSzPct val="100000"/>
              <a:buFont typeface="Times New Roman" pitchFamily="18" charset="0"/>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000" i="1" dirty="0">
                <a:solidFill>
                  <a:srgbClr val="000000"/>
                </a:solidFill>
                <a:latin typeface="Calibri" pitchFamily="34" charset="0"/>
                <a:cs typeface="Microsoft YaHei"/>
              </a:rPr>
              <a:t>Include frequency term if part of name</a:t>
            </a:r>
            <a:endParaRPr lang="en-US" sz="3000" dirty="0">
              <a:solidFill>
                <a:srgbClr val="000000"/>
              </a:solidFill>
              <a:latin typeface="Calibri" pitchFamily="34" charset="0"/>
              <a:cs typeface="Microsoft YaHei"/>
            </a:endParaRPr>
          </a:p>
        </p:txBody>
      </p:sp>
      <p:sp>
        <p:nvSpPr>
          <p:cNvPr id="17715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7715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27288633-246D-438A-B013-C5008F7A0EBD}"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90</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Text Box 1"/>
          <p:cNvSpPr txBox="1">
            <a:spLocks noChangeArrowheads="1"/>
          </p:cNvSpPr>
          <p:nvPr/>
        </p:nvSpPr>
        <p:spPr bwMode="auto">
          <a:xfrm>
            <a:off x="457200" y="274638"/>
            <a:ext cx="8218488" cy="1131887"/>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Conferences</a:t>
            </a:r>
          </a:p>
        </p:txBody>
      </p:sp>
      <p:sp>
        <p:nvSpPr>
          <p:cNvPr id="179202" name="Text Box 2"/>
          <p:cNvSpPr txBox="1">
            <a:spLocks noChangeArrowheads="1"/>
          </p:cNvSpPr>
          <p:nvPr/>
        </p:nvSpPr>
        <p:spPr bwMode="auto">
          <a:xfrm>
            <a:off x="457200" y="1600200"/>
            <a:ext cx="8218488" cy="4514850"/>
          </a:xfrm>
          <a:prstGeom prst="rect">
            <a:avLst/>
          </a:prstGeom>
          <a:noFill/>
          <a:ln w="9525">
            <a:noFill/>
            <a:round/>
            <a:headEnd/>
            <a:tailEnd/>
          </a:ln>
        </p:spPr>
        <p:txBody>
          <a:bodyPr lIns="90000" tIns="45000" rIns="90000" bIns="45000"/>
          <a:lstStyle/>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a:solidFill>
                  <a:srgbClr val="000000"/>
                </a:solidFill>
                <a:latin typeface="Calibri" pitchFamily="34" charset="0"/>
                <a:cs typeface="Microsoft YaHei"/>
              </a:rPr>
              <a:t>11.2.2.11. Omit from the name of a conference, congress, meeting, exhibition, fair, festival, etc., (including that of a conference, etc., treated as a subordinate body, see 11.2.2.14.6), indications of its number, or year or years of convocation, etc.</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a:solidFill>
                  <a:srgbClr val="000000"/>
                </a:solidFill>
                <a:latin typeface="Calibri" pitchFamily="34" charset="0"/>
                <a:cs typeface="Microsoft YaHei"/>
              </a:rPr>
              <a:t>	       Calcutta Film Festival</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a:solidFill>
                  <a:srgbClr val="000000"/>
                </a:solidFill>
                <a:latin typeface="Calibri" pitchFamily="34" charset="0"/>
                <a:cs typeface="Microsoft YaHei"/>
              </a:rPr>
              <a:t>	       </a:t>
            </a:r>
            <a:r>
              <a:rPr lang="en-US" sz="3200" i="1" dirty="0">
                <a:solidFill>
                  <a:srgbClr val="000000"/>
                </a:solidFill>
                <a:latin typeface="Calibri" pitchFamily="34" charset="0"/>
                <a:cs typeface="Microsoft YaHei"/>
              </a:rPr>
              <a:t>not</a:t>
            </a:r>
            <a:r>
              <a:rPr lang="en-US" sz="3200" dirty="0">
                <a:solidFill>
                  <a:srgbClr val="000000"/>
                </a:solidFill>
                <a:latin typeface="Calibri" pitchFamily="34" charset="0"/>
                <a:cs typeface="Microsoft YaHei"/>
              </a:rPr>
              <a:t> 4th Calcutta Film Festival</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endParaRPr lang="en-US" sz="3200" dirty="0">
              <a:solidFill>
                <a:srgbClr val="000000"/>
              </a:solidFill>
              <a:latin typeface="Calibri" pitchFamily="34" charset="0"/>
              <a:cs typeface="Microsoft YaHei"/>
            </a:endParaRPr>
          </a:p>
        </p:txBody>
      </p:sp>
      <p:sp>
        <p:nvSpPr>
          <p:cNvPr id="179203"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79204"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48440197-6FB8-4841-B6F4-3948FE30E697}"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91</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Text Box 1"/>
          <p:cNvSpPr txBox="1">
            <a:spLocks noChangeArrowheads="1"/>
          </p:cNvSpPr>
          <p:nvPr/>
        </p:nvSpPr>
        <p:spPr bwMode="auto">
          <a:xfrm>
            <a:off x="457200" y="274638"/>
            <a:ext cx="8218488" cy="1131887"/>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Conferences</a:t>
            </a:r>
          </a:p>
        </p:txBody>
      </p:sp>
      <p:sp>
        <p:nvSpPr>
          <p:cNvPr id="183298" name="Text Box 2"/>
          <p:cNvSpPr txBox="1">
            <a:spLocks noChangeArrowheads="1"/>
          </p:cNvSpPr>
          <p:nvPr/>
        </p:nvSpPr>
        <p:spPr bwMode="auto">
          <a:xfrm>
            <a:off x="228600" y="869950"/>
            <a:ext cx="8839200" cy="5486400"/>
          </a:xfrm>
          <a:prstGeom prst="rect">
            <a:avLst/>
          </a:prstGeom>
          <a:noFill/>
          <a:ln w="9525">
            <a:noFill/>
            <a:round/>
            <a:headEnd/>
            <a:tailEnd/>
          </a:ln>
        </p:spPr>
        <p:txBody>
          <a:bodyPr lIns="90000" tIns="45000" rIns="90000" bIns="45000"/>
          <a:lstStyle/>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MARC:</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800" dirty="0">
                <a:solidFill>
                  <a:srgbClr val="000000"/>
                </a:solidFill>
                <a:latin typeface="Calibri" pitchFamily="34" charset="0"/>
                <a:cs typeface="Microsoft YaHei"/>
              </a:rPr>
              <a:t>Code meeting names in 111 unless they are established subordinately to another body. In that case, use 110 or 111 as appropriate. Give the authorized access point of the higher body in subfield $a and the preferred name of the subordinate conference in subfield $b (if 110) or $e (if 111).</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500" dirty="0">
                <a:solidFill>
                  <a:srgbClr val="000000"/>
                </a:solidFill>
                <a:latin typeface="Calibri" pitchFamily="34" charset="0"/>
                <a:cs typeface="Microsoft YaHei"/>
              </a:rPr>
              <a:t>111 2_ Annual Meeting on Oncogenes</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500" dirty="0">
                <a:solidFill>
                  <a:srgbClr val="000000"/>
                </a:solidFill>
                <a:latin typeface="Calibri" pitchFamily="34" charset="0"/>
                <a:cs typeface="Microsoft YaHei"/>
              </a:rPr>
              <a:t>110 2_ African Studies Association. $b Annual Meeting</a:t>
            </a:r>
          </a:p>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500" dirty="0">
                <a:solidFill>
                  <a:srgbClr val="000000"/>
                </a:solidFill>
                <a:latin typeface="Calibri" pitchFamily="34" charset="0"/>
                <a:cs typeface="Microsoft YaHei"/>
              </a:rPr>
              <a:t>111 2_ United Nations Conference on Science and Technology for 			     Development $d (1979 : $c Vienna, Austria). $e Regional 			     Preparatory Meeting</a:t>
            </a:r>
          </a:p>
        </p:txBody>
      </p:sp>
      <p:sp>
        <p:nvSpPr>
          <p:cNvPr id="183299"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83300"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81CE5A9-4E58-45AA-AD99-7D11ECD494BE}"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92</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1250" name="Text Box 1"/>
          <p:cNvSpPr txBox="1">
            <a:spLocks noChangeArrowheads="1"/>
          </p:cNvSpPr>
          <p:nvPr/>
        </p:nvSpPr>
        <p:spPr bwMode="auto">
          <a:xfrm>
            <a:off x="457200" y="274638"/>
            <a:ext cx="8229600" cy="792162"/>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Conferences </a:t>
            </a:r>
          </a:p>
        </p:txBody>
      </p:sp>
      <p:sp>
        <p:nvSpPr>
          <p:cNvPr id="181251" name="Text Box 2"/>
          <p:cNvSpPr txBox="1">
            <a:spLocks noChangeArrowheads="1"/>
          </p:cNvSpPr>
          <p:nvPr/>
        </p:nvSpPr>
        <p:spPr bwMode="auto">
          <a:xfrm>
            <a:off x="457200" y="1143000"/>
            <a:ext cx="8229600" cy="5410200"/>
          </a:xfrm>
          <a:prstGeom prst="rect">
            <a:avLst/>
          </a:prstGeom>
          <a:noFill/>
          <a:ln w="9525">
            <a:noFill/>
            <a:round/>
            <a:headEnd/>
            <a:tailEnd/>
          </a:ln>
        </p:spPr>
        <p:txBody>
          <a:bodyPr lIns="90000" tIns="45000" rIns="90000" bIns="45000"/>
          <a:lstStyle/>
          <a:p>
            <a:pPr marL="333375" indent="-331788">
              <a:spcBef>
                <a:spcPts val="638"/>
              </a:spcBef>
              <a:spcAft>
                <a:spcPts val="1425"/>
              </a:spcAft>
              <a:buSzPct val="45000"/>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pPr>
            <a:r>
              <a:rPr lang="en-US" sz="3200" dirty="0">
                <a:solidFill>
                  <a:srgbClr val="000000"/>
                </a:solidFill>
                <a:latin typeface="Calibri" pitchFamily="34" charset="0"/>
                <a:cs typeface="Microsoft YaHei"/>
              </a:rPr>
              <a:t>Ongoing conferences  (LC-PCC PS 11.13.1.8)</a:t>
            </a:r>
          </a:p>
          <a:p>
            <a:pPr marL="333375" indent="-331788">
              <a:spcBef>
                <a:spcPts val="638"/>
              </a:spcBef>
              <a:spcAft>
                <a:spcPts val="1425"/>
              </a:spcAft>
              <a:buSzPct val="45000"/>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pPr>
            <a:r>
              <a:rPr lang="en-US" sz="3200" dirty="0">
                <a:solidFill>
                  <a:srgbClr val="000000"/>
                </a:solidFill>
                <a:latin typeface="Calibri" pitchFamily="34" charset="0"/>
                <a:cs typeface="Microsoft YaHei"/>
              </a:rPr>
              <a:t>	</a:t>
            </a:r>
            <a:r>
              <a:rPr lang="en-US" sz="3000" dirty="0">
                <a:solidFill>
                  <a:srgbClr val="000000"/>
                </a:solidFill>
                <a:latin typeface="Calibri" pitchFamily="34" charset="0"/>
                <a:cs typeface="Microsoft YaHei"/>
              </a:rPr>
              <a:t>For monographic cataloging, create an authority record for each instance</a:t>
            </a:r>
          </a:p>
          <a:p>
            <a:pPr marL="457200" lvl="1" indent="0">
              <a:spcBef>
                <a:spcPts val="638"/>
              </a:spcBef>
              <a:spcAft>
                <a:spcPts val="1425"/>
              </a:spcAft>
              <a:buClr>
                <a:srgbClr val="000000"/>
              </a:buClr>
              <a:buSzPct val="100000"/>
              <a:buFontTx/>
              <a:buChar char="•"/>
              <a:tabLst>
                <a:tab pos="333375" algn="l"/>
                <a:tab pos="800100"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pPr>
            <a:r>
              <a:rPr lang="en-US" sz="3000" dirty="0">
                <a:solidFill>
                  <a:srgbClr val="000000"/>
                </a:solidFill>
                <a:latin typeface="Calibri" pitchFamily="34" charset="0"/>
                <a:cs typeface="Microsoft YaHei"/>
              </a:rPr>
              <a:t> May create separate authority records for the 	collective conference and individual instances 	of an ongoing conference</a:t>
            </a:r>
          </a:p>
          <a:p>
            <a:pPr marL="457200" lvl="1" indent="0">
              <a:spcBef>
                <a:spcPts val="638"/>
              </a:spcBef>
              <a:spcAft>
                <a:spcPts val="1425"/>
              </a:spcAft>
              <a:buClr>
                <a:srgbClr val="000000"/>
              </a:buClr>
              <a:buSzPct val="100000"/>
              <a:buFontTx/>
              <a:buChar char="•"/>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pPr>
            <a:r>
              <a:rPr lang="en-US" sz="3000" dirty="0">
                <a:solidFill>
                  <a:srgbClr val="000000"/>
                </a:solidFill>
                <a:latin typeface="Calibri" pitchFamily="34" charset="0"/>
                <a:cs typeface="Microsoft YaHei"/>
              </a:rPr>
              <a:t> Make the connections for earlier and later 	names of the conference in the collective 	records, not records for the individual 	conference</a:t>
            </a:r>
            <a:endParaRPr lang="en-US" sz="3200" dirty="0">
              <a:solidFill>
                <a:srgbClr val="000000"/>
              </a:solidFill>
              <a:latin typeface="Calibri" pitchFamily="34" charset="0"/>
              <a:cs typeface="Microsoft YaHei"/>
            </a:endParaRPr>
          </a:p>
        </p:txBody>
      </p:sp>
      <p:sp>
        <p:nvSpPr>
          <p:cNvPr id="181252"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8125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A69D2FF-E111-453E-9C17-3179C2184963}"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93</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Text Box 1"/>
          <p:cNvSpPr txBox="1">
            <a:spLocks noChangeArrowheads="1"/>
          </p:cNvSpPr>
          <p:nvPr/>
        </p:nvSpPr>
        <p:spPr bwMode="auto">
          <a:xfrm>
            <a:off x="2819400" y="304800"/>
            <a:ext cx="3124200" cy="760413"/>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Conferences </a:t>
            </a:r>
          </a:p>
        </p:txBody>
      </p:sp>
      <p:sp>
        <p:nvSpPr>
          <p:cNvPr id="185346" name="Text Box 2"/>
          <p:cNvSpPr txBox="1">
            <a:spLocks noChangeArrowheads="1"/>
          </p:cNvSpPr>
          <p:nvPr/>
        </p:nvSpPr>
        <p:spPr bwMode="auto">
          <a:xfrm>
            <a:off x="334963" y="1217613"/>
            <a:ext cx="8443912" cy="5259387"/>
          </a:xfrm>
          <a:prstGeom prst="rect">
            <a:avLst/>
          </a:prstGeom>
          <a:noFill/>
          <a:ln w="9525">
            <a:noFill/>
            <a:round/>
            <a:headEnd/>
            <a:tailEnd/>
          </a:ln>
        </p:spPr>
        <p:txBody>
          <a:bodyPr lIns="90000" tIns="45000" rIns="90000" bIns="45000"/>
          <a:lstStyle/>
          <a:p>
            <a:pPr marL="1430338" indent="-1430338">
              <a:spcAft>
                <a:spcPts val="1425"/>
              </a:spcAft>
              <a:buSzPct val="100000"/>
              <a:tabLst>
                <a:tab pos="0" algn="l"/>
                <a:tab pos="457200" algn="l"/>
                <a:tab pos="914400" algn="l"/>
                <a:tab pos="142875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111 2_ 	Pacific Rim Conference on Ceramic and Glass Technology</a:t>
            </a:r>
          </a:p>
          <a:p>
            <a:pPr marL="1430338" indent="-1430338">
              <a:spcAft>
                <a:spcPts val="1425"/>
              </a:spcAft>
              <a:buSzPct val="100000"/>
              <a:tabLst>
                <a:tab pos="0" algn="l"/>
                <a:tab pos="457200" algn="l"/>
                <a:tab pos="914400" algn="l"/>
                <a:tab pos="142875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511 2_ 	$w r $</a:t>
            </a:r>
            <a:r>
              <a:rPr lang="en-US" sz="3200" dirty="0" err="1">
                <a:solidFill>
                  <a:srgbClr val="000000"/>
                </a:solidFill>
                <a:latin typeface="Calibri" pitchFamily="34" charset="0"/>
                <a:cs typeface="Microsoft YaHei"/>
              </a:rPr>
              <a:t>i</a:t>
            </a:r>
            <a:r>
              <a:rPr lang="en-US" sz="3200" dirty="0">
                <a:solidFill>
                  <a:srgbClr val="000000"/>
                </a:solidFill>
                <a:latin typeface="Calibri" pitchFamily="34" charset="0"/>
                <a:cs typeface="Microsoft YaHei"/>
              </a:rPr>
              <a:t> Successor: $a International Meeting of Pacific Rim Ceramic Societies</a:t>
            </a:r>
          </a:p>
          <a:p>
            <a:pPr marL="1430338" indent="-1430338">
              <a:spcAft>
                <a:spcPts val="1425"/>
              </a:spcAft>
              <a:buSzPct val="100000"/>
              <a:tabLst>
                <a:tab pos="0" algn="l"/>
                <a:tab pos="457200" algn="l"/>
                <a:tab pos="914400" algn="l"/>
                <a:tab pos="142875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667   	   	See also related access points for individual instances of this conference which include specific information about the number, date, or place of the individual conference.</a:t>
            </a:r>
          </a:p>
        </p:txBody>
      </p:sp>
      <p:sp>
        <p:nvSpPr>
          <p:cNvPr id="185347"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85348"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2E3D30BA-6260-4060-8927-47F4299259B9}"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94</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Text Box 1"/>
          <p:cNvSpPr txBox="1">
            <a:spLocks noChangeArrowheads="1"/>
          </p:cNvSpPr>
          <p:nvPr/>
        </p:nvSpPr>
        <p:spPr bwMode="auto">
          <a:xfrm>
            <a:off x="2833955" y="136311"/>
            <a:ext cx="3124200" cy="760413"/>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Conferences </a:t>
            </a:r>
          </a:p>
        </p:txBody>
      </p:sp>
      <p:sp>
        <p:nvSpPr>
          <p:cNvPr id="187394" name="Text Box 2"/>
          <p:cNvSpPr txBox="1">
            <a:spLocks noChangeArrowheads="1"/>
          </p:cNvSpPr>
          <p:nvPr/>
        </p:nvSpPr>
        <p:spPr bwMode="auto">
          <a:xfrm>
            <a:off x="125611" y="996843"/>
            <a:ext cx="8892778" cy="5259387"/>
          </a:xfrm>
          <a:prstGeom prst="rect">
            <a:avLst/>
          </a:prstGeom>
          <a:noFill/>
          <a:ln w="9525">
            <a:noFill/>
            <a:round/>
            <a:headEnd/>
            <a:tailEnd/>
          </a:ln>
        </p:spPr>
        <p:txBody>
          <a:bodyPr lIns="90000" tIns="45000" rIns="90000" bIns="45000"/>
          <a:lstStyle/>
          <a:p>
            <a:pPr>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Single instance of a conference (RDA 11.13.1.8.1)</a:t>
            </a:r>
          </a:p>
          <a:p>
            <a:pPr>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   Add the following elements to the name of a one-time conference, etc., if applicable and readily ascertainable. Add them in this order:</a:t>
            </a:r>
          </a:p>
          <a:p>
            <a:pPr>
              <a:spcAft>
                <a:spcPts val="6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800" dirty="0">
                <a:solidFill>
                  <a:srgbClr val="000000"/>
                </a:solidFill>
                <a:latin typeface="Calibri" pitchFamily="34" charset="0"/>
                <a:cs typeface="Microsoft YaHei"/>
              </a:rPr>
              <a:t>	</a:t>
            </a:r>
            <a:r>
              <a:rPr lang="en-US" sz="3000" dirty="0">
                <a:solidFill>
                  <a:srgbClr val="000000"/>
                </a:solidFill>
                <a:latin typeface="Calibri" pitchFamily="34" charset="0"/>
                <a:cs typeface="Microsoft YaHei"/>
              </a:rPr>
              <a:t>	the number of the conference, etc. (see 11.6) </a:t>
            </a:r>
            <a:r>
              <a:rPr lang="en-US" sz="3000" i="1" dirty="0">
                <a:solidFill>
                  <a:srgbClr val="000000"/>
                </a:solidFill>
                <a:latin typeface="Calibri" pitchFamily="34" charset="0"/>
                <a:cs typeface="Microsoft YaHei"/>
              </a:rPr>
              <a:t>in</a:t>
            </a:r>
            <a:r>
              <a:rPr lang="en-US" sz="3000" dirty="0">
                <a:solidFill>
                  <a:srgbClr val="000000"/>
                </a:solidFill>
                <a:latin typeface="Calibri" pitchFamily="34" charset="0"/>
                <a:cs typeface="Microsoft YaHei"/>
              </a:rPr>
              <a:t> </a:t>
            </a:r>
            <a:r>
              <a:rPr lang="en-US" sz="3000" i="1" dirty="0">
                <a:solidFill>
                  <a:srgbClr val="C00000"/>
                </a:solidFill>
                <a:latin typeface="Calibri" pitchFamily="34" charset="0"/>
                <a:cs typeface="Microsoft YaHei"/>
              </a:rPr>
              <a:t>$n</a:t>
            </a:r>
            <a:r>
              <a:rPr lang="en-US" sz="3000" dirty="0">
                <a:solidFill>
                  <a:srgbClr val="000000"/>
                </a:solidFill>
                <a:latin typeface="Calibri" pitchFamily="34" charset="0"/>
                <a:cs typeface="Microsoft YaHei"/>
              </a:rPr>
              <a:t> </a:t>
            </a:r>
            <a:endParaRPr lang="en-US" sz="2600" dirty="0">
              <a:solidFill>
                <a:srgbClr val="000000"/>
              </a:solidFill>
              <a:latin typeface="Calibri" pitchFamily="34" charset="0"/>
              <a:cs typeface="Microsoft YaHei"/>
            </a:endParaRPr>
          </a:p>
          <a:p>
            <a:pPr>
              <a:spcAft>
                <a:spcPts val="6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000" dirty="0">
                <a:solidFill>
                  <a:srgbClr val="000000"/>
                </a:solidFill>
                <a:latin typeface="Calibri" pitchFamily="34" charset="0"/>
                <a:cs typeface="Microsoft YaHei"/>
              </a:rPr>
              <a:t>		the date of the conference, etc. (see 11.4.2) </a:t>
            </a:r>
            <a:r>
              <a:rPr lang="en-US" sz="3000" i="1" dirty="0">
                <a:solidFill>
                  <a:srgbClr val="000000"/>
                </a:solidFill>
                <a:latin typeface="Calibri" pitchFamily="34" charset="0"/>
                <a:cs typeface="Microsoft YaHei"/>
              </a:rPr>
              <a:t>in</a:t>
            </a:r>
            <a:r>
              <a:rPr lang="en-US" sz="3000" dirty="0">
                <a:solidFill>
                  <a:srgbClr val="000000"/>
                </a:solidFill>
                <a:latin typeface="Calibri" pitchFamily="34" charset="0"/>
                <a:cs typeface="Microsoft YaHei"/>
              </a:rPr>
              <a:t> </a:t>
            </a:r>
            <a:r>
              <a:rPr lang="en-US" sz="3000" i="1" dirty="0">
                <a:solidFill>
                  <a:srgbClr val="C00000"/>
                </a:solidFill>
                <a:latin typeface="Calibri" pitchFamily="34" charset="0"/>
                <a:cs typeface="Microsoft YaHei"/>
              </a:rPr>
              <a:t>$d</a:t>
            </a:r>
            <a:r>
              <a:rPr lang="en-US" sz="3000" dirty="0">
                <a:solidFill>
                  <a:srgbClr val="000000"/>
                </a:solidFill>
                <a:latin typeface="Calibri" pitchFamily="34" charset="0"/>
                <a:cs typeface="Microsoft YaHei"/>
              </a:rPr>
              <a:t>	</a:t>
            </a:r>
          </a:p>
          <a:p>
            <a:pPr>
              <a:spcAft>
                <a:spcPts val="6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000" dirty="0">
                <a:solidFill>
                  <a:srgbClr val="000000"/>
                </a:solidFill>
                <a:latin typeface="Calibri" pitchFamily="34" charset="0"/>
                <a:cs typeface="Microsoft YaHei"/>
              </a:rPr>
              <a:t>		the location of the conference, etc. (see 11.3.2) </a:t>
            </a:r>
            <a:r>
              <a:rPr lang="en-US" sz="3000" i="1" dirty="0">
                <a:solidFill>
                  <a:srgbClr val="000000"/>
                </a:solidFill>
                <a:latin typeface="Calibri" pitchFamily="34" charset="0"/>
                <a:cs typeface="Microsoft YaHei"/>
              </a:rPr>
              <a:t>in</a:t>
            </a:r>
            <a:r>
              <a:rPr lang="en-US" sz="3000" dirty="0">
                <a:solidFill>
                  <a:srgbClr val="000000"/>
                </a:solidFill>
                <a:latin typeface="Calibri" pitchFamily="34" charset="0"/>
                <a:cs typeface="Microsoft YaHei"/>
              </a:rPr>
              <a:t> </a:t>
            </a:r>
            <a:r>
              <a:rPr lang="en-US" sz="3000" i="1" dirty="0">
                <a:solidFill>
                  <a:srgbClr val="C00000"/>
                </a:solidFill>
                <a:latin typeface="Calibri" pitchFamily="34" charset="0"/>
                <a:cs typeface="Microsoft YaHei"/>
              </a:rPr>
              <a:t>$c</a:t>
            </a:r>
          </a:p>
          <a:p>
            <a:pPr>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 Recording the number (RDA 11.6.1)</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3200" dirty="0">
                <a:solidFill>
                  <a:srgbClr val="000000"/>
                </a:solidFill>
                <a:latin typeface="Calibri" pitchFamily="34" charset="0"/>
                <a:cs typeface="Microsoft YaHei"/>
              </a:rPr>
              <a:t>			use 1st, 2nd, 3rd, 4th, etc.</a:t>
            </a:r>
          </a:p>
          <a:p>
            <a:pPr>
              <a:spcAft>
                <a:spcPts val="6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endParaRPr lang="en-US" sz="3200" dirty="0">
              <a:solidFill>
                <a:srgbClr val="000000"/>
              </a:solidFill>
              <a:latin typeface="Calibri" pitchFamily="34" charset="0"/>
              <a:cs typeface="Microsoft YaHei"/>
            </a:endParaRPr>
          </a:p>
        </p:txBody>
      </p:sp>
      <p:sp>
        <p:nvSpPr>
          <p:cNvPr id="18739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87396"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256D099-59DA-4EA7-953D-7832ED0C99A0}"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95</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Text Box 1"/>
          <p:cNvSpPr txBox="1">
            <a:spLocks noChangeArrowheads="1"/>
          </p:cNvSpPr>
          <p:nvPr/>
        </p:nvSpPr>
        <p:spPr bwMode="auto">
          <a:xfrm>
            <a:off x="2743200" y="7706"/>
            <a:ext cx="3124200" cy="549489"/>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200" dirty="0">
                <a:solidFill>
                  <a:srgbClr val="000000"/>
                </a:solidFill>
                <a:latin typeface="Calibri" pitchFamily="34" charset="0"/>
                <a:cs typeface="Microsoft YaHei"/>
              </a:rPr>
              <a:t>Conferences</a:t>
            </a:r>
            <a:r>
              <a:rPr lang="en-US" sz="4400" dirty="0">
                <a:solidFill>
                  <a:srgbClr val="000000"/>
                </a:solidFill>
                <a:latin typeface="Calibri" pitchFamily="34" charset="0"/>
                <a:cs typeface="Microsoft YaHei"/>
              </a:rPr>
              <a:t> </a:t>
            </a:r>
          </a:p>
        </p:txBody>
      </p:sp>
      <p:sp>
        <p:nvSpPr>
          <p:cNvPr id="187394" name="Text Box 2"/>
          <p:cNvSpPr txBox="1">
            <a:spLocks noChangeArrowheads="1"/>
          </p:cNvSpPr>
          <p:nvPr/>
        </p:nvSpPr>
        <p:spPr bwMode="auto">
          <a:xfrm>
            <a:off x="163710" y="799305"/>
            <a:ext cx="8904089" cy="5259387"/>
          </a:xfrm>
          <a:prstGeom prst="rect">
            <a:avLst/>
          </a:prstGeom>
          <a:noFill/>
          <a:ln w="9525">
            <a:noFill/>
            <a:round/>
            <a:headEnd/>
            <a:tailEnd/>
          </a:ln>
        </p:spPr>
        <p:txBody>
          <a:bodyPr lIns="90000" tIns="45000" rIns="90000" bIns="45000"/>
          <a:lstStyle/>
          <a:p>
            <a:pPr>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Single instance of a conference (RDA 11.13.1.8.1)</a:t>
            </a:r>
          </a:p>
          <a:p>
            <a:pPr>
              <a:spcAft>
                <a:spcPts val="1425"/>
              </a:spcAft>
              <a:buSzPct val="1000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  If held in more than one place:</a:t>
            </a:r>
          </a:p>
          <a:p>
            <a:pPr marL="457200" lvl="1" indent="0">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a)   Include each place in separate $c; separate places with 	semicolons</a:t>
            </a:r>
          </a:p>
          <a:p>
            <a:pPr marL="457200" lvl="1" indent="0">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	Symposium on Breeding and Machine Harvesting of </a:t>
            </a:r>
            <a:r>
              <a:rPr lang="en-US" sz="2400" dirty="0" err="1">
                <a:solidFill>
                  <a:srgbClr val="000000"/>
                </a:solidFill>
                <a:latin typeface="Calibri" pitchFamily="34" charset="0"/>
                <a:cs typeface="Microsoft YaHei"/>
              </a:rPr>
              <a:t>Rubus</a:t>
            </a:r>
            <a:r>
              <a:rPr lang="en-US" sz="2400" dirty="0">
                <a:solidFill>
                  <a:srgbClr val="000000"/>
                </a:solidFill>
                <a:latin typeface="Calibri" pitchFamily="34" charset="0"/>
                <a:cs typeface="Microsoft YaHei"/>
              </a:rPr>
              <a:t> 	and 	</a:t>
            </a:r>
            <a:r>
              <a:rPr lang="en-US" sz="2400" dirty="0" err="1">
                <a:solidFill>
                  <a:srgbClr val="000000"/>
                </a:solidFill>
                <a:latin typeface="Calibri" pitchFamily="34" charset="0"/>
                <a:cs typeface="Microsoft YaHei"/>
              </a:rPr>
              <a:t>Ribes</a:t>
            </a:r>
            <a:r>
              <a:rPr lang="en-US" sz="2400" dirty="0">
                <a:solidFill>
                  <a:srgbClr val="000000"/>
                </a:solidFill>
                <a:latin typeface="Calibri" pitchFamily="34" charset="0"/>
                <a:cs typeface="Microsoft YaHei"/>
              </a:rPr>
              <a:t> $d (1976 : $c East </a:t>
            </a:r>
            <a:r>
              <a:rPr lang="en-US" sz="2400" dirty="0" err="1">
                <a:solidFill>
                  <a:srgbClr val="000000"/>
                </a:solidFill>
                <a:latin typeface="Calibri" pitchFamily="34" charset="0"/>
                <a:cs typeface="Microsoft YaHei"/>
              </a:rPr>
              <a:t>Malling</a:t>
            </a:r>
            <a:r>
              <a:rPr lang="en-US" sz="2400" dirty="0">
                <a:solidFill>
                  <a:srgbClr val="000000"/>
                </a:solidFill>
                <a:latin typeface="Calibri" pitchFamily="34" charset="0"/>
                <a:cs typeface="Microsoft YaHei"/>
              </a:rPr>
              <a:t>, England; $c Dundee, 	Scotland)</a:t>
            </a:r>
          </a:p>
          <a:p>
            <a:pPr marL="457200" lvl="1" indent="0">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b)   Include only name of the place or places primarily associated 	with the conference, etc. (e.g., a host city) </a:t>
            </a:r>
            <a:r>
              <a:rPr lang="en-US" sz="2400" i="1" dirty="0">
                <a:solidFill>
                  <a:srgbClr val="000000"/>
                </a:solidFill>
                <a:latin typeface="Calibri" pitchFamily="34" charset="0"/>
                <a:cs typeface="Microsoft YaHei"/>
              </a:rPr>
              <a:t>or</a:t>
            </a:r>
            <a:r>
              <a:rPr lang="en-US" sz="2400" dirty="0">
                <a:solidFill>
                  <a:srgbClr val="000000"/>
                </a:solidFill>
                <a:latin typeface="Calibri" pitchFamily="34" charset="0"/>
                <a:cs typeface="Microsoft YaHei"/>
              </a:rPr>
              <a:t> name of the 	larger place or places in which the conference, etc. was held</a:t>
            </a:r>
          </a:p>
          <a:p>
            <a:pPr marL="457200" lvl="1" indent="0">
              <a:spcAft>
                <a:spcPts val="10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	Olympic Winter Games $n (21st : $d 2010 : $c Vancouver, B.C.)</a:t>
            </a:r>
          </a:p>
          <a:p>
            <a:pPr marL="457200" lvl="1" indent="0">
              <a:spcAft>
                <a:spcPts val="1425"/>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400" dirty="0">
                <a:solidFill>
                  <a:srgbClr val="000000"/>
                </a:solidFill>
                <a:latin typeface="Calibri" pitchFamily="34" charset="0"/>
                <a:cs typeface="Microsoft YaHei"/>
              </a:rPr>
              <a:t>	</a:t>
            </a:r>
            <a:r>
              <a:rPr lang="fr-FR" sz="2400" dirty="0">
                <a:solidFill>
                  <a:srgbClr val="000000"/>
                </a:solidFill>
                <a:latin typeface="Calibri" pitchFamily="34" charset="0"/>
                <a:cs typeface="Microsoft YaHei"/>
              </a:rPr>
              <a:t>Tour de France (Bicycle race) $d (1970 : $c France; $c </a:t>
            </a:r>
            <a:r>
              <a:rPr lang="fr-FR" sz="2400" dirty="0" err="1">
                <a:solidFill>
                  <a:srgbClr val="000000"/>
                </a:solidFill>
                <a:latin typeface="Calibri" pitchFamily="34" charset="0"/>
                <a:cs typeface="Microsoft YaHei"/>
              </a:rPr>
              <a:t>Belgium</a:t>
            </a:r>
            <a:r>
              <a:rPr lang="fr-FR" sz="2400" dirty="0">
                <a:solidFill>
                  <a:srgbClr val="000000"/>
                </a:solidFill>
                <a:latin typeface="Calibri" pitchFamily="34" charset="0"/>
                <a:cs typeface="Microsoft YaHei"/>
              </a:rPr>
              <a:t>; 	$c Germany)</a:t>
            </a:r>
            <a:endParaRPr lang="en-US" sz="2400" dirty="0">
              <a:solidFill>
                <a:srgbClr val="000000"/>
              </a:solidFill>
              <a:latin typeface="Calibri" pitchFamily="34" charset="0"/>
              <a:cs typeface="Microsoft YaHei"/>
            </a:endParaRPr>
          </a:p>
          <a:p>
            <a:pPr>
              <a:spcAft>
                <a:spcPts val="60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2800" dirty="0">
                <a:solidFill>
                  <a:srgbClr val="000000"/>
                </a:solidFill>
                <a:latin typeface="Calibri" pitchFamily="34" charset="0"/>
                <a:cs typeface="Microsoft YaHei"/>
              </a:rPr>
              <a:t>	</a:t>
            </a:r>
            <a:r>
              <a:rPr lang="en-US" sz="3000" dirty="0">
                <a:solidFill>
                  <a:srgbClr val="000000"/>
                </a:solidFill>
                <a:latin typeface="Calibri" pitchFamily="34" charset="0"/>
                <a:cs typeface="Microsoft YaHei"/>
              </a:rPr>
              <a:t>	</a:t>
            </a:r>
            <a:endParaRPr lang="en-US" sz="3200" dirty="0">
              <a:solidFill>
                <a:srgbClr val="000000"/>
              </a:solidFill>
              <a:latin typeface="Calibri" pitchFamily="34" charset="0"/>
              <a:cs typeface="Microsoft YaHei"/>
            </a:endParaRPr>
          </a:p>
        </p:txBody>
      </p:sp>
      <p:sp>
        <p:nvSpPr>
          <p:cNvPr id="187395"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87396"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F256D099-59DA-4EA7-953D-7832ED0C99A0}"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96</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4" name="TextBox 3">
            <a:extLst>
              <a:ext uri="{FF2B5EF4-FFF2-40B4-BE49-F238E27FC236}">
                <a16:creationId xmlns:a16="http://schemas.microsoft.com/office/drawing/2014/main" id="{56A6335E-497C-49B2-B8ED-A6F32C49FAD6}"/>
              </a:ext>
            </a:extLst>
          </p:cNvPr>
          <p:cNvSpPr txBox="1"/>
          <p:nvPr/>
        </p:nvSpPr>
        <p:spPr>
          <a:xfrm>
            <a:off x="183402" y="3733800"/>
            <a:ext cx="457200" cy="461665"/>
          </a:xfrm>
          <a:prstGeom prst="rect">
            <a:avLst/>
          </a:prstGeom>
          <a:noFill/>
        </p:spPr>
        <p:txBody>
          <a:bodyPr wrap="square" rtlCol="0">
            <a:spAutoFit/>
          </a:bodyPr>
          <a:lstStyle/>
          <a:p>
            <a:r>
              <a:rPr lang="en-US" sz="2400" i="1" dirty="0">
                <a:solidFill>
                  <a:schemeClr val="tx1"/>
                </a:solidFill>
                <a:latin typeface="+mj-lt"/>
              </a:rPr>
              <a:t>or</a:t>
            </a:r>
          </a:p>
        </p:txBody>
      </p:sp>
    </p:spTree>
    <p:extLst>
      <p:ext uri="{BB962C8B-B14F-4D97-AF65-F5344CB8AC3E}">
        <p14:creationId xmlns:p14="http://schemas.microsoft.com/office/powerpoint/2010/main" val="195690040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Text Box 1"/>
          <p:cNvSpPr txBox="1">
            <a:spLocks noChangeArrowheads="1"/>
          </p:cNvSpPr>
          <p:nvPr/>
        </p:nvSpPr>
        <p:spPr bwMode="auto">
          <a:xfrm>
            <a:off x="457200" y="274638"/>
            <a:ext cx="8229600" cy="1333500"/>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a:solidFill>
                  <a:srgbClr val="000000"/>
                </a:solidFill>
                <a:latin typeface="Calibri" pitchFamily="34" charset="0"/>
                <a:cs typeface="Microsoft YaHei"/>
              </a:rPr>
              <a:t>Exercise: </a:t>
            </a:r>
          </a:p>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What are the authorized access points for collective and individual meetings?</a:t>
            </a:r>
          </a:p>
        </p:txBody>
      </p:sp>
      <p:sp>
        <p:nvSpPr>
          <p:cNvPr id="56322" name="Text Box 2"/>
          <p:cNvSpPr txBox="1">
            <a:spLocks noChangeArrowheads="1"/>
          </p:cNvSpPr>
          <p:nvPr/>
        </p:nvSpPr>
        <p:spPr bwMode="auto">
          <a:xfrm>
            <a:off x="457200" y="2038350"/>
            <a:ext cx="8218488" cy="4514850"/>
          </a:xfrm>
          <a:prstGeom prst="rect">
            <a:avLst/>
          </a:prstGeom>
          <a:noFill/>
          <a:ln w="9525">
            <a:noFill/>
            <a:round/>
            <a:headEnd/>
            <a:tailEnd/>
          </a:ln>
        </p:spPr>
        <p:txBody>
          <a:bodyPr lIns="90000" tIns="45000" rIns="90000" bIns="45000"/>
          <a:lstStyle/>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181st Semiannual General Conference of The Church of Jesus Christ of Latter-day Saints, October 1-2, 2011</a:t>
            </a:r>
          </a:p>
          <a:p>
            <a:pPr marL="400050" lvl="1" indent="0" eaLnBrk="0" hangingPunct="0">
              <a:lnSpc>
                <a:spcPct val="102000"/>
              </a:lnSpc>
              <a:spcAft>
                <a:spcPts val="1138"/>
              </a:spcAft>
              <a:buSzPct val="100000"/>
              <a:tabLst>
                <a:tab pos="0" algn="l"/>
                <a:tab pos="112713" algn="l"/>
                <a:tab pos="569913" algn="l"/>
                <a:tab pos="1027113" algn="l"/>
                <a:tab pos="1257300"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i="1" dirty="0">
                <a:solidFill>
                  <a:srgbClr val="000000"/>
                </a:solidFill>
                <a:latin typeface="Calibri" pitchFamily="34" charset="0"/>
                <a:cs typeface="Microsoft YaHei"/>
              </a:rPr>
              <a:t>Collective</a:t>
            </a:r>
          </a:p>
          <a:p>
            <a:pPr marL="400050" lvl="1" indent="0" eaLnBrk="0" hangingPunct="0">
              <a:lnSpc>
                <a:spcPct val="102000"/>
              </a:lnSpc>
              <a:spcAft>
                <a:spcPts val="1138"/>
              </a:spcAft>
              <a:buSzPct val="100000"/>
              <a:tabLst>
                <a:tab pos="0" algn="l"/>
                <a:tab pos="112713" algn="l"/>
                <a:tab pos="569913" algn="l"/>
                <a:tab pos="1027113" algn="l"/>
                <a:tab pos="1257300"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110 2_ 	Church of Jesus Christ of Latter-day Saints. $b Semiannual 			General Conference</a:t>
            </a:r>
          </a:p>
          <a:p>
            <a:pPr marL="400050" lvl="1" indent="0" eaLnBrk="0" hangingPunct="0">
              <a:lnSpc>
                <a:spcPct val="102000"/>
              </a:lnSpc>
              <a:spcAft>
                <a:spcPts val="1138"/>
              </a:spcAft>
              <a:buSzPct val="100000"/>
              <a:tabLst>
                <a:tab pos="0" algn="l"/>
                <a:tab pos="112713" algn="l"/>
                <a:tab pos="569913" algn="l"/>
                <a:tab pos="1027113" algn="l"/>
                <a:tab pos="1257300"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i="1" dirty="0">
                <a:solidFill>
                  <a:srgbClr val="000000"/>
                </a:solidFill>
                <a:latin typeface="Calibri" pitchFamily="34" charset="0"/>
                <a:cs typeface="Microsoft YaHei"/>
              </a:rPr>
              <a:t>Individual</a:t>
            </a:r>
          </a:p>
          <a:p>
            <a:pPr marL="400050" lvl="1" indent="0" eaLnBrk="0" hangingPunct="0">
              <a:lnSpc>
                <a:spcPct val="102000"/>
              </a:lnSpc>
              <a:spcAft>
                <a:spcPts val="1138"/>
              </a:spcAft>
              <a:buSzPct val="100000"/>
              <a:tabLst>
                <a:tab pos="0" algn="l"/>
                <a:tab pos="112713" algn="l"/>
                <a:tab pos="569913" algn="l"/>
                <a:tab pos="1027113" algn="l"/>
                <a:tab pos="1257300"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110 2_ 	Church of Jesus Christ of Latter-day Saints. $b Semiannual 			General Conference $n (181st : $d 2011)</a:t>
            </a:r>
          </a:p>
        </p:txBody>
      </p:sp>
      <p:sp>
        <p:nvSpPr>
          <p:cNvPr id="189443"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89444"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C98F43BB-E980-4611-B429-87D815654A53}"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97</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563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additive="repl">
                                        <p:cTn id="10" dur="1" fill="hold">
                                          <p:stCondLst>
                                            <p:cond delay="0"/>
                                          </p:stCondLst>
                                        </p:cTn>
                                        <p:tgtEl>
                                          <p:spTgt spid="563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additive="repl">
                                        <p:cTn id="14" dur="1" fill="hold">
                                          <p:stCondLst>
                                            <p:cond delay="0"/>
                                          </p:stCondLst>
                                        </p:cTn>
                                        <p:tgtEl>
                                          <p:spTgt spid="563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additive="repl">
                                        <p:cTn id="18" dur="1" fill="hold">
                                          <p:stCondLst>
                                            <p:cond delay="0"/>
                                          </p:stCondLst>
                                        </p:cTn>
                                        <p:tgtEl>
                                          <p:spTgt spid="5632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563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Text Box 1"/>
          <p:cNvSpPr txBox="1">
            <a:spLocks noChangeArrowheads="1"/>
          </p:cNvSpPr>
          <p:nvPr/>
        </p:nvSpPr>
        <p:spPr bwMode="auto">
          <a:xfrm>
            <a:off x="457200" y="274638"/>
            <a:ext cx="8229600" cy="1333500"/>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a:solidFill>
                  <a:srgbClr val="000000"/>
                </a:solidFill>
                <a:latin typeface="Calibri" pitchFamily="34" charset="0"/>
                <a:cs typeface="Microsoft YaHei"/>
              </a:rPr>
              <a:t>Exercise: </a:t>
            </a:r>
          </a:p>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What are the authorized access points for collective and individual meetings?</a:t>
            </a:r>
          </a:p>
        </p:txBody>
      </p:sp>
      <p:sp>
        <p:nvSpPr>
          <p:cNvPr id="56322" name="Text Box 2"/>
          <p:cNvSpPr txBox="1">
            <a:spLocks noChangeArrowheads="1"/>
          </p:cNvSpPr>
          <p:nvPr/>
        </p:nvSpPr>
        <p:spPr bwMode="auto">
          <a:xfrm>
            <a:off x="457200" y="2038350"/>
            <a:ext cx="8218488" cy="4514850"/>
          </a:xfrm>
          <a:prstGeom prst="rect">
            <a:avLst/>
          </a:prstGeom>
          <a:noFill/>
          <a:ln w="9525">
            <a:noFill/>
            <a:round/>
            <a:headEnd/>
            <a:tailEnd/>
          </a:ln>
        </p:spPr>
        <p:txBody>
          <a:bodyPr lIns="90000" tIns="45000" rIns="90000" bIns="45000"/>
          <a:lstStyle/>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Seventh Annual Global Conference on Pharmaceutical Microbiology, October 22-23, 2012 (held in Bethesda, Maryland)</a:t>
            </a:r>
          </a:p>
          <a:p>
            <a:pPr marL="400050" lvl="1" indent="0" eaLnBrk="0" hangingPunct="0">
              <a:lnSpc>
                <a:spcPct val="102000"/>
              </a:lnSpc>
              <a:spcAft>
                <a:spcPts val="1138"/>
              </a:spcAft>
              <a:buSzPct val="100000"/>
              <a:tabLst>
                <a:tab pos="0" algn="l"/>
                <a:tab pos="112713" algn="l"/>
                <a:tab pos="569913" algn="l"/>
                <a:tab pos="1027113" algn="l"/>
                <a:tab pos="1257300"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i="1" dirty="0">
                <a:solidFill>
                  <a:srgbClr val="000000"/>
                </a:solidFill>
                <a:latin typeface="Calibri" pitchFamily="34" charset="0"/>
                <a:cs typeface="Microsoft YaHei"/>
              </a:rPr>
              <a:t>Collective</a:t>
            </a:r>
          </a:p>
          <a:p>
            <a:pPr marL="400050" lvl="1" indent="0" eaLnBrk="0" hangingPunct="0">
              <a:lnSpc>
                <a:spcPct val="102000"/>
              </a:lnSpc>
              <a:spcAft>
                <a:spcPts val="1138"/>
              </a:spcAft>
              <a:buSzPct val="100000"/>
              <a:tabLst>
                <a:tab pos="0" algn="l"/>
                <a:tab pos="112713" algn="l"/>
                <a:tab pos="569913" algn="l"/>
                <a:tab pos="1027113" algn="l"/>
                <a:tab pos="1257300"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111 2_ 	Annual Global Conference on Pharmaceutical Microbiology</a:t>
            </a:r>
          </a:p>
          <a:p>
            <a:pPr marL="400050" lvl="1" indent="0" eaLnBrk="0" hangingPunct="0">
              <a:lnSpc>
                <a:spcPct val="102000"/>
              </a:lnSpc>
              <a:spcAft>
                <a:spcPts val="1138"/>
              </a:spcAft>
              <a:buSzPct val="100000"/>
              <a:tabLst>
                <a:tab pos="0" algn="l"/>
                <a:tab pos="112713" algn="l"/>
                <a:tab pos="569913" algn="l"/>
                <a:tab pos="1027113" algn="l"/>
                <a:tab pos="1257300"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i="1" dirty="0">
                <a:solidFill>
                  <a:srgbClr val="000000"/>
                </a:solidFill>
                <a:latin typeface="Calibri" pitchFamily="34" charset="0"/>
                <a:cs typeface="Microsoft YaHei"/>
              </a:rPr>
              <a:t>Individual</a:t>
            </a:r>
          </a:p>
          <a:p>
            <a:pPr marL="400050" lvl="1" indent="0" eaLnBrk="0" hangingPunct="0">
              <a:lnSpc>
                <a:spcPct val="102000"/>
              </a:lnSpc>
              <a:spcAft>
                <a:spcPts val="1138"/>
              </a:spcAft>
              <a:buSzPct val="100000"/>
              <a:tabLst>
                <a:tab pos="0" algn="l"/>
                <a:tab pos="112713" algn="l"/>
                <a:tab pos="569913" algn="l"/>
                <a:tab pos="1027113" algn="l"/>
                <a:tab pos="1257300"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111 2_ 	Annual Global Conference on Pharmaceutical Microbiology $n 			(7th : $d 2012 : $c Bethesda, Md.)</a:t>
            </a:r>
          </a:p>
        </p:txBody>
      </p:sp>
      <p:sp>
        <p:nvSpPr>
          <p:cNvPr id="189443"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89444"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C98F43BB-E980-4611-B429-87D815654A53}"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98</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2572091151"/>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563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additive="repl">
                                        <p:cTn id="10" dur="1" fill="hold">
                                          <p:stCondLst>
                                            <p:cond delay="0"/>
                                          </p:stCondLst>
                                        </p:cTn>
                                        <p:tgtEl>
                                          <p:spTgt spid="563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additive="repl">
                                        <p:cTn id="14" dur="1" fill="hold">
                                          <p:stCondLst>
                                            <p:cond delay="0"/>
                                          </p:stCondLst>
                                        </p:cTn>
                                        <p:tgtEl>
                                          <p:spTgt spid="563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additive="repl">
                                        <p:cTn id="18" dur="1" fill="hold">
                                          <p:stCondLst>
                                            <p:cond delay="0"/>
                                          </p:stCondLst>
                                        </p:cTn>
                                        <p:tgtEl>
                                          <p:spTgt spid="5632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563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Text Box 1"/>
          <p:cNvSpPr txBox="1">
            <a:spLocks noChangeArrowheads="1"/>
          </p:cNvSpPr>
          <p:nvPr/>
        </p:nvSpPr>
        <p:spPr bwMode="auto">
          <a:xfrm>
            <a:off x="457200" y="274638"/>
            <a:ext cx="8229600" cy="1333500"/>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a:solidFill>
                  <a:srgbClr val="000000"/>
                </a:solidFill>
                <a:latin typeface="Calibri" pitchFamily="34" charset="0"/>
                <a:cs typeface="Microsoft YaHei"/>
              </a:rPr>
              <a:t>Exercise: </a:t>
            </a:r>
          </a:p>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dirty="0">
                <a:solidFill>
                  <a:srgbClr val="000000"/>
                </a:solidFill>
                <a:latin typeface="Calibri" pitchFamily="34" charset="0"/>
                <a:cs typeface="Microsoft YaHei"/>
              </a:rPr>
              <a:t>What are the authorized access points for collective and individual meetings?</a:t>
            </a:r>
          </a:p>
        </p:txBody>
      </p:sp>
      <p:sp>
        <p:nvSpPr>
          <p:cNvPr id="56322" name="Text Box 2"/>
          <p:cNvSpPr txBox="1">
            <a:spLocks noChangeArrowheads="1"/>
          </p:cNvSpPr>
          <p:nvPr/>
        </p:nvSpPr>
        <p:spPr bwMode="auto">
          <a:xfrm>
            <a:off x="457200" y="2038350"/>
            <a:ext cx="8218488" cy="4514850"/>
          </a:xfrm>
          <a:prstGeom prst="rect">
            <a:avLst/>
          </a:prstGeom>
          <a:noFill/>
          <a:ln w="9525">
            <a:noFill/>
            <a:round/>
            <a:headEnd/>
            <a:tailEnd/>
          </a:ln>
        </p:spPr>
        <p:txBody>
          <a:bodyPr lIns="90000" tIns="45000" rIns="90000" bIns="45000"/>
          <a:lstStyle/>
          <a:p>
            <a:pPr eaLnBrk="0" hangingPunct="0">
              <a:lnSpc>
                <a:spcPct val="102000"/>
              </a:lnSpc>
              <a:spcAft>
                <a:spcPts val="1425"/>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dirty="0">
                <a:solidFill>
                  <a:srgbClr val="000000"/>
                </a:solidFill>
                <a:latin typeface="Calibri" pitchFamily="34" charset="0"/>
                <a:cs typeface="Microsoft YaHei"/>
              </a:rPr>
              <a:t>The 13th International Symposium on Online Journalism (held at the Blanton Museum of Art)</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i="1" dirty="0">
                <a:solidFill>
                  <a:srgbClr val="000000"/>
                </a:solidFill>
                <a:latin typeface="Calibri" pitchFamily="34" charset="0"/>
                <a:cs typeface="Microsoft YaHei"/>
              </a:rPr>
              <a:t>Collective</a:t>
            </a:r>
          </a:p>
          <a:p>
            <a:pPr marL="400050" lvl="1" indent="0" eaLnBrk="0" hangingPunct="0">
              <a:lnSpc>
                <a:spcPct val="102000"/>
              </a:lnSpc>
              <a:spcAft>
                <a:spcPts val="1138"/>
              </a:spcAft>
              <a:buSzPct val="100000"/>
              <a:tabLst>
                <a:tab pos="0" algn="l"/>
                <a:tab pos="112713" algn="l"/>
                <a:tab pos="569913" algn="l"/>
                <a:tab pos="1027113" algn="l"/>
                <a:tab pos="1171575"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111 2_	International Symposium on Online Journalism</a:t>
            </a:r>
          </a:p>
          <a:p>
            <a:pPr marL="400050" lvl="1" indent="0" eaLnBrk="0" hangingPunct="0">
              <a:lnSpc>
                <a:spcPct val="102000"/>
              </a:lnSpc>
              <a:spcAft>
                <a:spcPts val="1138"/>
              </a:spcAft>
              <a:buSzPct val="10000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i="1" dirty="0">
                <a:solidFill>
                  <a:srgbClr val="000000"/>
                </a:solidFill>
                <a:latin typeface="Calibri" pitchFamily="34" charset="0"/>
                <a:cs typeface="Microsoft YaHei"/>
              </a:rPr>
              <a:t>Individual</a:t>
            </a:r>
          </a:p>
          <a:p>
            <a:pPr marL="400050" lvl="1" indent="0" eaLnBrk="0" hangingPunct="0">
              <a:lnSpc>
                <a:spcPct val="102000"/>
              </a:lnSpc>
              <a:spcAft>
                <a:spcPts val="1138"/>
              </a:spcAft>
              <a:buSzPct val="100000"/>
              <a:tabLst>
                <a:tab pos="0" algn="l"/>
                <a:tab pos="112713" algn="l"/>
                <a:tab pos="569913" algn="l"/>
                <a:tab pos="1027113" algn="l"/>
                <a:tab pos="1171575"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dirty="0">
                <a:solidFill>
                  <a:srgbClr val="000000"/>
                </a:solidFill>
                <a:latin typeface="Calibri" pitchFamily="34" charset="0"/>
                <a:cs typeface="Microsoft YaHei"/>
              </a:rPr>
              <a:t>111 2_	International Symposium on Online Journalism $n (13th : $c 			Blanton Museum of Art)</a:t>
            </a:r>
          </a:p>
        </p:txBody>
      </p:sp>
      <p:sp>
        <p:nvSpPr>
          <p:cNvPr id="189443"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89444"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C98F43BB-E980-4611-B429-87D815654A53}"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99</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254370974"/>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563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additive="repl">
                                        <p:cTn id="10" dur="1" fill="hold">
                                          <p:stCondLst>
                                            <p:cond delay="0"/>
                                          </p:stCondLst>
                                        </p:cTn>
                                        <p:tgtEl>
                                          <p:spTgt spid="563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additive="repl">
                                        <p:cTn id="14" dur="1" fill="hold">
                                          <p:stCondLst>
                                            <p:cond delay="0"/>
                                          </p:stCondLst>
                                        </p:cTn>
                                        <p:tgtEl>
                                          <p:spTgt spid="563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additive="repl">
                                        <p:cTn id="18" dur="1" fill="hold">
                                          <p:stCondLst>
                                            <p:cond delay="0"/>
                                          </p:stCondLst>
                                        </p:cTn>
                                        <p:tgtEl>
                                          <p:spTgt spid="5632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563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Text Box 1"/>
          <p:cNvSpPr txBox="1">
            <a:spLocks noChangeArrowheads="1"/>
          </p:cNvSpPr>
          <p:nvPr/>
        </p:nvSpPr>
        <p:spPr bwMode="auto">
          <a:xfrm>
            <a:off x="457200" y="609600"/>
            <a:ext cx="3429000" cy="3382963"/>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Exercise: Conferences</a:t>
            </a:r>
          </a:p>
        </p:txBody>
      </p:sp>
      <p:pic>
        <p:nvPicPr>
          <p:cNvPr id="191490" name="Picture 2"/>
          <p:cNvPicPr>
            <a:picLocks noChangeAspect="1" noChangeArrowheads="1"/>
          </p:cNvPicPr>
          <p:nvPr/>
        </p:nvPicPr>
        <p:blipFill>
          <a:blip r:embed="rId3"/>
          <a:srcRect l="22176" t="14847" r="27492" b="17891"/>
          <a:stretch>
            <a:fillRect/>
          </a:stretch>
        </p:blipFill>
        <p:spPr bwMode="auto">
          <a:xfrm>
            <a:off x="4267200" y="228600"/>
            <a:ext cx="3810000" cy="6477000"/>
          </a:xfrm>
          <a:prstGeom prst="rect">
            <a:avLst/>
          </a:prstGeom>
          <a:noFill/>
          <a:ln w="9525">
            <a:noFill/>
            <a:round/>
            <a:headEnd/>
            <a:tailEnd/>
          </a:ln>
        </p:spPr>
      </p:pic>
      <p:sp>
        <p:nvSpPr>
          <p:cNvPr id="191491"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91492"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962A25F-1977-4C71-9CA3-B9CD9B58A140}"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100</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1"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91492"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962A25F-1977-4C71-9CA3-B9CD9B58A140}"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101</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6" name="Text Box 2"/>
          <p:cNvSpPr txBox="1">
            <a:spLocks noChangeArrowheads="1"/>
          </p:cNvSpPr>
          <p:nvPr/>
        </p:nvSpPr>
        <p:spPr bwMode="auto">
          <a:xfrm>
            <a:off x="1793875" y="647700"/>
            <a:ext cx="5581650" cy="5334000"/>
          </a:xfrm>
          <a:prstGeom prst="rect">
            <a:avLst/>
          </a:prstGeom>
          <a:solidFill>
            <a:schemeClr val="bg1">
              <a:lumMod val="85000"/>
            </a:schemeClr>
          </a:solidFill>
          <a:ln w="25400" cmpd="sng">
            <a:solidFill>
              <a:schemeClr val="tx1"/>
            </a:solid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endParaRPr lang="en-US" b="1" dirty="0">
              <a:solidFill>
                <a:schemeClr val="tx1"/>
              </a:solidFill>
              <a:effectLst/>
              <a:latin typeface="Calibri"/>
              <a:ea typeface="SimSun"/>
              <a:cs typeface="Arial"/>
            </a:endParaRPr>
          </a:p>
          <a:p>
            <a:pPr marL="0" marR="0" algn="ctr">
              <a:lnSpc>
                <a:spcPct val="115000"/>
              </a:lnSpc>
              <a:spcBef>
                <a:spcPts val="0"/>
              </a:spcBef>
              <a:spcAft>
                <a:spcPts val="1000"/>
              </a:spcAft>
            </a:pPr>
            <a:r>
              <a:rPr lang="en-US" b="1" dirty="0">
                <a:solidFill>
                  <a:schemeClr val="tx1"/>
                </a:solidFill>
                <a:effectLst/>
                <a:latin typeface="Calibri"/>
                <a:ea typeface="SimSun"/>
                <a:cs typeface="Arial"/>
              </a:rPr>
              <a:t>Frontiers of Combining Systems </a:t>
            </a:r>
          </a:p>
          <a:p>
            <a:pPr marL="0" marR="0" algn="ctr">
              <a:lnSpc>
                <a:spcPct val="115000"/>
              </a:lnSpc>
              <a:spcBef>
                <a:spcPts val="0"/>
              </a:spcBef>
              <a:spcAft>
                <a:spcPts val="1000"/>
              </a:spcAft>
            </a:pPr>
            <a:r>
              <a:rPr lang="en-US" sz="2400" b="1" dirty="0" err="1">
                <a:solidFill>
                  <a:schemeClr val="tx1"/>
                </a:solidFill>
                <a:effectLst/>
                <a:latin typeface="Calibri"/>
                <a:ea typeface="SimSun"/>
                <a:cs typeface="Arial"/>
              </a:rPr>
              <a:t>FroCoS</a:t>
            </a:r>
            <a:r>
              <a:rPr lang="en-US" sz="2400" b="1" dirty="0">
                <a:solidFill>
                  <a:schemeClr val="tx1"/>
                </a:solidFill>
                <a:effectLst/>
                <a:latin typeface="Calibri"/>
                <a:ea typeface="SimSun"/>
                <a:cs typeface="Arial"/>
              </a:rPr>
              <a:t> Proceedings</a:t>
            </a:r>
            <a:endParaRPr lang="en-US" sz="2400" dirty="0">
              <a:solidFill>
                <a:schemeClr val="tx1"/>
              </a:solidFill>
              <a:effectLst/>
              <a:latin typeface="Calibri"/>
              <a:ea typeface="SimSun"/>
              <a:cs typeface="Arial"/>
            </a:endParaRPr>
          </a:p>
          <a:p>
            <a:pPr marL="0" marR="0" algn="ctr">
              <a:lnSpc>
                <a:spcPct val="115000"/>
              </a:lnSpc>
              <a:spcBef>
                <a:spcPts val="0"/>
              </a:spcBef>
              <a:spcAft>
                <a:spcPts val="1000"/>
              </a:spcAft>
            </a:pPr>
            <a:r>
              <a:rPr lang="en-US" b="1" dirty="0">
                <a:solidFill>
                  <a:schemeClr val="tx1"/>
                </a:solidFill>
                <a:effectLst/>
                <a:latin typeface="Calibri"/>
                <a:ea typeface="SimSun"/>
                <a:cs typeface="Arial"/>
              </a:rPr>
              <a:t>1996-2016</a:t>
            </a:r>
          </a:p>
          <a:p>
            <a:pPr marL="0" marR="0" algn="ctr">
              <a:lnSpc>
                <a:spcPct val="115000"/>
              </a:lnSpc>
              <a:spcBef>
                <a:spcPts val="0"/>
              </a:spcBef>
              <a:spcAft>
                <a:spcPts val="1000"/>
              </a:spcAft>
            </a:pPr>
            <a:br>
              <a:rPr lang="en-US" dirty="0">
                <a:solidFill>
                  <a:schemeClr val="tx1"/>
                </a:solidFill>
                <a:effectLst/>
                <a:latin typeface="Calibri"/>
                <a:ea typeface="SimSun"/>
                <a:cs typeface="Arial"/>
              </a:rPr>
            </a:br>
            <a:r>
              <a:rPr lang="en-US" dirty="0">
                <a:solidFill>
                  <a:schemeClr val="tx1"/>
                </a:solidFill>
                <a:effectLst/>
                <a:latin typeface="Calibri"/>
                <a:ea typeface="SimSun"/>
                <a:cs typeface="Arial"/>
              </a:rPr>
              <a:t>Franz </a:t>
            </a:r>
            <a:r>
              <a:rPr lang="en-US" dirty="0" err="1">
                <a:solidFill>
                  <a:schemeClr val="tx1"/>
                </a:solidFill>
                <a:effectLst/>
                <a:latin typeface="Calibri"/>
                <a:ea typeface="SimSun"/>
                <a:cs typeface="Arial"/>
              </a:rPr>
              <a:t>Baader</a:t>
            </a:r>
            <a:r>
              <a:rPr lang="en-US" dirty="0">
                <a:solidFill>
                  <a:schemeClr val="tx1"/>
                </a:solidFill>
                <a:effectLst/>
                <a:latin typeface="Calibri"/>
                <a:ea typeface="SimSun"/>
                <a:cs typeface="Arial"/>
              </a:rPr>
              <a:t> and Klaus U. Schulz, Editors</a:t>
            </a:r>
          </a:p>
          <a:p>
            <a:pPr marL="0" marR="0" algn="ctr">
              <a:lnSpc>
                <a:spcPct val="115000"/>
              </a:lnSpc>
              <a:spcBef>
                <a:spcPts val="0"/>
              </a:spcBef>
              <a:spcAft>
                <a:spcPts val="1000"/>
              </a:spcAft>
            </a:pPr>
            <a:r>
              <a:rPr lang="en-US" dirty="0">
                <a:solidFill>
                  <a:schemeClr val="tx1"/>
                </a:solidFill>
                <a:effectLst/>
                <a:latin typeface="Calibri"/>
                <a:ea typeface="SimSun"/>
                <a:cs typeface="Arial"/>
              </a:rPr>
              <a:t> </a:t>
            </a:r>
            <a:br>
              <a:rPr lang="en-US" dirty="0">
                <a:solidFill>
                  <a:schemeClr val="tx1"/>
                </a:solidFill>
                <a:effectLst/>
                <a:latin typeface="Calibri"/>
                <a:ea typeface="SimSun"/>
                <a:cs typeface="Arial"/>
              </a:rPr>
            </a:br>
            <a:r>
              <a:rPr lang="en-US" dirty="0">
                <a:solidFill>
                  <a:schemeClr val="tx1"/>
                </a:solidFill>
                <a:effectLst/>
                <a:latin typeface="Calibri"/>
                <a:ea typeface="SimSun"/>
                <a:cs typeface="Arial"/>
              </a:rPr>
              <a:t>Applied Logic Series, Vol. 3 </a:t>
            </a:r>
          </a:p>
          <a:p>
            <a:pPr marL="0" marR="0" algn="ctr">
              <a:lnSpc>
                <a:spcPct val="115000"/>
              </a:lnSpc>
              <a:spcBef>
                <a:spcPts val="0"/>
              </a:spcBef>
              <a:spcAft>
                <a:spcPts val="1000"/>
              </a:spcAft>
            </a:pPr>
            <a:r>
              <a:rPr lang="en-US" dirty="0">
                <a:solidFill>
                  <a:schemeClr val="tx1"/>
                </a:solidFill>
                <a:effectLst/>
                <a:latin typeface="Calibri"/>
                <a:ea typeface="SimSun"/>
                <a:cs typeface="Arial"/>
              </a:rPr>
              <a:t>Kluwer Academic Publishers</a:t>
            </a:r>
          </a:p>
          <a:p>
            <a:pPr marL="0" marR="0" algn="ctr">
              <a:lnSpc>
                <a:spcPct val="115000"/>
              </a:lnSpc>
              <a:spcBef>
                <a:spcPts val="0"/>
              </a:spcBef>
              <a:spcAft>
                <a:spcPts val="1000"/>
              </a:spcAft>
            </a:pPr>
            <a:r>
              <a:rPr lang="en-US" dirty="0">
                <a:solidFill>
                  <a:schemeClr val="tx1"/>
                </a:solidFill>
                <a:effectLst/>
                <a:latin typeface="Calibri"/>
                <a:ea typeface="SimSun"/>
                <a:cs typeface="Arial"/>
              </a:rPr>
              <a:t> Dordrecht </a:t>
            </a:r>
          </a:p>
          <a:p>
            <a:pPr marL="0" marR="0" algn="ctr">
              <a:lnSpc>
                <a:spcPct val="115000"/>
              </a:lnSpc>
              <a:spcBef>
                <a:spcPts val="0"/>
              </a:spcBef>
              <a:spcAft>
                <a:spcPts val="1000"/>
              </a:spcAft>
            </a:pPr>
            <a:r>
              <a:rPr lang="en-US" dirty="0">
                <a:solidFill>
                  <a:schemeClr val="tx1"/>
                </a:solidFill>
                <a:effectLst/>
                <a:latin typeface="Calibri"/>
                <a:ea typeface="SimSun"/>
                <a:cs typeface="Arial"/>
              </a:rPr>
              <a:t>1996</a:t>
            </a:r>
          </a:p>
        </p:txBody>
      </p:sp>
    </p:spTree>
    <p:extLst>
      <p:ext uri="{BB962C8B-B14F-4D97-AF65-F5344CB8AC3E}">
        <p14:creationId xmlns:p14="http://schemas.microsoft.com/office/powerpoint/2010/main" val="393661633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1"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91492"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962A25F-1977-4C71-9CA3-B9CD9B58A140}"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102</a:t>
            </a:fld>
            <a:endParaRPr lang="en-US" sz="1200">
              <a:solidFill>
                <a:schemeClr val="folHlink"/>
              </a:solidFill>
              <a:latin typeface="Calibri" pitchFamily="34" charset="0"/>
              <a:ea typeface="Arial Unicode MS" pitchFamily="34" charset="-128"/>
              <a:cs typeface="Arial Unicode MS" pitchFamily="34" charset="-128"/>
            </a:endParaRPr>
          </a:p>
        </p:txBody>
      </p:sp>
      <p:pic>
        <p:nvPicPr>
          <p:cNvPr id="7" name="Picture 6"/>
          <p:cNvPicPr/>
          <p:nvPr/>
        </p:nvPicPr>
        <p:blipFill>
          <a:blip r:embed="rId3"/>
          <a:stretch>
            <a:fillRect/>
          </a:stretch>
        </p:blipFill>
        <p:spPr>
          <a:xfrm>
            <a:off x="654050" y="533400"/>
            <a:ext cx="7835900" cy="5715000"/>
          </a:xfrm>
          <a:prstGeom prst="rect">
            <a:avLst/>
          </a:prstGeom>
        </p:spPr>
      </p:pic>
    </p:spTree>
    <p:extLst>
      <p:ext uri="{BB962C8B-B14F-4D97-AF65-F5344CB8AC3E}">
        <p14:creationId xmlns:p14="http://schemas.microsoft.com/office/powerpoint/2010/main" val="152059623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Text Box 1"/>
          <p:cNvSpPr txBox="1">
            <a:spLocks noChangeArrowheads="1"/>
          </p:cNvSpPr>
          <p:nvPr/>
        </p:nvSpPr>
        <p:spPr bwMode="auto">
          <a:xfrm>
            <a:off x="457200" y="274638"/>
            <a:ext cx="8218488" cy="1325562"/>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Things to Remember about Conferences</a:t>
            </a:r>
          </a:p>
        </p:txBody>
      </p:sp>
      <p:sp>
        <p:nvSpPr>
          <p:cNvPr id="193538" name="Text Box 2"/>
          <p:cNvSpPr txBox="1">
            <a:spLocks noChangeArrowheads="1"/>
          </p:cNvSpPr>
          <p:nvPr/>
        </p:nvSpPr>
        <p:spPr bwMode="auto">
          <a:xfrm>
            <a:off x="457200" y="1905000"/>
            <a:ext cx="8218488" cy="4514850"/>
          </a:xfrm>
          <a:prstGeom prst="rect">
            <a:avLst/>
          </a:prstGeom>
          <a:noFill/>
          <a:ln w="9525">
            <a:noFill/>
            <a:round/>
            <a:headEnd/>
            <a:tailEnd/>
          </a:ln>
        </p:spPr>
        <p:txBody>
          <a:bodyPr lIns="90000" tIns="45000" rIns="90000" bIns="45000"/>
          <a:lstStyle/>
          <a:p>
            <a:pPr eaLnBrk="0" hangingPunct="0">
              <a:lnSpc>
                <a:spcPct val="102000"/>
              </a:lnSpc>
              <a:spcAft>
                <a:spcPts val="1425"/>
              </a:spcAft>
              <a:buSzPct val="100000"/>
              <a:buFontTx/>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a:solidFill>
                  <a:srgbClr val="000000"/>
                </a:solidFill>
                <a:latin typeface="Calibri" pitchFamily="34" charset="0"/>
                <a:cs typeface="Microsoft YaHei"/>
              </a:rPr>
              <a:t>	When to create collective conference 		        		records</a:t>
            </a:r>
          </a:p>
          <a:p>
            <a:pPr eaLnBrk="0" hangingPunct="0">
              <a:lnSpc>
                <a:spcPct val="102000"/>
              </a:lnSpc>
              <a:spcAft>
                <a:spcPts val="1425"/>
              </a:spcAft>
              <a:buSzPct val="100000"/>
              <a:buFontTx/>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a:solidFill>
                  <a:srgbClr val="000000"/>
                </a:solidFill>
                <a:latin typeface="Calibri" pitchFamily="34" charset="0"/>
                <a:cs typeface="Microsoft YaHei"/>
              </a:rPr>
              <a:t> 	Include frequency when part of the name</a:t>
            </a:r>
          </a:p>
          <a:p>
            <a:pPr eaLnBrk="0" hangingPunct="0">
              <a:lnSpc>
                <a:spcPct val="102000"/>
              </a:lnSpc>
              <a:spcAft>
                <a:spcPts val="1425"/>
              </a:spcAft>
              <a:buSzPct val="100000"/>
              <a:buFontTx/>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dirty="0">
                <a:solidFill>
                  <a:srgbClr val="000000"/>
                </a:solidFill>
                <a:latin typeface="Calibri" pitchFamily="34" charset="0"/>
                <a:cs typeface="Microsoft YaHei"/>
              </a:rPr>
              <a:t>	Add place unless institution identifies 		         		better (but both may be recorded as elements)</a:t>
            </a:r>
          </a:p>
        </p:txBody>
      </p:sp>
      <p:sp>
        <p:nvSpPr>
          <p:cNvPr id="193539"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193540"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6CC2CD8F-D442-4DD5-A804-E3DDBF846417}"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103</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8354"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Variant Names (RDA 11.2.3)</a:t>
            </a:r>
          </a:p>
        </p:txBody>
      </p:sp>
      <p:sp>
        <p:nvSpPr>
          <p:cNvPr id="228355"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6550" indent="-336550">
              <a:spcBef>
                <a:spcPts val="638"/>
              </a:spcBef>
              <a:spcAft>
                <a:spcPts val="1425"/>
              </a:spcAft>
              <a:buClr>
                <a:srgbClr val="000000"/>
              </a:buClr>
              <a:buFontTx/>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a:solidFill>
                  <a:srgbClr val="000000"/>
                </a:solidFill>
                <a:latin typeface="Calibri" pitchFamily="34" charset="0"/>
                <a:cs typeface="Microsoft YaHei"/>
              </a:rPr>
              <a:t>Variants can occur for corporate names as they do for other types of names</a:t>
            </a:r>
          </a:p>
          <a:p>
            <a:pPr marL="336550" indent="-336550">
              <a:spcBef>
                <a:spcPts val="638"/>
              </a:spcBef>
              <a:spcAft>
                <a:spcPts val="1425"/>
              </a:spcAft>
              <a:buClr>
                <a:srgbClr val="000000"/>
              </a:buClr>
              <a:buFontTx/>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a:solidFill>
                  <a:srgbClr val="000000"/>
                </a:solidFill>
                <a:latin typeface="Calibri" pitchFamily="34" charset="0"/>
                <a:cs typeface="Microsoft YaHei"/>
              </a:rPr>
              <a:t>Record variant names:</a:t>
            </a:r>
          </a:p>
          <a:p>
            <a:pPr marL="857250" lvl="1" indent="-320675">
              <a:spcAft>
                <a:spcPts val="1138"/>
              </a:spcAft>
              <a:buClr>
                <a:srgbClr val="000000"/>
              </a:buClr>
              <a:buSzPct val="75000"/>
              <a:buFont typeface="Symbol" pitchFamily="18"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a:solidFill>
                  <a:srgbClr val="000000"/>
                </a:solidFill>
                <a:latin typeface="Calibri" pitchFamily="34" charset="0"/>
                <a:cs typeface="Microsoft YaHei"/>
              </a:rPr>
              <a:t>Used by the corporate body</a:t>
            </a:r>
          </a:p>
          <a:p>
            <a:pPr marL="857250" lvl="1" indent="-320675">
              <a:spcAft>
                <a:spcPts val="1138"/>
              </a:spcAft>
              <a:buClr>
                <a:srgbClr val="000000"/>
              </a:buClr>
              <a:buSzPct val="75000"/>
              <a:buFont typeface="Symbol" pitchFamily="18"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a:solidFill>
                  <a:srgbClr val="000000"/>
                </a:solidFill>
                <a:latin typeface="Calibri" pitchFamily="34" charset="0"/>
                <a:cs typeface="Microsoft YaHei"/>
              </a:rPr>
              <a:t>Found in reference sources</a:t>
            </a:r>
          </a:p>
          <a:p>
            <a:pPr marL="857250" lvl="1" indent="-320675">
              <a:spcAft>
                <a:spcPts val="1138"/>
              </a:spcAft>
              <a:buClr>
                <a:srgbClr val="000000"/>
              </a:buClr>
              <a:buSzPct val="75000"/>
              <a:buFont typeface="Symbol" pitchFamily="18"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a:solidFill>
                  <a:srgbClr val="000000"/>
                </a:solidFill>
                <a:latin typeface="Calibri" pitchFamily="34" charset="0"/>
                <a:cs typeface="Microsoft YaHei"/>
              </a:rPr>
              <a:t>Resulting from a different transliteration of the name</a:t>
            </a:r>
          </a:p>
        </p:txBody>
      </p:sp>
      <p:sp>
        <p:nvSpPr>
          <p:cNvPr id="22835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2835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2D6E9553-3F51-47A2-B620-815BDF148FA7}"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104</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Text Box 1"/>
          <p:cNvSpPr txBox="1">
            <a:spLocks noChangeArrowheads="1"/>
          </p:cNvSpPr>
          <p:nvPr/>
        </p:nvSpPr>
        <p:spPr bwMode="auto">
          <a:xfrm>
            <a:off x="444500" y="154505"/>
            <a:ext cx="8229600" cy="607495"/>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dirty="0">
                <a:solidFill>
                  <a:srgbClr val="000000"/>
                </a:solidFill>
                <a:latin typeface="Calibri" pitchFamily="34" charset="0"/>
                <a:cs typeface="Microsoft YaHei"/>
              </a:rPr>
              <a:t>Variant Names (RDA 11.2.3)</a:t>
            </a:r>
          </a:p>
        </p:txBody>
      </p:sp>
      <p:sp>
        <p:nvSpPr>
          <p:cNvPr id="236547" name="Text Box 2"/>
          <p:cNvSpPr txBox="1">
            <a:spLocks noChangeArrowheads="1"/>
          </p:cNvSpPr>
          <p:nvPr/>
        </p:nvSpPr>
        <p:spPr bwMode="auto">
          <a:xfrm>
            <a:off x="685800" y="1066800"/>
            <a:ext cx="8216900" cy="4648200"/>
          </a:xfrm>
          <a:prstGeom prst="rect">
            <a:avLst/>
          </a:prstGeom>
          <a:noFill/>
          <a:ln w="9525">
            <a:noFill/>
            <a:miter lim="800000"/>
            <a:headEnd/>
            <a:tailEnd/>
          </a:ln>
        </p:spPr>
        <p:txBody>
          <a:bodyPr lIns="90000" tIns="45000" rIns="90000" bIns="45000"/>
          <a:lstStyle/>
          <a:p>
            <a:pPr marL="442913" lvl="2" indent="0">
              <a:buClr>
                <a:srgbClr val="000000"/>
              </a:buClr>
              <a:buSzPct val="45000"/>
              <a:buFont typeface="Times New Roman" pitchFamily="18" charset="0"/>
              <a:buNone/>
              <a:tabLst>
                <a:tab pos="442913"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110 2_ Museo del Prado </a:t>
            </a:r>
          </a:p>
          <a:p>
            <a:pPr marL="442913" lvl="2" indent="0">
              <a:buClr>
                <a:srgbClr val="000000"/>
              </a:buClr>
              <a:buSzPct val="45000"/>
              <a:buFont typeface="Times New Roman" pitchFamily="18" charset="0"/>
              <a:buNone/>
              <a:tabLst>
                <a:tab pos="442913"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410 2_ Prado Museum</a:t>
            </a:r>
          </a:p>
          <a:p>
            <a:pPr marL="442913" lvl="2" indent="0">
              <a:buClr>
                <a:srgbClr val="000000"/>
              </a:buClr>
              <a:buSzPct val="45000"/>
              <a:buFont typeface="Times New Roman" pitchFamily="18" charset="0"/>
              <a:buNone/>
              <a:tabLst>
                <a:tab pos="442913" algn="l"/>
                <a:tab pos="793750" algn="l"/>
                <a:tab pos="125730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410 2_ Museo Nacional del Prado</a:t>
            </a:r>
          </a:p>
          <a:p>
            <a:pPr marL="442913" lvl="2" indent="0">
              <a:buClr>
                <a:srgbClr val="000000"/>
              </a:buClr>
              <a:buSzPct val="45000"/>
              <a:buFont typeface="Times New Roman" pitchFamily="18" charset="0"/>
              <a:buNone/>
              <a:tabLst>
                <a:tab pos="442913" algn="l"/>
                <a:tab pos="793750" algn="l"/>
                <a:tab pos="125730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410 2_ </a:t>
            </a:r>
            <a:r>
              <a:rPr lang="es-ES" sz="2400" dirty="0">
                <a:solidFill>
                  <a:schemeClr val="tx1"/>
                </a:solidFill>
                <a:latin typeface="Calibri" pitchFamily="34" charset="0"/>
                <a:cs typeface="Microsoft YaHei"/>
              </a:rPr>
              <a:t>Museo Nacional de Pintura y Escultura (</a:t>
            </a:r>
            <a:r>
              <a:rPr lang="es-ES" sz="2400" dirty="0" err="1">
                <a:solidFill>
                  <a:schemeClr val="tx1"/>
                </a:solidFill>
                <a:latin typeface="Calibri" pitchFamily="34" charset="0"/>
                <a:cs typeface="Microsoft YaHei"/>
              </a:rPr>
              <a:t>Spain</a:t>
            </a:r>
            <a:r>
              <a:rPr lang="es-ES" sz="2400" dirty="0">
                <a:solidFill>
                  <a:schemeClr val="tx1"/>
                </a:solidFill>
                <a:latin typeface="Calibri" pitchFamily="34" charset="0"/>
                <a:cs typeface="Microsoft YaHei"/>
              </a:rPr>
              <a:t>)</a:t>
            </a:r>
          </a:p>
          <a:p>
            <a:pPr marL="442913" lvl="2" indent="0">
              <a:buClr>
                <a:srgbClr val="000000"/>
              </a:buClr>
              <a:buSzPct val="45000"/>
              <a:buFont typeface="Times New Roman" pitchFamily="18" charset="0"/>
              <a:buNone/>
              <a:tabLst>
                <a:tab pos="442913" algn="l"/>
                <a:tab pos="793750" algn="l"/>
                <a:tab pos="125730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s-ES" sz="2400" dirty="0">
                <a:solidFill>
                  <a:schemeClr val="tx1"/>
                </a:solidFill>
                <a:latin typeface="Calibri" pitchFamily="34" charset="0"/>
                <a:cs typeface="Microsoft YaHei"/>
              </a:rPr>
              <a:t>410 2_ </a:t>
            </a:r>
            <a:r>
              <a:rPr lang="es-ES" sz="2400" dirty="0" err="1">
                <a:solidFill>
                  <a:schemeClr val="tx1"/>
                </a:solidFill>
                <a:latin typeface="Calibri" pitchFamily="34" charset="0"/>
                <a:cs typeface="Microsoft YaHei"/>
              </a:rPr>
              <a:t>Musée</a:t>
            </a:r>
            <a:r>
              <a:rPr lang="es-ES" sz="2400" dirty="0">
                <a:solidFill>
                  <a:schemeClr val="tx1"/>
                </a:solidFill>
                <a:latin typeface="Calibri" pitchFamily="34" charset="0"/>
                <a:cs typeface="Microsoft YaHei"/>
              </a:rPr>
              <a:t> du Prado</a:t>
            </a:r>
          </a:p>
          <a:p>
            <a:pPr marL="442913" lvl="2" indent="0">
              <a:buClr>
                <a:srgbClr val="000000"/>
              </a:buClr>
              <a:buSzPct val="45000"/>
              <a:buFont typeface="Times New Roman" pitchFamily="18" charset="0"/>
              <a:buNone/>
              <a:tabLst>
                <a:tab pos="442913" algn="l"/>
                <a:tab pos="793750" algn="l"/>
                <a:tab pos="125730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s-ES" sz="2400" dirty="0">
                <a:solidFill>
                  <a:schemeClr val="tx1"/>
                </a:solidFill>
                <a:latin typeface="Calibri" pitchFamily="34" charset="0"/>
                <a:cs typeface="Microsoft YaHei"/>
              </a:rPr>
              <a:t>410 2_ </a:t>
            </a:r>
            <a:r>
              <a:rPr lang="ko-KR" altLang="en-US" sz="2400" dirty="0">
                <a:solidFill>
                  <a:schemeClr val="tx1"/>
                </a:solidFill>
                <a:latin typeface="Calibri" pitchFamily="34" charset="0"/>
                <a:cs typeface="Microsoft YaHei"/>
              </a:rPr>
              <a:t>프라도 미술관</a:t>
            </a:r>
            <a:endParaRPr lang="en-US" altLang="ko-KR" sz="2400" dirty="0">
              <a:solidFill>
                <a:schemeClr val="tx1"/>
              </a:solidFill>
              <a:latin typeface="Calibri" pitchFamily="34" charset="0"/>
              <a:cs typeface="Microsoft YaHei"/>
            </a:endParaRPr>
          </a:p>
          <a:p>
            <a:pPr marL="442913" lvl="2" indent="0">
              <a:buClr>
                <a:srgbClr val="000000"/>
              </a:buClr>
              <a:buSzPct val="45000"/>
              <a:buFont typeface="Times New Roman" pitchFamily="18" charset="0"/>
              <a:buNone/>
              <a:tabLst>
                <a:tab pos="442913" algn="l"/>
                <a:tab pos="793750" algn="l"/>
                <a:tab pos="125730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410 2_ </a:t>
            </a:r>
            <a:r>
              <a:rPr lang="en-US" sz="2400" dirty="0" err="1">
                <a:solidFill>
                  <a:schemeClr val="tx1"/>
                </a:solidFill>
                <a:latin typeface="Calibri" pitchFamily="34" charset="0"/>
                <a:cs typeface="Microsoft YaHei"/>
              </a:rPr>
              <a:t>P'ŭrado</a:t>
            </a:r>
            <a:r>
              <a:rPr lang="en-US" sz="2400" dirty="0">
                <a:solidFill>
                  <a:schemeClr val="tx1"/>
                </a:solidFill>
                <a:latin typeface="Calibri" pitchFamily="34" charset="0"/>
                <a:cs typeface="Microsoft YaHei"/>
              </a:rPr>
              <a:t> </a:t>
            </a:r>
            <a:r>
              <a:rPr lang="en-US" sz="2400" dirty="0" err="1">
                <a:solidFill>
                  <a:schemeClr val="tx1"/>
                </a:solidFill>
                <a:latin typeface="Calibri" pitchFamily="34" charset="0"/>
                <a:cs typeface="Microsoft YaHei"/>
              </a:rPr>
              <a:t>Misulgwan</a:t>
            </a:r>
            <a:r>
              <a:rPr lang="en-US" sz="2400" dirty="0">
                <a:solidFill>
                  <a:schemeClr val="tx1"/>
                </a:solidFill>
                <a:latin typeface="Calibri" pitchFamily="34" charset="0"/>
                <a:cs typeface="Microsoft YaHei"/>
              </a:rPr>
              <a:t> </a:t>
            </a:r>
          </a:p>
          <a:p>
            <a:pPr marL="442913" lvl="2" indent="0">
              <a:buClr>
                <a:srgbClr val="000000"/>
              </a:buClr>
              <a:buSzPct val="45000"/>
              <a:buFont typeface="Times New Roman" pitchFamily="18" charset="0"/>
              <a:buNone/>
              <a:tabLst>
                <a:tab pos="442913" algn="l"/>
                <a:tab pos="793750" algn="l"/>
                <a:tab pos="125730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410 2_ </a:t>
            </a:r>
            <a:r>
              <a:rPr lang="az-Cyrl-AZ" sz="2400" dirty="0">
                <a:solidFill>
                  <a:schemeClr val="tx1"/>
                </a:solidFill>
                <a:latin typeface="Calibri" pitchFamily="34" charset="0"/>
                <a:cs typeface="Microsoft YaHei"/>
              </a:rPr>
              <a:t>Национальный музей Прадо</a:t>
            </a:r>
            <a:endParaRPr lang="en-US" sz="2400" dirty="0">
              <a:solidFill>
                <a:schemeClr val="tx1"/>
              </a:solidFill>
              <a:latin typeface="Calibri" pitchFamily="34" charset="0"/>
              <a:cs typeface="Microsoft YaHei"/>
            </a:endParaRPr>
          </a:p>
          <a:p>
            <a:pPr marL="442913" lvl="2" indent="0">
              <a:buClr>
                <a:srgbClr val="000000"/>
              </a:buClr>
              <a:buSzPct val="45000"/>
              <a:buFont typeface="Times New Roman" pitchFamily="18" charset="0"/>
              <a:buNone/>
              <a:tabLst>
                <a:tab pos="442913" algn="l"/>
                <a:tab pos="793750" algn="l"/>
                <a:tab pos="125730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410 2_ </a:t>
            </a:r>
            <a:r>
              <a:rPr lang="en-US" sz="2400" dirty="0" err="1">
                <a:solidFill>
                  <a:schemeClr val="tx1"/>
                </a:solidFill>
                <a:latin typeface="Calibri" pitchFamily="34" charset="0"/>
                <a:cs typeface="Microsoft YaHei"/>
              </a:rPr>
              <a:t>Nat︠s︡ionalʹnyi</a:t>
            </a:r>
            <a:r>
              <a:rPr lang="en-US" sz="2400" dirty="0">
                <a:solidFill>
                  <a:schemeClr val="tx1"/>
                </a:solidFill>
                <a:latin typeface="Calibri" pitchFamily="34" charset="0"/>
                <a:cs typeface="Microsoft YaHei"/>
              </a:rPr>
              <a:t>̆ </a:t>
            </a:r>
            <a:r>
              <a:rPr lang="en-US" sz="2400" dirty="0" err="1">
                <a:solidFill>
                  <a:schemeClr val="tx1"/>
                </a:solidFill>
                <a:latin typeface="Calibri" pitchFamily="34" charset="0"/>
                <a:cs typeface="Microsoft YaHei"/>
              </a:rPr>
              <a:t>muzei</a:t>
            </a:r>
            <a:r>
              <a:rPr lang="en-US" sz="2400" dirty="0">
                <a:solidFill>
                  <a:schemeClr val="tx1"/>
                </a:solidFill>
                <a:latin typeface="Calibri" pitchFamily="34" charset="0"/>
                <a:cs typeface="Microsoft YaHei"/>
              </a:rPr>
              <a:t>̆ Prado</a:t>
            </a:r>
          </a:p>
          <a:p>
            <a:pPr marL="442913" lvl="2" indent="0">
              <a:buClr>
                <a:srgbClr val="000000"/>
              </a:buClr>
              <a:buSzPct val="45000"/>
              <a:buFont typeface="Times New Roman" pitchFamily="18" charset="0"/>
              <a:buNone/>
              <a:tabLst>
                <a:tab pos="442913" algn="l"/>
                <a:tab pos="793750" algn="l"/>
                <a:tab pos="125730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410 2_ </a:t>
            </a:r>
            <a:r>
              <a:rPr lang="az-Cyrl-AZ" sz="2400" dirty="0">
                <a:solidFill>
                  <a:schemeClr val="tx1"/>
                </a:solidFill>
                <a:latin typeface="Calibri" pitchFamily="34" charset="0"/>
                <a:cs typeface="Microsoft YaHei"/>
              </a:rPr>
              <a:t>Музей Прадо</a:t>
            </a:r>
            <a:endParaRPr lang="en-US" sz="2400" dirty="0">
              <a:solidFill>
                <a:schemeClr val="tx1"/>
              </a:solidFill>
              <a:latin typeface="Calibri" pitchFamily="34" charset="0"/>
              <a:cs typeface="Microsoft YaHei"/>
            </a:endParaRPr>
          </a:p>
          <a:p>
            <a:pPr marL="442913" lvl="2" indent="0">
              <a:buClr>
                <a:srgbClr val="000000"/>
              </a:buClr>
              <a:buSzPct val="45000"/>
              <a:buFont typeface="Times New Roman" pitchFamily="18" charset="0"/>
              <a:buNone/>
              <a:tabLst>
                <a:tab pos="442913" algn="l"/>
                <a:tab pos="793750" algn="l"/>
                <a:tab pos="125730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410 2_ </a:t>
            </a:r>
            <a:r>
              <a:rPr lang="en-US" sz="2400" dirty="0" err="1">
                <a:solidFill>
                  <a:schemeClr val="tx1"/>
                </a:solidFill>
                <a:latin typeface="Calibri" pitchFamily="34" charset="0"/>
                <a:cs typeface="Microsoft YaHei"/>
              </a:rPr>
              <a:t>Muzei</a:t>
            </a:r>
            <a:r>
              <a:rPr lang="en-US" sz="2400" dirty="0">
                <a:solidFill>
                  <a:schemeClr val="tx1"/>
                </a:solidFill>
                <a:latin typeface="Calibri" pitchFamily="34" charset="0"/>
                <a:cs typeface="Microsoft YaHei"/>
              </a:rPr>
              <a:t>̆ Prado</a:t>
            </a:r>
          </a:p>
          <a:p>
            <a:pPr marL="442913" lvl="2" indent="0">
              <a:buClr>
                <a:srgbClr val="000000"/>
              </a:buClr>
              <a:buSzPct val="45000"/>
              <a:buFont typeface="Times New Roman" pitchFamily="18" charset="0"/>
              <a:buNone/>
              <a:tabLst>
                <a:tab pos="442913" algn="l"/>
                <a:tab pos="793750" algn="l"/>
                <a:tab pos="125730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410 2_ </a:t>
            </a:r>
            <a:r>
              <a:rPr lang="zh-CN" altLang="en-US" sz="2400" dirty="0">
                <a:solidFill>
                  <a:schemeClr val="tx1"/>
                </a:solidFill>
                <a:latin typeface="Calibri" pitchFamily="34" charset="0"/>
                <a:cs typeface="Microsoft YaHei"/>
              </a:rPr>
              <a:t>普拉多博物馆</a:t>
            </a:r>
            <a:endParaRPr lang="en-US" altLang="zh-CN" sz="2400" dirty="0">
              <a:solidFill>
                <a:schemeClr val="tx1"/>
              </a:solidFill>
              <a:latin typeface="Calibri" pitchFamily="34" charset="0"/>
              <a:cs typeface="Microsoft YaHei"/>
            </a:endParaRPr>
          </a:p>
          <a:p>
            <a:pPr marL="442913" lvl="2" indent="0">
              <a:buClr>
                <a:srgbClr val="000000"/>
              </a:buClr>
              <a:buSzPct val="45000"/>
              <a:buFont typeface="Times New Roman" pitchFamily="18" charset="0"/>
              <a:buNone/>
              <a:tabLst>
                <a:tab pos="442913" algn="l"/>
                <a:tab pos="793750" algn="l"/>
                <a:tab pos="125730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410 2_ </a:t>
            </a:r>
            <a:r>
              <a:rPr lang="en-US" sz="2400" dirty="0" err="1">
                <a:solidFill>
                  <a:schemeClr val="tx1"/>
                </a:solidFill>
                <a:latin typeface="Calibri" pitchFamily="34" charset="0"/>
                <a:cs typeface="Microsoft YaHei"/>
              </a:rPr>
              <a:t>Puladuo</a:t>
            </a:r>
            <a:r>
              <a:rPr lang="en-US" sz="2400" dirty="0">
                <a:solidFill>
                  <a:schemeClr val="tx1"/>
                </a:solidFill>
                <a:latin typeface="Calibri" pitchFamily="34" charset="0"/>
                <a:cs typeface="Microsoft YaHei"/>
              </a:rPr>
              <a:t> </a:t>
            </a:r>
            <a:r>
              <a:rPr lang="en-US" sz="2400" dirty="0" err="1">
                <a:solidFill>
                  <a:schemeClr val="tx1"/>
                </a:solidFill>
                <a:latin typeface="Calibri" pitchFamily="34" charset="0"/>
                <a:cs typeface="Microsoft YaHei"/>
              </a:rPr>
              <a:t>bo</a:t>
            </a:r>
            <a:r>
              <a:rPr lang="en-US" sz="2400" dirty="0">
                <a:solidFill>
                  <a:schemeClr val="tx1"/>
                </a:solidFill>
                <a:latin typeface="Calibri" pitchFamily="34" charset="0"/>
                <a:cs typeface="Microsoft YaHei"/>
              </a:rPr>
              <a:t> </a:t>
            </a:r>
            <a:r>
              <a:rPr lang="en-US" sz="2400" dirty="0" err="1">
                <a:solidFill>
                  <a:schemeClr val="tx1"/>
                </a:solidFill>
                <a:latin typeface="Calibri" pitchFamily="34" charset="0"/>
                <a:cs typeface="Microsoft YaHei"/>
              </a:rPr>
              <a:t>wu</a:t>
            </a:r>
            <a:r>
              <a:rPr lang="en-US" sz="2400" dirty="0">
                <a:solidFill>
                  <a:schemeClr val="tx1"/>
                </a:solidFill>
                <a:latin typeface="Calibri" pitchFamily="34" charset="0"/>
                <a:cs typeface="Microsoft YaHei"/>
              </a:rPr>
              <a:t> guan</a:t>
            </a:r>
          </a:p>
          <a:p>
            <a:pPr marL="442913" lvl="2" indent="0">
              <a:buClr>
                <a:srgbClr val="000000"/>
              </a:buClr>
              <a:buSzPct val="45000"/>
              <a:buFont typeface="Times New Roman" pitchFamily="18" charset="0"/>
              <a:buNone/>
              <a:tabLst>
                <a:tab pos="442913" algn="l"/>
                <a:tab pos="793750" algn="l"/>
                <a:tab pos="125730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410 2_ </a:t>
            </a:r>
            <a:r>
              <a:rPr lang="en-US" sz="2400" dirty="0" err="1">
                <a:solidFill>
                  <a:schemeClr val="tx1"/>
                </a:solidFill>
                <a:latin typeface="Calibri" pitchFamily="34" charset="0"/>
                <a:cs typeface="Microsoft YaHei"/>
              </a:rPr>
              <a:t>Puladuo</a:t>
            </a:r>
            <a:r>
              <a:rPr lang="en-US" sz="2400" dirty="0">
                <a:solidFill>
                  <a:schemeClr val="tx1"/>
                </a:solidFill>
                <a:latin typeface="Calibri" pitchFamily="34" charset="0"/>
                <a:cs typeface="Microsoft YaHei"/>
              </a:rPr>
              <a:t> </a:t>
            </a:r>
            <a:r>
              <a:rPr lang="en-US" sz="2400" dirty="0" err="1">
                <a:solidFill>
                  <a:schemeClr val="tx1"/>
                </a:solidFill>
                <a:latin typeface="Calibri" pitchFamily="34" charset="0"/>
                <a:cs typeface="Microsoft YaHei"/>
              </a:rPr>
              <a:t>bowuguan</a:t>
            </a:r>
            <a:endParaRPr lang="en-US" sz="2400" dirty="0">
              <a:solidFill>
                <a:schemeClr val="tx1"/>
              </a:solidFill>
              <a:latin typeface="Calibri" pitchFamily="34" charset="0"/>
              <a:cs typeface="Microsoft YaHei"/>
            </a:endParaRPr>
          </a:p>
          <a:p>
            <a:pPr marL="6350" lvl="1" indent="0">
              <a:spcBef>
                <a:spcPts val="638"/>
              </a:spcBef>
              <a:spcAft>
                <a:spcPts val="1425"/>
              </a:spcAft>
              <a:buClr>
                <a:srgbClr val="000000"/>
              </a:buCl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400" dirty="0">
              <a:solidFill>
                <a:schemeClr val="tx1"/>
              </a:solidFill>
              <a:latin typeface="Calibri" pitchFamily="34" charset="0"/>
              <a:cs typeface="Microsoft YaHei"/>
            </a:endParaRPr>
          </a:p>
          <a:p>
            <a:pPr marL="463550" lvl="1" indent="-457200">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	  	</a:t>
            </a:r>
          </a:p>
        </p:txBody>
      </p:sp>
      <p:sp>
        <p:nvSpPr>
          <p:cNvPr id="236548"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3654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7E9FCC4B-1CE9-4B09-B173-A04493888608}"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105</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41991832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0402"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Variant Names (RDA 11.2.3)</a:t>
            </a:r>
          </a:p>
        </p:txBody>
      </p:sp>
      <p:sp>
        <p:nvSpPr>
          <p:cNvPr id="230403"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6550" indent="-336550">
              <a:spcBef>
                <a:spcPts val="638"/>
              </a:spcBef>
              <a:spcAft>
                <a:spcPts val="1425"/>
              </a:spcAft>
              <a:buClr>
                <a:srgbClr val="000000"/>
              </a:buClr>
              <a:buFontTx/>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dirty="0">
                <a:solidFill>
                  <a:srgbClr val="000000"/>
                </a:solidFill>
                <a:latin typeface="Calibri" pitchFamily="34" charset="0"/>
                <a:cs typeface="Microsoft YaHei"/>
              </a:rPr>
              <a:t>Record variant names:</a:t>
            </a:r>
          </a:p>
          <a:p>
            <a:pPr marL="857250" lvl="1" indent="-320675">
              <a:spcAft>
                <a:spcPts val="1138"/>
              </a:spcAft>
              <a:buClr>
                <a:srgbClr val="000000"/>
              </a:buClr>
              <a:buSzPct val="75000"/>
              <a:buFont typeface="Symbol" pitchFamily="18"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dirty="0">
                <a:solidFill>
                  <a:srgbClr val="000000"/>
                </a:solidFill>
                <a:latin typeface="Calibri" pitchFamily="34" charset="0"/>
                <a:cs typeface="Microsoft YaHei"/>
              </a:rPr>
              <a:t>For a direct form of the name if the preferred name is recorded as a subdivision of a higher or related body.</a:t>
            </a:r>
          </a:p>
          <a:p>
            <a:pPr marL="2000250" lvl="2" indent="-1063625">
              <a:spcAft>
                <a:spcPts val="1138"/>
              </a:spcAft>
              <a:buClr>
                <a:srgbClr val="000000"/>
              </a:buClr>
              <a:buSzPct val="75000"/>
              <a:tabLst>
                <a:tab pos="8108950" algn="l"/>
                <a:tab pos="8566150" algn="l"/>
                <a:tab pos="9023350" algn="l"/>
                <a:tab pos="9480550" algn="l"/>
              </a:tabLst>
            </a:pPr>
            <a:r>
              <a:rPr lang="en-US" sz="2800" dirty="0">
                <a:solidFill>
                  <a:srgbClr val="000000"/>
                </a:solidFill>
                <a:latin typeface="Calibri" pitchFamily="34" charset="0"/>
                <a:cs typeface="Microsoft YaHei"/>
              </a:rPr>
              <a:t>110 2_ Smithsonian Institution. $b Center for </a:t>
            </a:r>
            <a:r>
              <a:rPr lang="en-US" sz="2800" dirty="0" err="1">
                <a:solidFill>
                  <a:srgbClr val="000000"/>
                </a:solidFill>
                <a:latin typeface="Calibri" pitchFamily="34" charset="0"/>
                <a:cs typeface="Microsoft YaHei"/>
              </a:rPr>
              <a:t>Folklife</a:t>
            </a:r>
            <a:r>
              <a:rPr lang="en-US" sz="2800" dirty="0">
                <a:solidFill>
                  <a:srgbClr val="000000"/>
                </a:solidFill>
                <a:latin typeface="Calibri" pitchFamily="34" charset="0"/>
                <a:cs typeface="Microsoft YaHei"/>
              </a:rPr>
              <a:t> and Cultural Heritage</a:t>
            </a:r>
          </a:p>
          <a:p>
            <a:pPr marL="2000250" lvl="2" indent="-1063625">
              <a:spcAft>
                <a:spcPts val="1138"/>
              </a:spcAft>
              <a:buClr>
                <a:srgbClr val="000000"/>
              </a:buClr>
              <a:buSzPct val="75000"/>
              <a:tabLst>
                <a:tab pos="8108950" algn="l"/>
                <a:tab pos="8566150" algn="l"/>
                <a:tab pos="9023350" algn="l"/>
                <a:tab pos="9480550" algn="l"/>
              </a:tabLst>
            </a:pPr>
            <a:r>
              <a:rPr lang="en-US" sz="2800" dirty="0">
                <a:solidFill>
                  <a:srgbClr val="000000"/>
                </a:solidFill>
                <a:latin typeface="Calibri" pitchFamily="34" charset="0"/>
                <a:cs typeface="Microsoft YaHei"/>
              </a:rPr>
              <a:t>410 2_ Center for </a:t>
            </a:r>
            <a:r>
              <a:rPr lang="en-US" sz="2800" dirty="0" err="1">
                <a:solidFill>
                  <a:srgbClr val="000000"/>
                </a:solidFill>
                <a:latin typeface="Calibri" pitchFamily="34" charset="0"/>
                <a:cs typeface="Microsoft YaHei"/>
              </a:rPr>
              <a:t>Folklife</a:t>
            </a:r>
            <a:r>
              <a:rPr lang="en-US" sz="2800" dirty="0">
                <a:solidFill>
                  <a:srgbClr val="000000"/>
                </a:solidFill>
                <a:latin typeface="Calibri" pitchFamily="34" charset="0"/>
                <a:cs typeface="Microsoft YaHei"/>
              </a:rPr>
              <a:t> and Cultural Heritage (Smithsonian Institution)</a:t>
            </a:r>
            <a:endParaRPr lang="en-US" sz="3200" dirty="0">
              <a:solidFill>
                <a:srgbClr val="000000"/>
              </a:solidFill>
              <a:latin typeface="Calibri" pitchFamily="34" charset="0"/>
              <a:cs typeface="Microsoft YaHei"/>
            </a:endParaRPr>
          </a:p>
        </p:txBody>
      </p:sp>
      <p:sp>
        <p:nvSpPr>
          <p:cNvPr id="230404"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3040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AF2F7480-839F-4276-BF16-8399D8209650}"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106</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0402"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Variant Names (RDA 11.2.3)</a:t>
            </a:r>
          </a:p>
        </p:txBody>
      </p:sp>
      <p:sp>
        <p:nvSpPr>
          <p:cNvPr id="230403"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6550" indent="-336550">
              <a:spcBef>
                <a:spcPts val="638"/>
              </a:spcBef>
              <a:spcAft>
                <a:spcPts val="1425"/>
              </a:spcAft>
              <a:buClr>
                <a:srgbClr val="000000"/>
              </a:buClr>
              <a:buFontTx/>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dirty="0">
                <a:solidFill>
                  <a:srgbClr val="000000"/>
                </a:solidFill>
                <a:latin typeface="Calibri" pitchFamily="34" charset="0"/>
                <a:cs typeface="Microsoft YaHei"/>
              </a:rPr>
              <a:t>Record variant names:</a:t>
            </a:r>
          </a:p>
          <a:p>
            <a:pPr marL="857250" lvl="1" indent="-320675">
              <a:spcAft>
                <a:spcPts val="1138"/>
              </a:spcAft>
              <a:buClr>
                <a:srgbClr val="000000"/>
              </a:buClr>
              <a:buSzPct val="75000"/>
              <a:buFont typeface="Symbol" pitchFamily="18"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dirty="0">
                <a:solidFill>
                  <a:srgbClr val="000000"/>
                </a:solidFill>
                <a:latin typeface="Calibri" pitchFamily="34" charset="0"/>
                <a:cs typeface="Microsoft YaHei"/>
              </a:rPr>
              <a:t>For the name as a subdivision of a higher or related body if the preferred name is recorded in direct form</a:t>
            </a:r>
          </a:p>
          <a:p>
            <a:pPr marL="2628900" lvl="3" indent="-1235075">
              <a:spcAft>
                <a:spcPts val="1138"/>
              </a:spcAft>
              <a:buClr>
                <a:srgbClr val="000000"/>
              </a:buClr>
              <a:buSzPct val="75000"/>
              <a:tabLst>
                <a:tab pos="8108950" algn="l"/>
                <a:tab pos="8566150" algn="l"/>
                <a:tab pos="9023350" algn="l"/>
                <a:tab pos="9480550" algn="l"/>
              </a:tabLst>
            </a:pPr>
            <a:r>
              <a:rPr lang="en-US" sz="3200" dirty="0">
                <a:solidFill>
                  <a:srgbClr val="000000"/>
                </a:solidFill>
                <a:latin typeface="Calibri" pitchFamily="34" charset="0"/>
                <a:cs typeface="Microsoft YaHei"/>
              </a:rPr>
              <a:t>110 2_ National Portrait Gallery (Smithsonian Institution)</a:t>
            </a:r>
          </a:p>
          <a:p>
            <a:pPr marL="2628900" lvl="3" indent="-1235075">
              <a:spcAft>
                <a:spcPts val="1138"/>
              </a:spcAft>
              <a:buClr>
                <a:srgbClr val="000000"/>
              </a:buClr>
              <a:buSzPct val="75000"/>
              <a:tabLst>
                <a:tab pos="8108950" algn="l"/>
                <a:tab pos="8566150" algn="l"/>
                <a:tab pos="9023350" algn="l"/>
                <a:tab pos="9480550" algn="l"/>
              </a:tabLst>
            </a:pPr>
            <a:r>
              <a:rPr lang="en-US" sz="3200" dirty="0">
                <a:solidFill>
                  <a:srgbClr val="000000"/>
                </a:solidFill>
                <a:latin typeface="Calibri" pitchFamily="34" charset="0"/>
                <a:cs typeface="Microsoft YaHei"/>
              </a:rPr>
              <a:t>410 2_ Smithsonian Institution. $b National Portrait Gallery</a:t>
            </a:r>
          </a:p>
        </p:txBody>
      </p:sp>
      <p:sp>
        <p:nvSpPr>
          <p:cNvPr id="230404"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3040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AF2F7480-839F-4276-BF16-8399D8209650}"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107</a:t>
            </a:fld>
            <a:endParaRPr lang="en-US" sz="120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123350738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2450"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Variant Names (RDA 11.2.3)</a:t>
            </a:r>
          </a:p>
        </p:txBody>
      </p:sp>
      <p:sp>
        <p:nvSpPr>
          <p:cNvPr id="232451" name="Text Box 2"/>
          <p:cNvSpPr txBox="1">
            <a:spLocks noChangeArrowheads="1"/>
          </p:cNvSpPr>
          <p:nvPr/>
        </p:nvSpPr>
        <p:spPr bwMode="auto">
          <a:xfrm>
            <a:off x="457200" y="1295400"/>
            <a:ext cx="8229600" cy="4648200"/>
          </a:xfrm>
          <a:prstGeom prst="rect">
            <a:avLst/>
          </a:prstGeom>
          <a:noFill/>
          <a:ln w="9525">
            <a:noFill/>
            <a:miter lim="800000"/>
            <a:headEnd/>
            <a:tailEnd/>
          </a:ln>
        </p:spPr>
        <p:txBody>
          <a:bodyPr lIns="90000" tIns="45000" rIns="90000" bIns="45000"/>
          <a:lstStyle/>
          <a:p>
            <a:pPr>
              <a:spcBef>
                <a:spcPts val="638"/>
              </a:spcBef>
              <a:spcAft>
                <a:spcPts val="1425"/>
              </a:spcAft>
              <a:buClr>
                <a:srgbClr val="000000"/>
              </a:buClr>
              <a:buFontTx/>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dirty="0">
                <a:solidFill>
                  <a:srgbClr val="000000"/>
                </a:solidFill>
                <a:latin typeface="Calibri" pitchFamily="34" charset="0"/>
                <a:cs typeface="Microsoft YaHei"/>
              </a:rPr>
              <a:t> Variant names are recorded in a MARC 410 or 	411 field</a:t>
            </a:r>
          </a:p>
          <a:p>
            <a:pPr lvl="2">
              <a:spcAft>
                <a:spcPts val="1425"/>
              </a:spcAft>
              <a:buSzPct val="100000"/>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110 2_ United Nations</a:t>
            </a:r>
          </a:p>
          <a:p>
            <a:pPr lvl="2">
              <a:spcAft>
                <a:spcPts val="1425"/>
              </a:spcAft>
              <a:buSzPct val="100000"/>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410 2_ U.N.</a:t>
            </a:r>
          </a:p>
          <a:p>
            <a:pPr lvl="2">
              <a:spcAft>
                <a:spcPts val="1425"/>
              </a:spcAft>
              <a:buSzPct val="100000"/>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410 2_ UNO</a:t>
            </a:r>
          </a:p>
          <a:p>
            <a:pPr lvl="2">
              <a:spcAft>
                <a:spcPts val="1425"/>
              </a:spcAft>
              <a:buSzPct val="100000"/>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410 2_ </a:t>
            </a:r>
            <a:r>
              <a:rPr lang="en-US" sz="2800" dirty="0" err="1">
                <a:solidFill>
                  <a:srgbClr val="000000"/>
                </a:solidFill>
                <a:latin typeface="Calibri" pitchFamily="34" charset="0"/>
                <a:cs typeface="Microsoft YaHei"/>
              </a:rPr>
              <a:t>Naciones</a:t>
            </a:r>
            <a:r>
              <a:rPr lang="en-US" sz="2800" dirty="0">
                <a:solidFill>
                  <a:srgbClr val="000000"/>
                </a:solidFill>
                <a:latin typeface="Calibri" pitchFamily="34" charset="0"/>
                <a:cs typeface="Microsoft YaHei"/>
              </a:rPr>
              <a:t> </a:t>
            </a:r>
            <a:r>
              <a:rPr lang="en-US" sz="2800" dirty="0" err="1">
                <a:solidFill>
                  <a:srgbClr val="000000"/>
                </a:solidFill>
                <a:latin typeface="Calibri" pitchFamily="34" charset="0"/>
                <a:cs typeface="Microsoft YaHei"/>
              </a:rPr>
              <a:t>Unidas</a:t>
            </a:r>
            <a:endParaRPr lang="en-US" sz="2800" dirty="0">
              <a:solidFill>
                <a:srgbClr val="000000"/>
              </a:solidFill>
              <a:latin typeface="Calibri" pitchFamily="34" charset="0"/>
              <a:cs typeface="Microsoft YaHei"/>
            </a:endParaRPr>
          </a:p>
          <a:p>
            <a:pPr lvl="2">
              <a:spcAft>
                <a:spcPts val="1425"/>
              </a:spcAft>
              <a:buSzPct val="100000"/>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410 2_</a:t>
            </a:r>
            <a:r>
              <a:rPr lang="en-US" sz="2800" b="1" dirty="0">
                <a:solidFill>
                  <a:srgbClr val="000000"/>
                </a:solidFill>
                <a:latin typeface="Calibri" pitchFamily="34" charset="0"/>
                <a:cs typeface="Microsoft YaHei"/>
              </a:rPr>
              <a:t> </a:t>
            </a:r>
            <a:r>
              <a:rPr lang="ar-SA" sz="2800" dirty="0">
                <a:solidFill>
                  <a:srgbClr val="000000"/>
                </a:solidFill>
                <a:latin typeface="Calibri" pitchFamily="34" charset="0"/>
                <a:cs typeface="Microsoft YaHei"/>
              </a:rPr>
              <a:t>سازمان ملل متحد</a:t>
            </a:r>
            <a:endParaRPr lang="en-US" sz="2800" dirty="0">
              <a:solidFill>
                <a:srgbClr val="000000"/>
              </a:solidFill>
              <a:latin typeface="Calibri" pitchFamily="34" charset="0"/>
              <a:cs typeface="Microsoft YaHei"/>
            </a:endParaRPr>
          </a:p>
          <a:p>
            <a:pPr lvl="2">
              <a:spcAft>
                <a:spcPts val="400"/>
              </a:spcAft>
              <a:buSzPct val="100000"/>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410 2_ </a:t>
            </a:r>
            <a:r>
              <a:rPr lang="az-Latn-AZ" sz="2800" dirty="0">
                <a:solidFill>
                  <a:srgbClr val="000000"/>
                </a:solidFill>
                <a:latin typeface="Calibri" pitchFamily="34" charset="0"/>
                <a:cs typeface="Microsoft YaHei"/>
              </a:rPr>
              <a:t>Организация Объединённых Наций</a:t>
            </a:r>
            <a:r>
              <a:rPr lang="en-US" sz="2800" dirty="0">
                <a:solidFill>
                  <a:srgbClr val="000000"/>
                </a:solidFill>
                <a:latin typeface="Calibri" pitchFamily="34" charset="0"/>
                <a:cs typeface="Microsoft YaHei"/>
              </a:rPr>
              <a:t>  </a:t>
            </a:r>
          </a:p>
          <a:p>
            <a:pPr algn="ctr">
              <a:spcAft>
                <a:spcPts val="1425"/>
              </a:spcAft>
              <a:buSzPct val="100000"/>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    etc. ...</a:t>
            </a:r>
          </a:p>
        </p:txBody>
      </p:sp>
      <p:sp>
        <p:nvSpPr>
          <p:cNvPr id="232452"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3245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85FB9A8D-0108-4A37-BF89-6F574E63C705}"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108</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4498"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Variant Names (RDA 11.2.3)</a:t>
            </a:r>
          </a:p>
        </p:txBody>
      </p:sp>
      <p:sp>
        <p:nvSpPr>
          <p:cNvPr id="234499" name="Text Box 2"/>
          <p:cNvSpPr txBox="1">
            <a:spLocks noChangeArrowheads="1"/>
          </p:cNvSpPr>
          <p:nvPr/>
        </p:nvSpPr>
        <p:spPr bwMode="auto">
          <a:xfrm>
            <a:off x="457200" y="1600200"/>
            <a:ext cx="8229600" cy="4648200"/>
          </a:xfrm>
          <a:prstGeom prst="rect">
            <a:avLst/>
          </a:prstGeom>
          <a:noFill/>
          <a:ln w="9525">
            <a:noFill/>
            <a:miter lim="800000"/>
            <a:headEnd/>
            <a:tailEnd/>
          </a:ln>
        </p:spPr>
        <p:txBody>
          <a:bodyPr lIns="90000" tIns="45000" rIns="90000" bIns="45000"/>
          <a:lstStyle/>
          <a:p>
            <a:pPr>
              <a:spcBef>
                <a:spcPts val="638"/>
              </a:spcBef>
              <a:spcAft>
                <a:spcPts val="1425"/>
              </a:spcAft>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dirty="0">
                <a:solidFill>
                  <a:srgbClr val="000000"/>
                </a:solidFill>
                <a:latin typeface="Calibri" pitchFamily="34" charset="0"/>
                <a:cs typeface="Microsoft YaHei"/>
              </a:rPr>
              <a:t>Other possible variant names:</a:t>
            </a:r>
          </a:p>
          <a:p>
            <a:pPr>
              <a:spcBef>
                <a:spcPts val="638"/>
              </a:spcBef>
              <a:spcAft>
                <a:spcPts val="1425"/>
              </a:spcAft>
              <a:buClr>
                <a:srgbClr val="000000"/>
              </a:buClr>
              <a:buFontTx/>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 Expanded name</a:t>
            </a:r>
          </a:p>
          <a:p>
            <a:pPr marL="406400" lvl="1" indent="0">
              <a:spcBef>
                <a:spcPts val="638"/>
              </a:spcBef>
              <a:spcAft>
                <a:spcPts val="1425"/>
              </a:spcAft>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	110 2_ </a:t>
            </a:r>
            <a:r>
              <a:rPr lang="en-US" sz="2800" dirty="0" err="1">
                <a:solidFill>
                  <a:srgbClr val="000000"/>
                </a:solidFill>
                <a:latin typeface="Calibri" pitchFamily="34" charset="0"/>
                <a:cs typeface="Microsoft YaHei"/>
              </a:rPr>
              <a:t>Euratom</a:t>
            </a:r>
            <a:endParaRPr lang="en-US" sz="2800" dirty="0">
              <a:solidFill>
                <a:srgbClr val="000000"/>
              </a:solidFill>
              <a:latin typeface="Calibri" pitchFamily="34" charset="0"/>
              <a:cs typeface="Microsoft YaHei"/>
            </a:endParaRPr>
          </a:p>
          <a:p>
            <a:pPr marL="806450" lvl="2" indent="0">
              <a:spcBef>
                <a:spcPts val="638"/>
              </a:spcBef>
              <a:spcAft>
                <a:spcPts val="1425"/>
              </a:spcAft>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410 2_ European Atomic Energy Community</a:t>
            </a:r>
          </a:p>
          <a:p>
            <a:pPr>
              <a:spcBef>
                <a:spcPts val="638"/>
              </a:spcBef>
              <a:spcAft>
                <a:spcPts val="1425"/>
              </a:spcAft>
              <a:buClr>
                <a:srgbClr val="000000"/>
              </a:buClr>
              <a:buFontTx/>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 Abbreviated form</a:t>
            </a:r>
          </a:p>
          <a:p>
            <a:pPr marL="806450" lvl="2" indent="0">
              <a:spcBef>
                <a:spcPts val="638"/>
              </a:spcBef>
              <a:spcAft>
                <a:spcPts val="1425"/>
              </a:spcAft>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110 2_ European Economic Community</a:t>
            </a:r>
          </a:p>
          <a:p>
            <a:pPr marL="800100" lvl="3" indent="0">
              <a:spcBef>
                <a:spcPts val="638"/>
              </a:spcBef>
              <a:spcAft>
                <a:spcPts val="1425"/>
              </a:spcAft>
              <a:buClr>
                <a:srgbClr val="000000"/>
              </a:buClr>
              <a:buSzPct val="45000"/>
              <a:buFont typeface="Times New Roman" pitchFamily="18" charset="0"/>
              <a:buNone/>
              <a:tabLst>
                <a:tab pos="3365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rgbClr val="000000"/>
                </a:solidFill>
                <a:latin typeface="Calibri" pitchFamily="34" charset="0"/>
                <a:cs typeface="Microsoft YaHei"/>
              </a:rPr>
              <a:t>410 2_ EEC</a:t>
            </a:r>
          </a:p>
        </p:txBody>
      </p:sp>
      <p:sp>
        <p:nvSpPr>
          <p:cNvPr id="234500"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3450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A50DC879-4037-4939-B6FD-5A7D434A78A6}"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109</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6546" name="Text Box 1"/>
          <p:cNvSpPr txBox="1">
            <a:spLocks noChangeArrowheads="1"/>
          </p:cNvSpPr>
          <p:nvPr/>
        </p:nvSpPr>
        <p:spPr bwMode="auto">
          <a:xfrm>
            <a:off x="444500" y="304800"/>
            <a:ext cx="8229600" cy="8382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Variant Names (RDA 11.2.3)</a:t>
            </a:r>
          </a:p>
        </p:txBody>
      </p:sp>
      <p:sp>
        <p:nvSpPr>
          <p:cNvPr id="236547" name="Text Box 2"/>
          <p:cNvSpPr txBox="1">
            <a:spLocks noChangeArrowheads="1"/>
          </p:cNvSpPr>
          <p:nvPr/>
        </p:nvSpPr>
        <p:spPr bwMode="auto">
          <a:xfrm>
            <a:off x="457200" y="1371600"/>
            <a:ext cx="8216900" cy="4648200"/>
          </a:xfrm>
          <a:prstGeom prst="rect">
            <a:avLst/>
          </a:prstGeom>
          <a:noFill/>
          <a:ln w="9525">
            <a:noFill/>
            <a:miter lim="800000"/>
            <a:headEnd/>
            <a:tailEnd/>
          </a:ln>
        </p:spPr>
        <p:txBody>
          <a:bodyPr lIns="90000" tIns="45000" rIns="90000" bIns="45000"/>
          <a:lstStyle/>
          <a:p>
            <a:pPr>
              <a:spcBef>
                <a:spcPts val="638"/>
              </a:spcBef>
              <a:spcAft>
                <a:spcPts val="1425"/>
              </a:spcAft>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3200" dirty="0">
                <a:solidFill>
                  <a:schemeClr val="tx1"/>
                </a:solidFill>
                <a:latin typeface="Calibri" pitchFamily="34" charset="0"/>
                <a:cs typeface="Microsoft YaHei"/>
              </a:rPr>
              <a:t>Other possible variant names:</a:t>
            </a:r>
          </a:p>
          <a:p>
            <a:pPr marL="463550" lvl="1" indent="-457200">
              <a:spcBef>
                <a:spcPts val="638"/>
              </a:spcBef>
              <a:spcAft>
                <a:spcPts val="1425"/>
              </a:spcAft>
              <a:buClr>
                <a:srgbClr val="000000"/>
              </a:buClr>
              <a:buFontTx/>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chemeClr val="tx1"/>
                </a:solidFill>
                <a:latin typeface="Calibri" pitchFamily="34" charset="0"/>
                <a:cs typeface="Microsoft YaHei"/>
              </a:rPr>
              <a:t>Symbols and numbers</a:t>
            </a:r>
          </a:p>
          <a:p>
            <a:pPr marL="442913" lvl="2" indent="0">
              <a:buClr>
                <a:srgbClr val="000000"/>
              </a:buClr>
              <a:buSzPct val="45000"/>
              <a:buFont typeface="Times New Roman" pitchFamily="18" charset="0"/>
              <a:buNone/>
              <a:tabLst>
                <a:tab pos="442913"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110 2_  Third &amp; Elm Press</a:t>
            </a:r>
          </a:p>
          <a:p>
            <a:pPr marL="442913" lvl="2" indent="0">
              <a:buClr>
                <a:srgbClr val="000000"/>
              </a:buClr>
              <a:buSzPct val="45000"/>
              <a:buFont typeface="Times New Roman" pitchFamily="18" charset="0"/>
              <a:buNone/>
              <a:tabLst>
                <a:tab pos="442913"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410 2_  3rd &amp; Elm Press</a:t>
            </a:r>
          </a:p>
          <a:p>
            <a:pPr marL="442913" lvl="2" indent="0">
              <a:buClr>
                <a:srgbClr val="000000"/>
              </a:buClr>
              <a:buSzPct val="45000"/>
              <a:buFont typeface="Times New Roman" pitchFamily="18" charset="0"/>
              <a:buNone/>
              <a:tabLst>
                <a:tab pos="442913" algn="l"/>
                <a:tab pos="793750" algn="l"/>
                <a:tab pos="125730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410 2_  Third and Elm Press</a:t>
            </a:r>
          </a:p>
          <a:p>
            <a:pPr marL="406400" lvl="2" indent="0">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1400" dirty="0">
              <a:solidFill>
                <a:schemeClr val="tx1"/>
              </a:solidFill>
              <a:latin typeface="Calibri" pitchFamily="34" charset="0"/>
              <a:cs typeface="Microsoft YaHei"/>
            </a:endParaRPr>
          </a:p>
          <a:p>
            <a:pPr marL="463550" lvl="1" indent="-457200">
              <a:spcBef>
                <a:spcPts val="638"/>
              </a:spcBef>
              <a:spcAft>
                <a:spcPts val="1425"/>
              </a:spcAft>
              <a:buClr>
                <a:srgbClr val="000000"/>
              </a:buClr>
              <a:buFontTx/>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chemeClr val="tx1"/>
                </a:solidFill>
                <a:latin typeface="Calibri" pitchFamily="34" charset="0"/>
                <a:cs typeface="Microsoft YaHei"/>
              </a:rPr>
              <a:t>Shortened forms</a:t>
            </a:r>
          </a:p>
          <a:p>
            <a:pPr marL="463550" lvl="1" indent="-457200">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800" dirty="0">
                <a:solidFill>
                  <a:schemeClr val="tx1"/>
                </a:solidFill>
                <a:latin typeface="Calibri" pitchFamily="34" charset="0"/>
                <a:cs typeface="Microsoft YaHei"/>
              </a:rPr>
              <a:t>		</a:t>
            </a:r>
            <a:r>
              <a:rPr lang="en-US" sz="2400" dirty="0">
                <a:solidFill>
                  <a:schemeClr val="tx1"/>
                </a:solidFill>
                <a:latin typeface="Calibri" pitchFamily="34" charset="0"/>
                <a:cs typeface="Microsoft YaHei"/>
              </a:rPr>
              <a:t>110 2_  Betty Shaw &amp; Associates </a:t>
            </a:r>
          </a:p>
          <a:p>
            <a:pPr marL="463550" lvl="1" indent="-457200">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		410 2_  Shaw &amp; Associates</a:t>
            </a:r>
          </a:p>
          <a:p>
            <a:pPr marL="463550" lvl="1" indent="-457200">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	  410 2_  Betty Shaw and Associates</a:t>
            </a:r>
          </a:p>
          <a:p>
            <a:pPr marL="463550" lvl="1" indent="-457200">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	  410 2_  Shaw and Associates (Jonesboro, Ark.)</a:t>
            </a:r>
          </a:p>
          <a:p>
            <a:pPr marL="463550" lvl="1" indent="-457200">
              <a:buClr>
                <a:srgbClr val="000000"/>
              </a:buClr>
              <a:buSzPct val="45000"/>
              <a:buFont typeface="Times New Roman" pitchFamily="18" charset="0"/>
              <a:buNone/>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400" dirty="0">
                <a:solidFill>
                  <a:schemeClr val="tx1"/>
                </a:solidFill>
                <a:latin typeface="Calibri" pitchFamily="34" charset="0"/>
                <a:cs typeface="Microsoft YaHei"/>
              </a:rPr>
              <a:t>	  	</a:t>
            </a:r>
          </a:p>
        </p:txBody>
      </p:sp>
      <p:sp>
        <p:nvSpPr>
          <p:cNvPr id="236548"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36549"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7E9FCC4B-1CE9-4B09-B173-A04493888608}"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110</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6A80D-4E0F-1B62-1BD1-B931B9D89465}"/>
              </a:ext>
            </a:extLst>
          </p:cNvPr>
          <p:cNvSpPr>
            <a:spLocks noGrp="1"/>
          </p:cNvSpPr>
          <p:nvPr>
            <p:ph type="title"/>
          </p:nvPr>
        </p:nvSpPr>
        <p:spPr>
          <a:xfrm>
            <a:off x="381000" y="110836"/>
            <a:ext cx="8221663" cy="689708"/>
          </a:xfrm>
        </p:spPr>
        <p:txBody>
          <a:bodyPr/>
          <a:lstStyle/>
          <a:p>
            <a:pPr algn="ctr"/>
            <a:r>
              <a:rPr lang="en-US" sz="3600" dirty="0"/>
              <a:t>URIs in 3XX and 5XX</a:t>
            </a:r>
          </a:p>
        </p:txBody>
      </p:sp>
      <p:sp>
        <p:nvSpPr>
          <p:cNvPr id="13" name="Content Placeholder 12">
            <a:extLst>
              <a:ext uri="{FF2B5EF4-FFF2-40B4-BE49-F238E27FC236}">
                <a16:creationId xmlns:a16="http://schemas.microsoft.com/office/drawing/2014/main" id="{2E3F895E-B948-0971-4760-B31D5FA69DC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6781C6C-0463-EF23-0267-EC316B3623E6}"/>
              </a:ext>
            </a:extLst>
          </p:cNvPr>
          <p:cNvPicPr>
            <a:picLocks noChangeAspect="1"/>
          </p:cNvPicPr>
          <p:nvPr/>
        </p:nvPicPr>
        <p:blipFill>
          <a:blip r:embed="rId3"/>
          <a:stretch>
            <a:fillRect/>
          </a:stretch>
        </p:blipFill>
        <p:spPr>
          <a:xfrm>
            <a:off x="0" y="914400"/>
            <a:ext cx="9144000" cy="5548796"/>
          </a:xfrm>
          <a:prstGeom prst="rect">
            <a:avLst/>
          </a:prstGeom>
        </p:spPr>
      </p:pic>
      <p:sp>
        <p:nvSpPr>
          <p:cNvPr id="5" name="Rectangle 4">
            <a:extLst>
              <a:ext uri="{FF2B5EF4-FFF2-40B4-BE49-F238E27FC236}">
                <a16:creationId xmlns:a16="http://schemas.microsoft.com/office/drawing/2014/main" id="{B0332505-33B0-0022-6B2A-73E800E9C89C}"/>
              </a:ext>
            </a:extLst>
          </p:cNvPr>
          <p:cNvSpPr/>
          <p:nvPr/>
        </p:nvSpPr>
        <p:spPr bwMode="auto">
          <a:xfrm>
            <a:off x="0" y="2362200"/>
            <a:ext cx="9067800" cy="1124712"/>
          </a:xfrm>
          <a:prstGeom prst="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pPr>
            <a:endParaRPr kumimoji="0" lang="en-US" sz="1800" b="0" i="0" u="none" strike="noStrike" cap="none" normalizeH="0" baseline="0">
              <a:ln>
                <a:noFill/>
              </a:ln>
              <a:solidFill>
                <a:schemeClr val="bg1"/>
              </a:solidFill>
              <a:effectLst/>
              <a:latin typeface="Arial" panose="020B0604020202020204" pitchFamily="34" charset="0"/>
              <a:ea typeface="Microsoft YaHei" panose="020B0503020204020204" pitchFamily="34" charset="-122"/>
            </a:endParaRPr>
          </a:p>
        </p:txBody>
      </p:sp>
      <p:sp>
        <p:nvSpPr>
          <p:cNvPr id="6" name="Rectangle 5">
            <a:extLst>
              <a:ext uri="{FF2B5EF4-FFF2-40B4-BE49-F238E27FC236}">
                <a16:creationId xmlns:a16="http://schemas.microsoft.com/office/drawing/2014/main" id="{E00FEED7-FAE7-0E61-8DD9-6E89E13F1A62}"/>
              </a:ext>
            </a:extLst>
          </p:cNvPr>
          <p:cNvSpPr/>
          <p:nvPr/>
        </p:nvSpPr>
        <p:spPr bwMode="auto">
          <a:xfrm>
            <a:off x="0" y="3749040"/>
            <a:ext cx="9067800" cy="1655064"/>
          </a:xfrm>
          <a:prstGeom prst="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pPr>
            <a:endParaRPr kumimoji="0" lang="en-US" sz="1800" b="0" i="0" u="none" strike="noStrike" cap="none" normalizeH="0" baseline="0">
              <a:ln>
                <a:noFill/>
              </a:ln>
              <a:solidFill>
                <a:schemeClr val="bg1"/>
              </a:solidFill>
              <a:effectLst/>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107018075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8594"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Related Persons (RDA 30)</a:t>
            </a:r>
          </a:p>
        </p:txBody>
      </p:sp>
      <p:sp>
        <p:nvSpPr>
          <p:cNvPr id="238595"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a:solidFill>
                  <a:srgbClr val="000000"/>
                </a:solidFill>
                <a:latin typeface="Calibri" pitchFamily="34" charset="0"/>
                <a:cs typeface="Microsoft YaHei"/>
              </a:rPr>
              <a:t>Related persons are recorded in 500 fields. If one is available, include a relationship designator in subfield $</a:t>
            </a:r>
            <a:r>
              <a:rPr lang="en-US" sz="3200" dirty="0" err="1">
                <a:solidFill>
                  <a:srgbClr val="000000"/>
                </a:solidFill>
                <a:latin typeface="Calibri" pitchFamily="34" charset="0"/>
                <a:cs typeface="Microsoft YaHei"/>
              </a:rPr>
              <a:t>i</a:t>
            </a:r>
            <a:r>
              <a:rPr lang="en-US" sz="3200" dirty="0">
                <a:solidFill>
                  <a:srgbClr val="000000"/>
                </a:solidFill>
                <a:latin typeface="Calibri" pitchFamily="34" charset="0"/>
                <a:cs typeface="Microsoft YaHei"/>
              </a:rPr>
              <a:t> (from RDA Appendix K), with $w r.</a:t>
            </a:r>
          </a:p>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endParaRPr lang="en-US" sz="1400" dirty="0">
              <a:solidFill>
                <a:srgbClr val="000000"/>
              </a:solidFill>
              <a:latin typeface="Calibri" pitchFamily="34" charset="0"/>
              <a:cs typeface="Microsoft YaHei"/>
            </a:endParaRPr>
          </a:p>
          <a:p>
            <a:pPr marL="331788" indent="-331788">
              <a:spcAft>
                <a:spcPts val="1425"/>
              </a:spcAft>
              <a:buSzPct val="100000"/>
              <a:tabLst>
                <a:tab pos="331788" algn="l"/>
                <a:tab pos="788988" algn="l"/>
                <a:tab pos="1257300"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a:solidFill>
                  <a:srgbClr val="000000"/>
                </a:solidFill>
                <a:latin typeface="Calibri" pitchFamily="34" charset="0"/>
                <a:cs typeface="Microsoft YaHei"/>
              </a:rPr>
              <a:t>	110 2_  Miles Davis Quintet</a:t>
            </a:r>
          </a:p>
          <a:p>
            <a:pPr marL="331788" indent="-331788">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a:solidFill>
                  <a:srgbClr val="000000"/>
                </a:solidFill>
                <a:latin typeface="Calibri" pitchFamily="34" charset="0"/>
                <a:cs typeface="Microsoft YaHei"/>
              </a:rPr>
              <a:t>	500 1_  $w r $</a:t>
            </a:r>
            <a:r>
              <a:rPr lang="en-US" sz="2400" dirty="0" err="1">
                <a:solidFill>
                  <a:srgbClr val="000000"/>
                </a:solidFill>
                <a:latin typeface="Calibri" pitchFamily="34" charset="0"/>
                <a:cs typeface="Microsoft YaHei"/>
              </a:rPr>
              <a:t>i</a:t>
            </a:r>
            <a:r>
              <a:rPr lang="en-US" sz="2400" dirty="0">
                <a:solidFill>
                  <a:srgbClr val="000000"/>
                </a:solidFill>
                <a:latin typeface="Calibri" pitchFamily="34" charset="0"/>
                <a:cs typeface="Microsoft YaHei"/>
              </a:rPr>
              <a:t> Founder: $a Davis, Miles</a:t>
            </a:r>
          </a:p>
          <a:p>
            <a:pPr marL="331788" indent="-331788">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endParaRPr lang="en-US" sz="2400" dirty="0">
              <a:solidFill>
                <a:srgbClr val="000000"/>
              </a:solidFill>
              <a:latin typeface="Calibri" pitchFamily="34" charset="0"/>
              <a:cs typeface="Microsoft YaHei"/>
            </a:endParaRPr>
          </a:p>
        </p:txBody>
      </p:sp>
      <p:sp>
        <p:nvSpPr>
          <p:cNvPr id="23859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3859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2E6F4858-00A1-42E4-A8B9-3D631D959FC6}"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112</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0642"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Related Families (RDA 31)</a:t>
            </a:r>
          </a:p>
        </p:txBody>
      </p:sp>
      <p:sp>
        <p:nvSpPr>
          <p:cNvPr id="240643" name="Text Box 2"/>
          <p:cNvSpPr txBox="1">
            <a:spLocks noChangeArrowheads="1"/>
          </p:cNvSpPr>
          <p:nvPr/>
        </p:nvSpPr>
        <p:spPr bwMode="auto">
          <a:xfrm>
            <a:off x="304800" y="1208088"/>
            <a:ext cx="8610600" cy="4800600"/>
          </a:xfrm>
          <a:prstGeom prst="rect">
            <a:avLst/>
          </a:prstGeom>
          <a:noFill/>
          <a:ln w="9525">
            <a:noFill/>
            <a:round/>
            <a:headEnd/>
            <a:tailEnd/>
          </a:ln>
        </p:spPr>
        <p:txBody>
          <a:bodyPr lIns="90000" tIns="45000" rIns="90000" bIns="45000"/>
          <a:lstStyle/>
          <a:p>
            <a:pPr marL="331788" indent="-331788">
              <a:spcBef>
                <a:spcPts val="0"/>
              </a:spcBef>
              <a:spcAft>
                <a:spcPts val="0"/>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800" dirty="0">
                <a:solidFill>
                  <a:srgbClr val="000000"/>
                </a:solidFill>
                <a:latin typeface="Calibri" pitchFamily="34" charset="0"/>
                <a:cs typeface="Microsoft YaHei"/>
              </a:rPr>
              <a:t>Related families are also recorded in 500 fields. If one is available, include a relationship designator in subfield $</a:t>
            </a:r>
            <a:r>
              <a:rPr lang="en-US" sz="2800" dirty="0" err="1">
                <a:solidFill>
                  <a:srgbClr val="000000"/>
                </a:solidFill>
                <a:latin typeface="Calibri" pitchFamily="34" charset="0"/>
                <a:cs typeface="Microsoft YaHei"/>
              </a:rPr>
              <a:t>i</a:t>
            </a:r>
            <a:r>
              <a:rPr lang="en-US" sz="2800" dirty="0">
                <a:solidFill>
                  <a:srgbClr val="000000"/>
                </a:solidFill>
                <a:latin typeface="Calibri" pitchFamily="34" charset="0"/>
                <a:cs typeface="Microsoft YaHei"/>
              </a:rPr>
              <a:t> (from RDA Appendix K), with $w r. </a:t>
            </a:r>
          </a:p>
          <a:p>
            <a:pPr lvl="1" indent="0">
              <a:spcBef>
                <a:spcPts val="0"/>
              </a:spcBef>
              <a:spcAft>
                <a:spcPts val="0"/>
              </a:spcAft>
              <a:buClr>
                <a:srgbClr val="000000"/>
              </a:buCl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endParaRPr lang="en-US" sz="2800" dirty="0">
              <a:solidFill>
                <a:srgbClr val="000000"/>
              </a:solidFill>
              <a:latin typeface="Calibri" pitchFamily="34" charset="0"/>
              <a:cs typeface="Microsoft YaHei"/>
            </a:endParaRPr>
          </a:p>
          <a:p>
            <a:pPr lvl="1">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a:solidFill>
                  <a:srgbClr val="000000"/>
                </a:solidFill>
                <a:latin typeface="Calibri" pitchFamily="34" charset="0"/>
                <a:cs typeface="Microsoft YaHei"/>
              </a:rPr>
              <a:t>110 2_  San Francisco Coffee Company</a:t>
            </a:r>
          </a:p>
          <a:p>
            <a:pPr lvl="1">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a:solidFill>
                  <a:srgbClr val="000000"/>
                </a:solidFill>
                <a:latin typeface="Calibri" pitchFamily="34" charset="0"/>
                <a:cs typeface="Microsoft YaHei"/>
              </a:rPr>
              <a:t>500 3_  $w r $</a:t>
            </a:r>
            <a:r>
              <a:rPr lang="en-US" sz="2400" dirty="0" err="1">
                <a:solidFill>
                  <a:srgbClr val="000000"/>
                </a:solidFill>
                <a:latin typeface="Calibri" pitchFamily="34" charset="0"/>
                <a:cs typeface="Microsoft YaHei"/>
              </a:rPr>
              <a:t>i</a:t>
            </a:r>
            <a:r>
              <a:rPr lang="en-US" sz="2400" dirty="0">
                <a:solidFill>
                  <a:srgbClr val="000000"/>
                </a:solidFill>
                <a:latin typeface="Calibri" pitchFamily="34" charset="0"/>
                <a:cs typeface="Microsoft YaHei"/>
              </a:rPr>
              <a:t> Founding family: $a </a:t>
            </a:r>
            <a:r>
              <a:rPr lang="en-US" sz="2400" dirty="0" err="1">
                <a:solidFill>
                  <a:srgbClr val="000000"/>
                </a:solidFill>
                <a:latin typeface="Calibri" pitchFamily="34" charset="0"/>
                <a:cs typeface="Microsoft YaHei"/>
              </a:rPr>
              <a:t>Larizadeh</a:t>
            </a:r>
            <a:r>
              <a:rPr lang="en-US" sz="2400" dirty="0">
                <a:solidFill>
                  <a:srgbClr val="000000"/>
                </a:solidFill>
                <a:latin typeface="Calibri" pitchFamily="34" charset="0"/>
                <a:cs typeface="Microsoft YaHei"/>
              </a:rPr>
              <a:t> (Family)</a:t>
            </a:r>
          </a:p>
          <a:p>
            <a:pPr marL="331788" indent="-331788">
              <a:spcAft>
                <a:spcPts val="600"/>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endParaRPr lang="en-US" sz="800" dirty="0">
              <a:solidFill>
                <a:srgbClr val="000000"/>
              </a:solidFill>
              <a:latin typeface="Calibri" pitchFamily="34" charset="0"/>
              <a:cs typeface="Microsoft YaHei"/>
            </a:endParaRPr>
          </a:p>
          <a:p>
            <a:pPr lvl="1">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a:solidFill>
                  <a:srgbClr val="000000"/>
                </a:solidFill>
                <a:latin typeface="Calibri" pitchFamily="34" charset="0"/>
                <a:cs typeface="Microsoft YaHei"/>
              </a:rPr>
              <a:t>100 3_  </a:t>
            </a:r>
            <a:r>
              <a:rPr lang="en-US" sz="2400" dirty="0" err="1">
                <a:solidFill>
                  <a:srgbClr val="000000"/>
                </a:solidFill>
                <a:latin typeface="Calibri" pitchFamily="34" charset="0"/>
                <a:cs typeface="Microsoft YaHei"/>
              </a:rPr>
              <a:t>Larizadeh</a:t>
            </a:r>
            <a:r>
              <a:rPr lang="en-US" sz="2400" dirty="0">
                <a:solidFill>
                  <a:srgbClr val="000000"/>
                </a:solidFill>
                <a:latin typeface="Calibri" pitchFamily="34" charset="0"/>
                <a:cs typeface="Microsoft YaHei"/>
              </a:rPr>
              <a:t> (Family)</a:t>
            </a:r>
          </a:p>
          <a:p>
            <a:pPr marL="1485900" lvl="1" indent="-1028700">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a:solidFill>
                  <a:srgbClr val="000000"/>
                </a:solidFill>
                <a:latin typeface="Calibri" pitchFamily="34" charset="0"/>
                <a:cs typeface="Microsoft YaHei"/>
              </a:rPr>
              <a:t>510 2_  $w r $</a:t>
            </a:r>
            <a:r>
              <a:rPr lang="en-US" sz="2400" dirty="0" err="1">
                <a:solidFill>
                  <a:srgbClr val="000000"/>
                </a:solidFill>
                <a:latin typeface="Calibri" pitchFamily="34" charset="0"/>
                <a:cs typeface="Microsoft YaHei"/>
              </a:rPr>
              <a:t>i</a:t>
            </a:r>
            <a:r>
              <a:rPr lang="en-US" sz="2400" dirty="0">
                <a:solidFill>
                  <a:srgbClr val="000000"/>
                </a:solidFill>
                <a:latin typeface="Calibri" pitchFamily="34" charset="0"/>
                <a:cs typeface="Microsoft YaHei"/>
              </a:rPr>
              <a:t> Founded corporate body of family: $a San Francisco Coffee Company</a:t>
            </a:r>
          </a:p>
        </p:txBody>
      </p:sp>
      <p:sp>
        <p:nvSpPr>
          <p:cNvPr id="240644"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40645"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B79A5EA0-1530-49C5-B445-DF79145E699B}"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113</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2690"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Related Corporate Bodies (RDA 32)</a:t>
            </a:r>
          </a:p>
        </p:txBody>
      </p:sp>
      <p:sp>
        <p:nvSpPr>
          <p:cNvPr id="242691" name="Text Box 2"/>
          <p:cNvSpPr txBox="1">
            <a:spLocks noChangeArrowheads="1"/>
          </p:cNvSpPr>
          <p:nvPr/>
        </p:nvSpPr>
        <p:spPr bwMode="auto">
          <a:xfrm>
            <a:off x="228600" y="1600200"/>
            <a:ext cx="8763000" cy="4525963"/>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dirty="0">
                <a:solidFill>
                  <a:srgbClr val="000000"/>
                </a:solidFill>
                <a:latin typeface="Calibri" pitchFamily="34" charset="0"/>
                <a:cs typeface="Microsoft YaHei"/>
              </a:rPr>
              <a:t>Related corporate bodies are recorded in 510 fields. If one is available, include a relationship designator in subfield $i (from RDA Appendix K), with $w r. </a:t>
            </a:r>
          </a:p>
          <a:p>
            <a:pPr marL="331788" indent="-331788">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endParaRPr lang="en-US" sz="800" dirty="0">
              <a:solidFill>
                <a:srgbClr val="000000"/>
              </a:solidFill>
              <a:latin typeface="Calibri" pitchFamily="34" charset="0"/>
              <a:cs typeface="Microsoft YaHei"/>
            </a:endParaRPr>
          </a:p>
          <a:p>
            <a:pPr lvl="1">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a:solidFill>
                  <a:srgbClr val="000000"/>
                </a:solidFill>
                <a:latin typeface="Calibri" pitchFamily="34" charset="0"/>
                <a:cs typeface="Microsoft YaHei"/>
              </a:rPr>
              <a:t>110 2_ Verizon</a:t>
            </a:r>
          </a:p>
          <a:p>
            <a:pPr lvl="1">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a:solidFill>
                  <a:srgbClr val="000000"/>
                </a:solidFill>
                <a:latin typeface="Calibri" pitchFamily="34" charset="0"/>
                <a:cs typeface="Microsoft YaHei"/>
              </a:rPr>
              <a:t>510 2_ $w r $</a:t>
            </a:r>
            <a:r>
              <a:rPr lang="en-US" sz="2400" dirty="0" err="1">
                <a:solidFill>
                  <a:srgbClr val="000000"/>
                </a:solidFill>
                <a:latin typeface="Calibri" pitchFamily="34" charset="0"/>
                <a:cs typeface="Microsoft YaHei"/>
              </a:rPr>
              <a:t>i</a:t>
            </a:r>
            <a:r>
              <a:rPr lang="en-US" sz="2400" dirty="0">
                <a:solidFill>
                  <a:srgbClr val="000000"/>
                </a:solidFill>
                <a:latin typeface="Calibri" pitchFamily="34" charset="0"/>
                <a:cs typeface="Microsoft YaHei"/>
              </a:rPr>
              <a:t> Component of merger: $a Bell Atlantic Corporation</a:t>
            </a:r>
          </a:p>
          <a:p>
            <a:pPr lvl="1">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2400" dirty="0">
                <a:solidFill>
                  <a:srgbClr val="000000"/>
                </a:solidFill>
                <a:latin typeface="Calibri" pitchFamily="34" charset="0"/>
                <a:cs typeface="Microsoft YaHei"/>
              </a:rPr>
              <a:t>510 2_ $w r $</a:t>
            </a:r>
            <a:r>
              <a:rPr lang="en-US" sz="2400" dirty="0" err="1">
                <a:solidFill>
                  <a:srgbClr val="000000"/>
                </a:solidFill>
                <a:latin typeface="Calibri" pitchFamily="34" charset="0"/>
                <a:cs typeface="Microsoft YaHei"/>
              </a:rPr>
              <a:t>i</a:t>
            </a:r>
            <a:r>
              <a:rPr lang="en-US" sz="2400" dirty="0">
                <a:solidFill>
                  <a:srgbClr val="000000"/>
                </a:solidFill>
                <a:latin typeface="Calibri" pitchFamily="34" charset="0"/>
                <a:cs typeface="Microsoft YaHei"/>
              </a:rPr>
              <a:t> Component of merger: $a GTE Corporation</a:t>
            </a:r>
          </a:p>
          <a:p>
            <a:pPr marL="331788" indent="-331788">
              <a:spcAft>
                <a:spcPts val="1425"/>
              </a:spcAft>
              <a:buSzPct val="100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endParaRPr lang="en-US" sz="2400" dirty="0">
              <a:solidFill>
                <a:srgbClr val="000000"/>
              </a:solidFill>
              <a:latin typeface="Calibri" pitchFamily="34" charset="0"/>
              <a:cs typeface="Microsoft YaHei"/>
            </a:endParaRPr>
          </a:p>
        </p:txBody>
      </p:sp>
      <p:sp>
        <p:nvSpPr>
          <p:cNvPr id="242692"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a:solidFill>
                  <a:srgbClr val="898989"/>
                </a:solidFill>
                <a:latin typeface="Calibri" pitchFamily="34" charset="0"/>
                <a:cs typeface="Microsoft YaHei"/>
              </a:rPr>
              <a:t>Module 4. Describing Corporate Bodies</a:t>
            </a:r>
            <a:endParaRPr lang="en-US" dirty="0">
              <a:cs typeface="Microsoft YaHei"/>
            </a:endParaRPr>
          </a:p>
        </p:txBody>
      </p:sp>
      <p:sp>
        <p:nvSpPr>
          <p:cNvPr id="24269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4D046A2-3DB0-45E4-93CC-9C1A0730722E}"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114</a:t>
            </a:fld>
            <a:endParaRPr lang="en-US" sz="1200" dirty="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2690" name="Text Box 1"/>
          <p:cNvSpPr txBox="1">
            <a:spLocks noChangeArrowheads="1"/>
          </p:cNvSpPr>
          <p:nvPr/>
        </p:nvSpPr>
        <p:spPr bwMode="auto">
          <a:xfrm>
            <a:off x="304800" y="136525"/>
            <a:ext cx="86868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200" dirty="0">
                <a:solidFill>
                  <a:srgbClr val="000000"/>
                </a:solidFill>
                <a:latin typeface="Calibri" pitchFamily="34" charset="0"/>
                <a:cs typeface="Microsoft YaHei"/>
              </a:rPr>
              <a:t>Special Situations: LC-PCC PS 32.1.1.3</a:t>
            </a:r>
          </a:p>
        </p:txBody>
      </p:sp>
      <p:sp>
        <p:nvSpPr>
          <p:cNvPr id="242692"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a:solidFill>
                  <a:srgbClr val="898989"/>
                </a:solidFill>
                <a:latin typeface="Calibri" pitchFamily="34" charset="0"/>
                <a:cs typeface="Microsoft YaHei"/>
              </a:rPr>
              <a:t>Module 4. Describing Corporate Bodies</a:t>
            </a:r>
            <a:endParaRPr lang="en-US" dirty="0">
              <a:cs typeface="Microsoft YaHei"/>
            </a:endParaRPr>
          </a:p>
        </p:txBody>
      </p:sp>
      <p:sp>
        <p:nvSpPr>
          <p:cNvPr id="242693"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04D046A2-3DB0-45E4-93CC-9C1A0730722E}"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115</a:t>
            </a:fld>
            <a:endParaRPr lang="en-US" sz="1200" dirty="0">
              <a:solidFill>
                <a:schemeClr val="folHlink"/>
              </a:solidFill>
              <a:latin typeface="Calibri" pitchFamily="34" charset="0"/>
              <a:ea typeface="Arial Unicode MS" pitchFamily="34" charset="-128"/>
              <a:cs typeface="Arial Unicode MS" pitchFamily="34" charset="-128"/>
            </a:endParaRPr>
          </a:p>
        </p:txBody>
      </p:sp>
      <p:sp>
        <p:nvSpPr>
          <p:cNvPr id="6" name="Content Placeholder 2">
            <a:extLst>
              <a:ext uri="{FF2B5EF4-FFF2-40B4-BE49-F238E27FC236}">
                <a16:creationId xmlns:a16="http://schemas.microsoft.com/office/drawing/2014/main" id="{26BB51D1-DEE6-4148-963A-CF6F7CEF9CAC}"/>
              </a:ext>
            </a:extLst>
          </p:cNvPr>
          <p:cNvSpPr txBox="1">
            <a:spLocks/>
          </p:cNvSpPr>
          <p:nvPr/>
        </p:nvSpPr>
        <p:spPr>
          <a:xfrm>
            <a:off x="421669" y="914400"/>
            <a:ext cx="8572500" cy="5334000"/>
          </a:xfrm>
          <a:prstGeom prst="rect">
            <a:avLst/>
          </a:prstGeom>
        </p:spPr>
        <p:txBody>
          <a:bodyPr/>
          <a:lstStyle>
            <a:lvl1pPr marL="342900" indent="-342900" algn="l" defTabSz="457200" rtl="0" eaLnBrk="0" fontAlgn="base" hangingPunct="0">
              <a:lnSpc>
                <a:spcPct val="102000"/>
              </a:lnSpc>
              <a:spcBef>
                <a:spcPct val="0"/>
              </a:spcBef>
              <a:spcAft>
                <a:spcPts val="1425"/>
              </a:spcAft>
              <a:buClr>
                <a:srgbClr val="000000"/>
              </a:buClr>
              <a:buSzPct val="100000"/>
              <a:buFont typeface="Times New Roman" pitchFamily="18" charset="0"/>
              <a:buChar char="•"/>
              <a:defRPr sz="3200" kern="1200">
                <a:solidFill>
                  <a:srgbClr val="000000"/>
                </a:solidFill>
                <a:latin typeface="+mn-lt"/>
                <a:ea typeface="+mn-ea"/>
                <a:cs typeface="Microsoft YaHei"/>
              </a:defRPr>
            </a:lvl1pPr>
            <a:lvl2pPr marL="742950" indent="-285750" algn="l" defTabSz="457200" rtl="0" eaLnBrk="0" fontAlgn="base" hangingPunct="0">
              <a:lnSpc>
                <a:spcPct val="102000"/>
              </a:lnSpc>
              <a:spcBef>
                <a:spcPct val="0"/>
              </a:spcBef>
              <a:spcAft>
                <a:spcPts val="1138"/>
              </a:spcAft>
              <a:buClr>
                <a:srgbClr val="000000"/>
              </a:buClr>
              <a:buSzPct val="100000"/>
              <a:buFont typeface="Times New Roman" pitchFamily="18" charset="0"/>
              <a:buChar char="–"/>
              <a:defRPr sz="2400" kern="1200">
                <a:solidFill>
                  <a:srgbClr val="000000"/>
                </a:solidFill>
                <a:latin typeface="+mn-lt"/>
                <a:ea typeface="+mn-ea"/>
                <a:cs typeface="Microsoft YaHei"/>
              </a:defRPr>
            </a:lvl2pPr>
            <a:lvl3pPr marL="1143000" indent="-228600" algn="l" defTabSz="457200" rtl="0" eaLnBrk="0" fontAlgn="base" hangingPunct="0">
              <a:lnSpc>
                <a:spcPct val="102000"/>
              </a:lnSpc>
              <a:spcBef>
                <a:spcPct val="0"/>
              </a:spcBef>
              <a:spcAft>
                <a:spcPts val="850"/>
              </a:spcAft>
              <a:buClr>
                <a:srgbClr val="000000"/>
              </a:buClr>
              <a:buSzPct val="100000"/>
              <a:buFont typeface="Times New Roman" pitchFamily="18" charset="0"/>
              <a:buChar char="•"/>
              <a:defRPr sz="2000" kern="1200">
                <a:solidFill>
                  <a:srgbClr val="000000"/>
                </a:solidFill>
                <a:latin typeface="+mn-lt"/>
                <a:ea typeface="+mn-ea"/>
                <a:cs typeface="Microsoft YaHei"/>
              </a:defRPr>
            </a:lvl3pPr>
            <a:lvl4pPr marL="1600200" indent="-228600" algn="l" defTabSz="457200" rtl="0" eaLnBrk="0" fontAlgn="base" hangingPunct="0">
              <a:lnSpc>
                <a:spcPct val="102000"/>
              </a:lnSpc>
              <a:spcBef>
                <a:spcPct val="0"/>
              </a:spcBef>
              <a:spcAft>
                <a:spcPts val="575"/>
              </a:spcAft>
              <a:buClr>
                <a:srgbClr val="000000"/>
              </a:buClr>
              <a:buSzPct val="100000"/>
              <a:buFont typeface="Times New Roman" pitchFamily="18" charset="0"/>
              <a:buChar char="–"/>
              <a:defRPr sz="2000" kern="1200">
                <a:solidFill>
                  <a:srgbClr val="000000"/>
                </a:solidFill>
                <a:latin typeface="+mn-lt"/>
                <a:ea typeface="+mn-ea"/>
                <a:cs typeface="Microsoft YaHei"/>
              </a:defRPr>
            </a:lvl4pPr>
            <a:lvl5pPr marL="2057400" indent="-228600" algn="l" defTabSz="457200" rtl="0" eaLnBrk="0" fontAlgn="base" hangingPunct="0">
              <a:lnSpc>
                <a:spcPct val="102000"/>
              </a:lnSpc>
              <a:spcBef>
                <a:spcPct val="0"/>
              </a:spcBef>
              <a:spcAft>
                <a:spcPts val="288"/>
              </a:spcAft>
              <a:buClr>
                <a:srgbClr val="000000"/>
              </a:buClr>
              <a:buSzPct val="100000"/>
              <a:buFont typeface="Times New Roman" pitchFamily="18" charset="0"/>
              <a:buChar char="»"/>
              <a:defRPr sz="2000" kern="1200">
                <a:solidFill>
                  <a:srgbClr val="000000"/>
                </a:solidFill>
                <a:latin typeface="+mn-lt"/>
                <a:ea typeface="+mn-ea"/>
                <a:cs typeface="Microsoft YaHe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3000" dirty="0"/>
              <a:t>Earlier name resumed</a:t>
            </a:r>
          </a:p>
          <a:p>
            <a:pPr lvl="1"/>
            <a:r>
              <a:rPr lang="en-US" sz="2300" dirty="0"/>
              <a:t>Treat each instance of the name as a separate body, with these exceptions:</a:t>
            </a:r>
          </a:p>
          <a:p>
            <a:pPr lvl="2"/>
            <a:r>
              <a:rPr lang="en-US" dirty="0"/>
              <a:t>Type likely to be subject to frequent name changes</a:t>
            </a:r>
          </a:p>
          <a:p>
            <a:pPr lvl="2"/>
            <a:r>
              <a:rPr lang="en-US" dirty="0"/>
              <a:t>Place names   </a:t>
            </a:r>
          </a:p>
          <a:p>
            <a:pPr marL="1371600" lvl="3" indent="0">
              <a:buNone/>
            </a:pPr>
            <a:r>
              <a:rPr lang="en-US" sz="1600" dirty="0"/>
              <a:t>Saint Petersburg (Russia) &gt; Petrograd (R.S.F.S.R.) &gt; Leningrad (R.S.F.S.R.) &gt; Saint Petersburg (Russia)</a:t>
            </a:r>
          </a:p>
          <a:p>
            <a:pPr lvl="2"/>
            <a:r>
              <a:rPr lang="en-US" dirty="0"/>
              <a:t>Bodies with complex and uncertain histories</a:t>
            </a:r>
          </a:p>
          <a:p>
            <a:pPr>
              <a:spcAft>
                <a:spcPts val="600"/>
              </a:spcAft>
            </a:pPr>
            <a:r>
              <a:rPr lang="en-US" sz="3000" dirty="0"/>
              <a:t>Earlier names not likely to be needed as relationships</a:t>
            </a:r>
          </a:p>
          <a:p>
            <a:pPr lvl="1"/>
            <a:r>
              <a:rPr lang="en-US" sz="2300" dirty="0"/>
              <a:t>For earlier names that are not likely ever to be needed as access points in bibliographic records, it is permissible not to create separate authority records for these earlier names</a:t>
            </a:r>
          </a:p>
        </p:txBody>
      </p:sp>
    </p:spTree>
    <p:extLst>
      <p:ext uri="{BB962C8B-B14F-4D97-AF65-F5344CB8AC3E}">
        <p14:creationId xmlns:p14="http://schemas.microsoft.com/office/powerpoint/2010/main" val="400842409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411" y="130341"/>
            <a:ext cx="9144000" cy="6226009"/>
          </a:xfrm>
          <a:prstGeom prst="rect">
            <a:avLst/>
          </a:prstGeom>
        </p:spPr>
      </p:pic>
      <p:sp>
        <p:nvSpPr>
          <p:cNvPr id="5" name="Rectangle 4"/>
          <p:cNvSpPr/>
          <p:nvPr/>
        </p:nvSpPr>
        <p:spPr bwMode="auto">
          <a:xfrm>
            <a:off x="266700" y="5239512"/>
            <a:ext cx="8610600" cy="1066800"/>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pPr>
            <a:endParaRPr kumimoji="0" lang="en-US" sz="1800" b="0" i="0" u="none" strike="noStrike" cap="none" normalizeH="0" baseline="0">
              <a:ln>
                <a:noFill/>
              </a:ln>
              <a:solidFill>
                <a:schemeClr val="bg1"/>
              </a:solidFill>
              <a:effectLst/>
              <a:latin typeface="Arial" panose="020B0604020202020204" pitchFamily="34" charset="0"/>
              <a:ea typeface="Microsoft YaHei" panose="020B0503020204020204" pitchFamily="34" charset="-122"/>
            </a:endParaRPr>
          </a:p>
        </p:txBody>
      </p:sp>
      <p:sp>
        <p:nvSpPr>
          <p:cNvPr id="4" name="Slide Number Placeholder 3">
            <a:extLst>
              <a:ext uri="{FF2B5EF4-FFF2-40B4-BE49-F238E27FC236}">
                <a16:creationId xmlns:a16="http://schemas.microsoft.com/office/drawing/2014/main" id="{CE226DD8-9240-45DE-AC03-04F5E15856D5}"/>
              </a:ext>
            </a:extLst>
          </p:cNvPr>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995E6345-EEB4-43F7-BB50-2E7D80991769}"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116</a:t>
            </a:fld>
            <a:endParaRPr lang="en-US" sz="1200" dirty="0">
              <a:solidFill>
                <a:schemeClr val="folHlink"/>
              </a:solidFill>
              <a:latin typeface="Calibri" pitchFamily="34" charset="0"/>
              <a:ea typeface="Arial Unicode MS" pitchFamily="34" charset="-128"/>
              <a:cs typeface="Arial Unicode MS" pitchFamily="34" charset="-128"/>
            </a:endParaRPr>
          </a:p>
        </p:txBody>
      </p:sp>
      <p:sp>
        <p:nvSpPr>
          <p:cNvPr id="6" name="Footer Placeholder 1">
            <a:extLst>
              <a:ext uri="{FF2B5EF4-FFF2-40B4-BE49-F238E27FC236}">
                <a16:creationId xmlns:a16="http://schemas.microsoft.com/office/drawing/2014/main" id="{E59A5818-5BA5-407E-9479-09146328B525}"/>
              </a:ext>
            </a:extLst>
          </p:cNvPr>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a:solidFill>
                  <a:srgbClr val="898989"/>
                </a:solidFill>
                <a:latin typeface="Calibri" pitchFamily="34" charset="0"/>
                <a:cs typeface="Microsoft YaHei"/>
              </a:rPr>
              <a:t>Module 4. Describing Corporate Bodies</a:t>
            </a:r>
            <a:endParaRPr lang="en-US" dirty="0">
              <a:cs typeface="Microsoft YaHei"/>
            </a:endParaRPr>
          </a:p>
        </p:txBody>
      </p:sp>
    </p:spTree>
    <p:extLst>
      <p:ext uri="{BB962C8B-B14F-4D97-AF65-F5344CB8AC3E}">
        <p14:creationId xmlns:p14="http://schemas.microsoft.com/office/powerpoint/2010/main" val="154461923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Text Box 2"/>
          <p:cNvSpPr txBox="1">
            <a:spLocks noChangeArrowheads="1"/>
          </p:cNvSpPr>
          <p:nvPr/>
        </p:nvSpPr>
        <p:spPr bwMode="auto">
          <a:xfrm>
            <a:off x="0" y="304800"/>
            <a:ext cx="9144000" cy="914400"/>
          </a:xfrm>
          <a:prstGeom prst="rect">
            <a:avLst/>
          </a:prstGeom>
          <a:noFill/>
          <a:ln w="9525">
            <a:noFill/>
            <a:round/>
            <a:headEnd/>
            <a:tailEnd/>
          </a:ln>
        </p:spPr>
        <p:txBody>
          <a:bodyPr lIns="90000" tIns="45000" rIns="90000" bIns="45000"/>
          <a:lstStyle/>
          <a:p>
            <a:pPr algn="ctr">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dirty="0">
                <a:solidFill>
                  <a:srgbClr val="000000"/>
                </a:solidFill>
                <a:latin typeface="Calibri" pitchFamily="34" charset="0"/>
                <a:cs typeface="Microsoft YaHei"/>
              </a:rPr>
              <a:t>Government-designated Parks, Forests, Etc.</a:t>
            </a:r>
          </a:p>
        </p:txBody>
      </p:sp>
      <p:sp>
        <p:nvSpPr>
          <p:cNvPr id="244738" name="Text Box 3"/>
          <p:cNvSpPr txBox="1">
            <a:spLocks noChangeArrowheads="1"/>
          </p:cNvSpPr>
          <p:nvPr/>
        </p:nvSpPr>
        <p:spPr bwMode="auto">
          <a:xfrm>
            <a:off x="533400" y="1717675"/>
            <a:ext cx="8077200" cy="4800600"/>
          </a:xfrm>
          <a:prstGeom prst="rect">
            <a:avLst/>
          </a:prstGeom>
          <a:noFill/>
          <a:ln w="9525">
            <a:noFill/>
            <a:round/>
            <a:headEnd/>
            <a:tailEnd/>
          </a:ln>
        </p:spPr>
        <p:txBody>
          <a:bodyPr lIns="90000" tIns="45000" rIns="90000" bIns="45000"/>
          <a:lstStyle/>
          <a:p>
            <a:pPr marL="342900" indent="-341313">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800" dirty="0">
                <a:solidFill>
                  <a:srgbClr val="000000"/>
                </a:solidFill>
                <a:latin typeface="Calibri" pitchFamily="34" charset="0"/>
                <a:cs typeface="Microsoft YaHei"/>
              </a:rPr>
              <a:t>Establish headings needed for the geographic entity as subjects tagged 151 through SACO, usually with a geographic qualifier</a:t>
            </a:r>
          </a:p>
          <a:p>
            <a:pPr marL="342900" indent="-341313">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800" dirty="0">
                <a:solidFill>
                  <a:srgbClr val="000000"/>
                </a:solidFill>
                <a:latin typeface="Calibri" pitchFamily="34" charset="0"/>
                <a:cs typeface="Microsoft YaHei"/>
              </a:rPr>
              <a:t>Establish authorized access points needed for entries for the corporate, administrative entity as a creator or contributor with the qualifier </a:t>
            </a:r>
            <a:r>
              <a:rPr lang="en-US" sz="2800" b="1" dirty="0">
                <a:solidFill>
                  <a:srgbClr val="000000"/>
                </a:solidFill>
                <a:latin typeface="Calibri" pitchFamily="34" charset="0"/>
                <a:cs typeface="Microsoft YaHei"/>
              </a:rPr>
              <a:t>(Agency : [</a:t>
            </a:r>
            <a:r>
              <a:rPr lang="en-US" sz="2800" b="1" dirty="0" err="1">
                <a:solidFill>
                  <a:srgbClr val="000000"/>
                </a:solidFill>
                <a:latin typeface="Calibri" pitchFamily="34" charset="0"/>
                <a:cs typeface="Microsoft YaHei"/>
              </a:rPr>
              <a:t>Govt</a:t>
            </a:r>
            <a:r>
              <a:rPr lang="en-US" sz="2800" b="1" dirty="0">
                <a:solidFill>
                  <a:srgbClr val="000000"/>
                </a:solidFill>
                <a:latin typeface="Calibri" pitchFamily="34" charset="0"/>
                <a:cs typeface="Microsoft YaHei"/>
              </a:rPr>
              <a:t> Name]). </a:t>
            </a:r>
            <a:r>
              <a:rPr lang="en-US" sz="2800" dirty="0">
                <a:solidFill>
                  <a:srgbClr val="000000"/>
                </a:solidFill>
                <a:latin typeface="Calibri" pitchFamily="34" charset="0"/>
                <a:cs typeface="Microsoft YaHei"/>
              </a:rPr>
              <a:t> Use MARC tag 110.</a:t>
            </a:r>
            <a:endParaRPr lang="en-US" sz="2800" b="1" dirty="0">
              <a:solidFill>
                <a:srgbClr val="000000"/>
              </a:solidFill>
              <a:latin typeface="Calibri" pitchFamily="34" charset="0"/>
              <a:cs typeface="Microsoft YaHei"/>
            </a:endParaRPr>
          </a:p>
          <a:p>
            <a:pPr marL="342900" indent="-341313">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800" dirty="0">
                <a:solidFill>
                  <a:srgbClr val="000000"/>
                </a:solidFill>
                <a:latin typeface="Calibri" pitchFamily="34" charset="0"/>
                <a:cs typeface="Microsoft YaHei"/>
              </a:rPr>
              <a:t>Not limited to U.S. parks, forests, etc.</a:t>
            </a:r>
          </a:p>
          <a:p>
            <a:pPr marL="342900" indent="-341313">
              <a:lnSpc>
                <a:spcPct val="102000"/>
              </a:lnSpc>
              <a:spcAft>
                <a:spcPts val="1425"/>
              </a:spcAft>
              <a:buSzPct val="1000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800" dirty="0">
                <a:solidFill>
                  <a:srgbClr val="3333CC"/>
                </a:solidFill>
                <a:latin typeface="Calibri" pitchFamily="34" charset="0"/>
                <a:cs typeface="Microsoft YaHei"/>
              </a:rPr>
              <a:t>http://www.loc.gov/catdir/cpso/parks2.html</a:t>
            </a:r>
          </a:p>
        </p:txBody>
      </p:sp>
      <p:sp>
        <p:nvSpPr>
          <p:cNvPr id="244739" name="Oval 4"/>
          <p:cNvSpPr>
            <a:spLocks noChangeArrowheads="1"/>
          </p:cNvSpPr>
          <p:nvPr/>
        </p:nvSpPr>
        <p:spPr bwMode="auto">
          <a:xfrm>
            <a:off x="6143625" y="4845050"/>
            <a:ext cx="2743200" cy="838200"/>
          </a:xfrm>
          <a:prstGeom prst="ellipse">
            <a:avLst/>
          </a:prstGeom>
          <a:noFill/>
          <a:ln w="31680" cap="sq">
            <a:solidFill>
              <a:srgbClr val="000000"/>
            </a:solidFill>
            <a:miter lim="800000"/>
            <a:headEnd/>
            <a:tailEnd/>
          </a:ln>
        </p:spPr>
        <p:txBody>
          <a:bodyPr wrap="none" lIns="90000" tIns="46800" rIns="90000" bIns="46800" anchor="ctr"/>
          <a:lstStyle/>
          <a:p>
            <a:pPr algn="ctr" eaLnBrk="0" hangingPunct="0">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b="1">
                <a:solidFill>
                  <a:srgbClr val="3333CC"/>
                </a:solidFill>
                <a:latin typeface="Tahoma" pitchFamily="34" charset="0"/>
                <a:cs typeface="Times New Roman" pitchFamily="18" charset="0"/>
              </a:rPr>
              <a:t>DCM Z1, App. 1</a:t>
            </a:r>
          </a:p>
        </p:txBody>
      </p:sp>
      <p:sp>
        <p:nvSpPr>
          <p:cNvPr id="244740"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dirty="0">
                <a:solidFill>
                  <a:srgbClr val="898989"/>
                </a:solidFill>
                <a:latin typeface="Calibri" pitchFamily="34" charset="0"/>
                <a:cs typeface="Microsoft YaHei"/>
              </a:rPr>
              <a:t>Module 4. Describing Corporate Bodies</a:t>
            </a:r>
            <a:endParaRPr lang="en-US" dirty="0">
              <a:cs typeface="Microsoft YaHei"/>
            </a:endParaRPr>
          </a:p>
        </p:txBody>
      </p:sp>
      <p:sp>
        <p:nvSpPr>
          <p:cNvPr id="244741"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AE606A12-BB50-4547-B2A5-7801081DBCE3}"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117</a:t>
            </a:fld>
            <a:endParaRPr lang="en-US" sz="120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8834"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4400" dirty="0">
              <a:solidFill>
                <a:srgbClr val="000000"/>
              </a:solidFill>
              <a:latin typeface="Calibri" pitchFamily="34" charset="0"/>
              <a:cs typeface="Microsoft YaHei"/>
            </a:endParaRPr>
          </a:p>
        </p:txBody>
      </p:sp>
      <p:sp>
        <p:nvSpPr>
          <p:cNvPr id="24883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4883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995E6345-EEB4-43F7-BB50-2E7D80991769}"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118</a:t>
            </a:fld>
            <a:endParaRPr lang="en-US" sz="1200">
              <a:solidFill>
                <a:schemeClr val="folHlink"/>
              </a:solidFill>
              <a:latin typeface="Calibri" pitchFamily="34" charset="0"/>
              <a:ea typeface="Arial Unicode MS" pitchFamily="34" charset="-128"/>
              <a:cs typeface="Arial Unicode MS" pitchFamily="34" charset="-128"/>
            </a:endParaRPr>
          </a:p>
        </p:txBody>
      </p:sp>
      <p:sp>
        <p:nvSpPr>
          <p:cNvPr id="2" name="Title 1"/>
          <p:cNvSpPr>
            <a:spLocks noGrp="1"/>
          </p:cNvSpPr>
          <p:nvPr>
            <p:ph type="title"/>
          </p:nvPr>
        </p:nvSpPr>
        <p:spPr/>
        <p:txBody>
          <a:bodyPr/>
          <a:lstStyle/>
          <a:p>
            <a:pPr algn="ctr"/>
            <a:r>
              <a:rPr lang="en-CA" dirty="0"/>
              <a:t>Government-designated Parks, Forests, Etc.</a:t>
            </a:r>
            <a:br>
              <a:rPr lang="en-CA" dirty="0"/>
            </a:br>
            <a:endParaRPr lang="en-CA" dirty="0"/>
          </a:p>
        </p:txBody>
      </p:sp>
      <p:pic>
        <p:nvPicPr>
          <p:cNvPr id="7" name="Picture 6"/>
          <p:cNvPicPr>
            <a:picLocks noChangeAspect="1"/>
          </p:cNvPicPr>
          <p:nvPr/>
        </p:nvPicPr>
        <p:blipFill rotWithShape="1">
          <a:blip r:embed="rId3"/>
          <a:srcRect l="3628" t="36363" r="2697" b="35385"/>
          <a:stretch/>
        </p:blipFill>
        <p:spPr>
          <a:xfrm>
            <a:off x="222576" y="1606284"/>
            <a:ext cx="8698847" cy="2378847"/>
          </a:xfrm>
          <a:prstGeom prst="rect">
            <a:avLst/>
          </a:prstGeom>
          <a:ln>
            <a:solidFill>
              <a:schemeClr val="tx1"/>
            </a:solidFill>
          </a:ln>
        </p:spPr>
      </p:pic>
      <p:pic>
        <p:nvPicPr>
          <p:cNvPr id="8" name="Picture 7"/>
          <p:cNvPicPr>
            <a:picLocks noChangeAspect="1"/>
          </p:cNvPicPr>
          <p:nvPr/>
        </p:nvPicPr>
        <p:blipFill rotWithShape="1">
          <a:blip r:embed="rId4"/>
          <a:srcRect l="3671" t="36177" r="2656" b="37902"/>
          <a:stretch/>
        </p:blipFill>
        <p:spPr>
          <a:xfrm>
            <a:off x="222576" y="4173776"/>
            <a:ext cx="8698847" cy="2182574"/>
          </a:xfrm>
          <a:prstGeom prst="rect">
            <a:avLst/>
          </a:prstGeom>
          <a:ln>
            <a:solidFill>
              <a:schemeClr val="tx1"/>
            </a:solidFill>
          </a:ln>
        </p:spPr>
      </p:pic>
      <p:sp>
        <p:nvSpPr>
          <p:cNvPr id="11" name="Line 6"/>
          <p:cNvSpPr>
            <a:spLocks noChangeShapeType="1"/>
          </p:cNvSpPr>
          <p:nvPr/>
        </p:nvSpPr>
        <p:spPr bwMode="auto">
          <a:xfrm>
            <a:off x="0" y="4071936"/>
            <a:ext cx="9144000" cy="1588"/>
          </a:xfrm>
          <a:prstGeom prst="line">
            <a:avLst/>
          </a:prstGeom>
          <a:noFill/>
          <a:ln w="34920" cap="sq">
            <a:solidFill>
              <a:srgbClr val="000000"/>
            </a:solidFill>
            <a:miter lim="800000"/>
            <a:headEnd/>
            <a:tailEnd/>
          </a:ln>
        </p:spPr>
        <p:txBody>
          <a:bodyPr/>
          <a:lstStyle/>
          <a:p>
            <a:endParaRPr lang="en-US"/>
          </a:p>
        </p:txBody>
      </p:sp>
      <p:sp>
        <p:nvSpPr>
          <p:cNvPr id="12" name="Text Box 4"/>
          <p:cNvSpPr txBox="1">
            <a:spLocks noChangeArrowheads="1"/>
          </p:cNvSpPr>
          <p:nvPr/>
        </p:nvSpPr>
        <p:spPr bwMode="auto">
          <a:xfrm>
            <a:off x="5562600" y="1714499"/>
            <a:ext cx="2209800" cy="460375"/>
          </a:xfrm>
          <a:prstGeom prst="rect">
            <a:avLst/>
          </a:prstGeom>
          <a:solidFill>
            <a:srgbClr val="FFFFFF"/>
          </a:solidFill>
          <a:ln w="9360" cap="sq">
            <a:solidFill>
              <a:srgbClr val="000000"/>
            </a:solidFill>
            <a:miter lim="800000"/>
            <a:headEnd/>
            <a:tailEnd/>
          </a:ln>
        </p:spPr>
        <p:txBody>
          <a:bodyPr lIns="90000" tIns="46800" rIns="90000" bIns="46800">
            <a:spAutoFit/>
          </a:bodyPr>
          <a:lstStyle/>
          <a:p>
            <a:pPr>
              <a:spcBef>
                <a:spcPts val="1500"/>
              </a:spcBef>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a:solidFill>
                  <a:srgbClr val="3333CC"/>
                </a:solidFill>
                <a:latin typeface="Tahoma" pitchFamily="34" charset="0"/>
                <a:cs typeface="Microsoft YaHei"/>
              </a:rPr>
              <a:t>Name heading</a:t>
            </a:r>
          </a:p>
        </p:txBody>
      </p:sp>
      <p:sp>
        <p:nvSpPr>
          <p:cNvPr id="13" name="Line 7"/>
          <p:cNvSpPr>
            <a:spLocks noChangeShapeType="1"/>
          </p:cNvSpPr>
          <p:nvPr/>
        </p:nvSpPr>
        <p:spPr bwMode="auto">
          <a:xfrm flipH="1">
            <a:off x="4494213" y="1955562"/>
            <a:ext cx="1068386" cy="225662"/>
          </a:xfrm>
          <a:prstGeom prst="line">
            <a:avLst/>
          </a:prstGeom>
          <a:noFill/>
          <a:ln w="19080" cap="sq">
            <a:solidFill>
              <a:srgbClr val="3333CC"/>
            </a:solidFill>
            <a:miter lim="800000"/>
            <a:headEnd/>
            <a:tailEnd type="triangle" w="med" len="med"/>
          </a:ln>
        </p:spPr>
        <p:txBody>
          <a:bodyPr/>
          <a:lstStyle/>
          <a:p>
            <a:endParaRPr lang="en-US"/>
          </a:p>
        </p:txBody>
      </p:sp>
      <p:sp>
        <p:nvSpPr>
          <p:cNvPr id="14" name="Text Box 5"/>
          <p:cNvSpPr txBox="1">
            <a:spLocks noChangeArrowheads="1"/>
          </p:cNvSpPr>
          <p:nvPr/>
        </p:nvSpPr>
        <p:spPr bwMode="auto">
          <a:xfrm>
            <a:off x="5562600" y="4462464"/>
            <a:ext cx="2362200" cy="460375"/>
          </a:xfrm>
          <a:prstGeom prst="rect">
            <a:avLst/>
          </a:prstGeom>
          <a:solidFill>
            <a:srgbClr val="FFFFFF"/>
          </a:solidFill>
          <a:ln w="9360" cap="sq">
            <a:solidFill>
              <a:srgbClr val="000000"/>
            </a:solidFill>
            <a:miter lim="800000"/>
            <a:headEnd/>
            <a:tailEnd/>
          </a:ln>
        </p:spPr>
        <p:txBody>
          <a:bodyPr lIns="90000" tIns="46800" rIns="90000" bIns="46800">
            <a:spAutoFit/>
          </a:bodyPr>
          <a:lstStyle/>
          <a:p>
            <a:pPr>
              <a:spcBef>
                <a:spcPts val="1500"/>
              </a:spcBef>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a:solidFill>
                  <a:srgbClr val="3333CC"/>
                </a:solidFill>
                <a:latin typeface="Tahoma" pitchFamily="34" charset="0"/>
                <a:cs typeface="Microsoft YaHei"/>
              </a:rPr>
              <a:t>Subject heading</a:t>
            </a:r>
          </a:p>
        </p:txBody>
      </p:sp>
      <p:sp>
        <p:nvSpPr>
          <p:cNvPr id="15" name="Line 8"/>
          <p:cNvSpPr>
            <a:spLocks noChangeShapeType="1"/>
          </p:cNvSpPr>
          <p:nvPr/>
        </p:nvSpPr>
        <p:spPr bwMode="auto">
          <a:xfrm flipH="1">
            <a:off x="3656012" y="4724400"/>
            <a:ext cx="1906587" cy="271464"/>
          </a:xfrm>
          <a:prstGeom prst="line">
            <a:avLst/>
          </a:prstGeom>
          <a:noFill/>
          <a:ln w="19080" cap="sq">
            <a:solidFill>
              <a:srgbClr val="3333CC"/>
            </a:solidFill>
            <a:miter lim="800000"/>
            <a:headEnd/>
            <a:tailEnd type="triangle" w="med" len="med"/>
          </a:ln>
        </p:spPr>
        <p:txBody>
          <a:bodyPr/>
          <a:lstStyle/>
          <a:p>
            <a:endParaRPr lang="en-U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Text Box 1"/>
          <p:cNvSpPr txBox="1">
            <a:spLocks noChangeArrowheads="1"/>
          </p:cNvSpPr>
          <p:nvPr/>
        </p:nvSpPr>
        <p:spPr bwMode="auto">
          <a:xfrm>
            <a:off x="457200" y="274638"/>
            <a:ext cx="8229600" cy="1143000"/>
          </a:xfrm>
          <a:prstGeom prst="rect">
            <a:avLst/>
          </a:prstGeom>
          <a:noFill/>
          <a:ln w="9525">
            <a:noFill/>
            <a:round/>
            <a:headEnd/>
            <a:tailEnd/>
          </a:ln>
        </p:spPr>
        <p:txBody>
          <a:bodyPr lIns="90000" tIns="45000" rIns="90000" bIns="45000"/>
          <a:lstStyle/>
          <a:p>
            <a:pPr algn="ct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Exercise</a:t>
            </a:r>
          </a:p>
        </p:txBody>
      </p:sp>
      <p:sp>
        <p:nvSpPr>
          <p:cNvPr id="248835" name="Text Box 2"/>
          <p:cNvSpPr txBox="1">
            <a:spLocks noChangeArrowheads="1"/>
          </p:cNvSpPr>
          <p:nvPr/>
        </p:nvSpPr>
        <p:spPr bwMode="auto">
          <a:xfrm>
            <a:off x="457200" y="1600200"/>
            <a:ext cx="8229600" cy="4525963"/>
          </a:xfrm>
          <a:prstGeom prst="rect">
            <a:avLst/>
          </a:prstGeom>
          <a:noFill/>
          <a:ln w="9525">
            <a:noFill/>
            <a:round/>
            <a:headEnd/>
            <a:tailEnd/>
          </a:ln>
        </p:spPr>
        <p:txBody>
          <a:bodyPr lIns="90000" tIns="45000" rIns="90000" bIns="45000"/>
          <a:lstStyle/>
          <a:p>
            <a:pPr marL="331788" indent="-331788">
              <a:spcBef>
                <a:spcPts val="638"/>
              </a:spcBef>
              <a:spcAft>
                <a:spcPts val="1425"/>
              </a:spcAft>
              <a:buClr>
                <a:srgbClr val="000000"/>
              </a:buClr>
              <a:buFontTx/>
              <a:buChar char="•"/>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i="1">
                <a:solidFill>
                  <a:srgbClr val="000000"/>
                </a:solidFill>
                <a:latin typeface="Calibri" pitchFamily="34" charset="0"/>
                <a:cs typeface="Microsoft YaHei"/>
              </a:rPr>
              <a:t>Complete the authority records for these corporate bodies:</a:t>
            </a:r>
          </a:p>
          <a:p>
            <a:pPr marL="331788" indent="-331788">
              <a:spcBef>
                <a:spcPts val="638"/>
              </a:spcBef>
              <a:spcAft>
                <a:spcPts val="1425"/>
              </a:spcAft>
              <a:buSzPct val="45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a:solidFill>
                  <a:srgbClr val="000000"/>
                </a:solidFill>
                <a:latin typeface="Calibri" pitchFamily="34" charset="0"/>
                <a:cs typeface="Microsoft YaHei"/>
              </a:rPr>
              <a:t>     Butler Institute of American Art</a:t>
            </a:r>
          </a:p>
          <a:p>
            <a:pPr marL="331788" indent="-331788">
              <a:spcBef>
                <a:spcPts val="638"/>
              </a:spcBef>
              <a:spcAft>
                <a:spcPts val="1425"/>
              </a:spcAft>
              <a:buSzPct val="45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a:solidFill>
                  <a:srgbClr val="000000"/>
                </a:solidFill>
                <a:latin typeface="Calibri" pitchFamily="34" charset="0"/>
                <a:cs typeface="Microsoft YaHei"/>
              </a:rPr>
              <a:t>     Facultad de Medicina of Universidad                         	Autónoma de San Luis Potosí</a:t>
            </a:r>
          </a:p>
          <a:p>
            <a:pPr marL="331788" indent="-331788">
              <a:spcBef>
                <a:spcPts val="638"/>
              </a:spcBef>
              <a:spcAft>
                <a:spcPts val="1425"/>
              </a:spcAft>
              <a:buSzPct val="45000"/>
              <a:tabLst>
                <a:tab pos="331788" algn="l"/>
                <a:tab pos="788988" algn="l"/>
                <a:tab pos="1246188" algn="l"/>
                <a:tab pos="1703388" algn="l"/>
                <a:tab pos="2160588" algn="l"/>
                <a:tab pos="2617788" algn="l"/>
                <a:tab pos="3074988" algn="l"/>
                <a:tab pos="3532188" algn="l"/>
                <a:tab pos="3989388" algn="l"/>
                <a:tab pos="4446588" algn="l"/>
                <a:tab pos="4903788" algn="l"/>
                <a:tab pos="5360988" algn="l"/>
                <a:tab pos="5818188" algn="l"/>
                <a:tab pos="6275388" algn="l"/>
                <a:tab pos="6732588" algn="l"/>
                <a:tab pos="7189788" algn="l"/>
                <a:tab pos="7646988" algn="l"/>
                <a:tab pos="8104188" algn="l"/>
                <a:tab pos="8561388" algn="l"/>
                <a:tab pos="9018588" algn="l"/>
                <a:tab pos="9475788" algn="l"/>
              </a:tabLst>
            </a:pPr>
            <a:r>
              <a:rPr lang="en-US" sz="3200">
                <a:solidFill>
                  <a:srgbClr val="000000"/>
                </a:solidFill>
                <a:latin typeface="Calibri" pitchFamily="34" charset="0"/>
                <a:cs typeface="Microsoft YaHei"/>
              </a:rPr>
              <a:t>     Third International Workshop on Nude Mice</a:t>
            </a:r>
          </a:p>
        </p:txBody>
      </p:sp>
      <p:sp>
        <p:nvSpPr>
          <p:cNvPr id="248836"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248837" name="Slide Number Placeholder 3"/>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995E6345-EEB4-43F7-BB50-2E7D80991769}"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119</a:t>
            </a:fld>
            <a:endParaRPr lang="en-US" sz="1200" dirty="0">
              <a:solidFill>
                <a:schemeClr val="folHlink"/>
              </a:solidFill>
              <a:latin typeface="Calibri" pitchFamily="34" charset="0"/>
              <a:ea typeface="Arial Unicode MS" pitchFamily="34" charset="-128"/>
              <a:cs typeface="Arial Unicode MS" pitchFamily="34" charset="-128"/>
            </a:endParaRPr>
          </a:p>
        </p:txBody>
      </p:sp>
    </p:spTree>
    <p:extLst>
      <p:ext uri="{BB962C8B-B14F-4D97-AF65-F5344CB8AC3E}">
        <p14:creationId xmlns:p14="http://schemas.microsoft.com/office/powerpoint/2010/main" val="429020030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Text Box 1"/>
          <p:cNvSpPr txBox="1">
            <a:spLocks noChangeArrowheads="1"/>
          </p:cNvSpPr>
          <p:nvPr/>
        </p:nvSpPr>
        <p:spPr bwMode="auto">
          <a:xfrm>
            <a:off x="457200" y="274638"/>
            <a:ext cx="8218488" cy="1131887"/>
          </a:xfrm>
          <a:prstGeom prst="rect">
            <a:avLst/>
          </a:prstGeom>
          <a:noFill/>
          <a:ln w="9525">
            <a:noFill/>
            <a:round/>
            <a:headEnd/>
            <a:tailEnd/>
          </a:ln>
        </p:spPr>
        <p:txBody>
          <a:bodyPr lIns="90000" tIns="45000" rIns="90000" bIns="45000"/>
          <a:lstStyle/>
          <a:p>
            <a:pPr algn="ctr" eaLnBrk="0" hangingPunct="0">
              <a:lnSpc>
                <a:spcPct val="102000"/>
              </a:lnSpc>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solidFill>
                  <a:srgbClr val="000000"/>
                </a:solidFill>
                <a:latin typeface="Calibri" pitchFamily="34" charset="0"/>
                <a:cs typeface="Microsoft YaHei"/>
              </a:rPr>
              <a:t>Things to Remember</a:t>
            </a:r>
          </a:p>
        </p:txBody>
      </p:sp>
      <p:sp>
        <p:nvSpPr>
          <p:cNvPr id="250882" name="Text Box 2"/>
          <p:cNvSpPr txBox="1">
            <a:spLocks noChangeArrowheads="1"/>
          </p:cNvSpPr>
          <p:nvPr/>
        </p:nvSpPr>
        <p:spPr bwMode="auto">
          <a:xfrm>
            <a:off x="457200" y="1600200"/>
            <a:ext cx="8218488" cy="4514850"/>
          </a:xfrm>
          <a:prstGeom prst="rect">
            <a:avLst/>
          </a:prstGeom>
          <a:noFill/>
          <a:ln w="9525">
            <a:noFill/>
            <a:round/>
            <a:headEnd/>
            <a:tailEnd/>
          </a:ln>
        </p:spPr>
        <p:txBody>
          <a:bodyPr lIns="90000" tIns="45000" rIns="90000" bIns="45000"/>
          <a:lstStyle/>
          <a:p>
            <a:pPr eaLnBrk="0" hangingPunct="0">
              <a:lnSpc>
                <a:spcPct val="102000"/>
              </a:lnSpc>
              <a:spcAft>
                <a:spcPts val="1425"/>
              </a:spcAft>
              <a:buSzPct val="100000"/>
              <a:buFontTx/>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a:solidFill>
                  <a:srgbClr val="000000"/>
                </a:solidFill>
                <a:latin typeface="Calibri" pitchFamily="34" charset="0"/>
                <a:cs typeface="Microsoft YaHei"/>
              </a:rPr>
              <a:t> Remember when to add elements to the 	 	 	  name</a:t>
            </a:r>
          </a:p>
          <a:p>
            <a:pPr eaLnBrk="0" hangingPunct="0">
              <a:lnSpc>
                <a:spcPct val="102000"/>
              </a:lnSpc>
              <a:spcAft>
                <a:spcPts val="1425"/>
              </a:spcAft>
              <a:buSzPct val="100000"/>
              <a:buFontTx/>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a:solidFill>
                  <a:srgbClr val="000000"/>
                </a:solidFill>
                <a:latin typeface="Calibri" pitchFamily="34" charset="0"/>
                <a:cs typeface="Microsoft YaHei"/>
              </a:rPr>
              <a:t> When name changes, establish earlier and 	  	   	  later forms</a:t>
            </a:r>
          </a:p>
          <a:p>
            <a:pPr eaLnBrk="0" hangingPunct="0">
              <a:lnSpc>
                <a:spcPct val="102000"/>
              </a:lnSpc>
              <a:spcAft>
                <a:spcPts val="1425"/>
              </a:spcAft>
              <a:buSzPct val="100000"/>
              <a:buFontTx/>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3200">
                <a:solidFill>
                  <a:srgbClr val="000000"/>
                </a:solidFill>
                <a:latin typeface="Calibri" pitchFamily="34" charset="0"/>
                <a:cs typeface="Microsoft YaHei"/>
              </a:rPr>
              <a:t> Make distinctions between variant forms of 	 	  the name and name changes</a:t>
            </a:r>
          </a:p>
        </p:txBody>
      </p:sp>
      <p:sp>
        <p:nvSpPr>
          <p:cNvPr id="250884" name="Footer Placeholder 1"/>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r>
              <a:rPr lang="en-US" sz="1200">
                <a:solidFill>
                  <a:srgbClr val="898989"/>
                </a:solidFill>
                <a:latin typeface="Calibri" pitchFamily="34" charset="0"/>
                <a:cs typeface="Microsoft YaHei"/>
              </a:rPr>
              <a:t>Module 4. Describing Corporate Bodies</a:t>
            </a:r>
            <a:endParaRPr lang="en-US">
              <a:cs typeface="Microsoft YaHei"/>
            </a:endParaRPr>
          </a:p>
        </p:txBody>
      </p:sp>
      <p:sp>
        <p:nvSpPr>
          <p:cNvPr id="5" name="Slide Number Placeholder 3">
            <a:extLst>
              <a:ext uri="{FF2B5EF4-FFF2-40B4-BE49-F238E27FC236}">
                <a16:creationId xmlns:a16="http://schemas.microsoft.com/office/drawing/2014/main" id="{C0D82E64-F475-4A19-BCA7-5CF54E492553}"/>
              </a:ext>
            </a:extLst>
          </p:cNvPr>
          <p:cNvSpPr txBox="1">
            <a:spLocks noGrp="1"/>
          </p:cNvSpPr>
          <p:nvPr/>
        </p:nvSpPr>
        <p:spPr bwMode="auto">
          <a:xfrm>
            <a:off x="6553200" y="6356350"/>
            <a:ext cx="2120900" cy="460375"/>
          </a:xfrm>
          <a:prstGeom prst="rect">
            <a:avLst/>
          </a:prstGeom>
          <a:noFill/>
          <a:ln w="9525">
            <a:noFill/>
            <a:miter lim="800000"/>
            <a:headEnd/>
            <a:tailEnd/>
          </a:ln>
        </p:spPr>
        <p:txBody>
          <a:bodyPr lIns="90000" tIns="45000" rIns="90000" bIns="45000"/>
          <a:lstStyle/>
          <a:p>
            <a:pPr algn="r">
              <a:buSzPct val="100000"/>
              <a:tabLst>
                <a:tab pos="723900" algn="l"/>
                <a:tab pos="1447800" algn="l"/>
              </a:tabLst>
            </a:pPr>
            <a:fld id="{995E6345-EEB4-43F7-BB50-2E7D80991769}" type="slidenum">
              <a:rPr lang="en-US" sz="1200">
                <a:solidFill>
                  <a:schemeClr val="folHlink"/>
                </a:solidFill>
                <a:latin typeface="Calibri" pitchFamily="34" charset="0"/>
                <a:ea typeface="Arial Unicode MS" pitchFamily="34" charset="-128"/>
                <a:cs typeface="Arial Unicode MS" pitchFamily="34" charset="-128"/>
              </a:rPr>
              <a:pPr algn="r">
                <a:buSzPct val="100000"/>
                <a:tabLst>
                  <a:tab pos="723900" algn="l"/>
                  <a:tab pos="1447800" algn="l"/>
                </a:tabLst>
              </a:pPr>
              <a:t>120</a:t>
            </a:fld>
            <a:endParaRPr lang="en-US" sz="1200" dirty="0">
              <a:solidFill>
                <a:schemeClr val="folHlink"/>
              </a:solidFill>
              <a:latin typeface="Calibri" pitchFamily="34" charset="0"/>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10.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quot;/&gt;&lt;property id=&quot;20307&quot; value=&quot;257&quot;/&gt;&lt;/object&gt;&lt;object type=&quot;3&quot; unique_id=&quot;10006&quot;&gt;&lt;property id=&quot;20148&quot; value=&quot;5&quot;/&gt;&lt;property id=&quot;20300&quot; value=&quot;Slide 3&quot;/&gt;&lt;property id=&quot;20307&quot; value=&quot;258&quot;/&gt;&lt;/object&gt;&lt;object type=&quot;3&quot; unique_id=&quot;10007&quot;&gt;&lt;property id=&quot;20148&quot; value=&quot;5&quot;/&gt;&lt;property id=&quot;20300&quot; value=&quot;Slide 5&quot;/&gt;&lt;property id=&quot;20307&quot; value=&quot;259&quot;/&gt;&lt;/object&gt;&lt;object type=&quot;3&quot; unique_id=&quot;10008&quot;&gt;&lt;property id=&quot;20148&quot; value=&quot;5&quot;/&gt;&lt;property id=&quot;20300&quot; value=&quot;Slide 6&quot;/&gt;&lt;property id=&quot;20307&quot; value=&quot;260&quot;/&gt;&lt;/object&gt;&lt;object type=&quot;3&quot; unique_id=&quot;10009&quot;&gt;&lt;property id=&quot;20148&quot; value=&quot;5&quot;/&gt;&lt;property id=&quot;20300&quot; value=&quot;Slide 7&quot;/&gt;&lt;property id=&quot;20307&quot; value=&quot;261&quot;/&gt;&lt;/object&gt;&lt;object type=&quot;3&quot; unique_id=&quot;10010&quot;&gt;&lt;property id=&quot;20148&quot; value=&quot;5&quot;/&gt;&lt;property id=&quot;20300&quot; value=&quot;Slide 8&quot;/&gt;&lt;property id=&quot;20307&quot; value=&quot;262&quot;/&gt;&lt;/object&gt;&lt;object type=&quot;3&quot; unique_id=&quot;10011&quot;&gt;&lt;property id=&quot;20148&quot; value=&quot;5&quot;/&gt;&lt;property id=&quot;20300&quot; value=&quot;Slide 9&quot;/&gt;&lt;property id=&quot;20307&quot; value=&quot;263&quot;/&gt;&lt;/object&gt;&lt;object type=&quot;3&quot; unique_id=&quot;10012&quot;&gt;&lt;property id=&quot;20148&quot; value=&quot;5&quot;/&gt;&lt;property id=&quot;20300&quot; value=&quot;Slide 10&quot;/&gt;&lt;property id=&quot;20307&quot; value=&quot;264&quot;/&gt;&lt;/object&gt;&lt;object type=&quot;3&quot; unique_id=&quot;10013&quot;&gt;&lt;property id=&quot;20148&quot; value=&quot;5&quot;/&gt;&lt;property id=&quot;20300&quot; value=&quot;Slide 11&quot;/&gt;&lt;property id=&quot;20307&quot; value=&quot;265&quot;/&gt;&lt;/object&gt;&lt;object type=&quot;3&quot; unique_id=&quot;10014&quot;&gt;&lt;property id=&quot;20148&quot; value=&quot;5&quot;/&gt;&lt;property id=&quot;20300&quot; value=&quot;Slide 13&quot;/&gt;&lt;property id=&quot;20307&quot; value=&quot;266&quot;/&gt;&lt;/object&gt;&lt;object type=&quot;3&quot; unique_id=&quot;10015&quot;&gt;&lt;property id=&quot;20148&quot; value=&quot;5&quot;/&gt;&lt;property id=&quot;20300&quot; value=&quot;Slide 13&quot;/&gt;&lt;property id=&quot;20307&quot; value=&quot;267&quot;/&gt;&lt;/object&gt;&lt;object type=&quot;3&quot; unique_id=&quot;10016&quot;&gt;&lt;property id=&quot;20148&quot; value=&quot;5&quot;/&gt;&lt;property id=&quot;20300&quot; value=&quot;Slide 15&quot;/&gt;&lt;property id=&quot;20307&quot; value=&quot;268&quot;/&gt;&lt;/object&gt;&lt;object type=&quot;3&quot; unique_id=&quot;10017&quot;&gt;&lt;property id=&quot;20148&quot; value=&quot;5&quot;/&gt;&lt;property id=&quot;20300&quot; value=&quot;Slide 15&quot;/&gt;&lt;property id=&quot;20307&quot; value=&quot;269&quot;/&gt;&lt;/object&gt;&lt;object type=&quot;3&quot; unique_id=&quot;10018&quot;&gt;&lt;property id=&quot;20148&quot; value=&quot;5&quot;/&gt;&lt;property id=&quot;20300&quot; value=&quot;Slide 16&quot;/&gt;&lt;property id=&quot;20307&quot; value=&quot;270&quot;/&gt;&lt;/object&gt;&lt;object type=&quot;3&quot; unique_id=&quot;10019&quot;&gt;&lt;property id=&quot;20148&quot; value=&quot;5&quot;/&gt;&lt;property id=&quot;20300&quot; value=&quot;Slide 17&quot;/&gt;&lt;property id=&quot;20307&quot; value=&quot;271&quot;/&gt;&lt;/object&gt;&lt;object type=&quot;3&quot; unique_id=&quot;10020&quot;&gt;&lt;property id=&quot;20148&quot; value=&quot;5&quot;/&gt;&lt;property id=&quot;20300&quot; value=&quot;Slide 19&quot;/&gt;&lt;property id=&quot;20307&quot; value=&quot;272&quot;/&gt;&lt;/object&gt;&lt;object type=&quot;3&quot; unique_id=&quot;10021&quot;&gt;&lt;property id=&quot;20148&quot; value=&quot;5&quot;/&gt;&lt;property id=&quot;20300&quot; value=&quot;Slide 20&quot;/&gt;&lt;property id=&quot;20307&quot; value=&quot;273&quot;/&gt;&lt;/object&gt;&lt;object type=&quot;3&quot; unique_id=&quot;10022&quot;&gt;&lt;property id=&quot;20148&quot; value=&quot;5&quot;/&gt;&lt;property id=&quot;20300&quot; value=&quot;Slide 21&quot;/&gt;&lt;property id=&quot;20307&quot; value=&quot;274&quot;/&gt;&lt;/object&gt;&lt;object type=&quot;3&quot; unique_id=&quot;10023&quot;&gt;&lt;property id=&quot;20148&quot; value=&quot;5&quot;/&gt;&lt;property id=&quot;20300&quot; value=&quot;Slide 22&quot;/&gt;&lt;property id=&quot;20307&quot; value=&quot;275&quot;/&gt;&lt;/object&gt;&lt;object type=&quot;3&quot; unique_id=&quot;10024&quot;&gt;&lt;property id=&quot;20148&quot; value=&quot;5&quot;/&gt;&lt;property id=&quot;20300&quot; value=&quot;Slide 23&quot;/&gt;&lt;property id=&quot;20307&quot; value=&quot;276&quot;/&gt;&lt;/object&gt;&lt;object type=&quot;3&quot; unique_id=&quot;10025&quot;&gt;&lt;property id=&quot;20148&quot; value=&quot;5&quot;/&gt;&lt;property id=&quot;20300&quot; value=&quot;Slide 24&quot;/&gt;&lt;property id=&quot;20307&quot; value=&quot;277&quot;/&gt;&lt;/object&gt;&lt;object type=&quot;3&quot; unique_id=&quot;10026&quot;&gt;&lt;property id=&quot;20148&quot; value=&quot;5&quot;/&gt;&lt;property id=&quot;20300&quot; value=&quot;Slide 25&quot;/&gt;&lt;property id=&quot;20307&quot; value=&quot;278&quot;/&gt;&lt;/object&gt;&lt;object type=&quot;3&quot; unique_id=&quot;10027&quot;&gt;&lt;property id=&quot;20148&quot; value=&quot;5&quot;/&gt;&lt;property id=&quot;20300&quot; value=&quot;Slide 27&quot;/&gt;&lt;property id=&quot;20307&quot; value=&quot;279&quot;/&gt;&lt;/object&gt;&lt;object type=&quot;3&quot; unique_id=&quot;10028&quot;&gt;&lt;property id=&quot;20148&quot; value=&quot;5&quot;/&gt;&lt;property id=&quot;20300&quot; value=&quot;Slide 28&quot;/&gt;&lt;property id=&quot;20307&quot; value=&quot;280&quot;/&gt;&lt;/object&gt;&lt;object type=&quot;3&quot; unique_id=&quot;10029&quot;&gt;&lt;property id=&quot;20148&quot; value=&quot;5&quot;/&gt;&lt;property id=&quot;20300&quot; value=&quot;Slide 29&quot;/&gt;&lt;property id=&quot;20307&quot; value=&quot;281&quot;/&gt;&lt;/object&gt;&lt;object type=&quot;3&quot; unique_id=&quot;10030&quot;&gt;&lt;property id=&quot;20148&quot; value=&quot;5&quot;/&gt;&lt;property id=&quot;20300&quot; value=&quot;Slide 30&quot;/&gt;&lt;property id=&quot;20307&quot; value=&quot;282&quot;/&gt;&lt;/object&gt;&lt;object type=&quot;3&quot; unique_id=&quot;10031&quot;&gt;&lt;property id=&quot;20148&quot; value=&quot;5&quot;/&gt;&lt;property id=&quot;20300&quot; value=&quot;Slide 31&quot;/&gt;&lt;property id=&quot;20307&quot; value=&quot;283&quot;/&gt;&lt;/object&gt;&lt;object type=&quot;3&quot; unique_id=&quot;10032&quot;&gt;&lt;property id=&quot;20148&quot; value=&quot;5&quot;/&gt;&lt;property id=&quot;20300&quot; value=&quot;Slide 32&quot;/&gt;&lt;property id=&quot;20307&quot; value=&quot;284&quot;/&gt;&lt;/object&gt;&lt;object type=&quot;3&quot; unique_id=&quot;10033&quot;&gt;&lt;property id=&quot;20148&quot; value=&quot;5&quot;/&gt;&lt;property id=&quot;20300&quot; value=&quot;Slide 33&quot;/&gt;&lt;property id=&quot;20307&quot; value=&quot;285&quot;/&gt;&lt;/object&gt;&lt;object type=&quot;3&quot; unique_id=&quot;10034&quot;&gt;&lt;property id=&quot;20148&quot; value=&quot;5&quot;/&gt;&lt;property id=&quot;20300&quot; value=&quot;Slide 34&quot;/&gt;&lt;property id=&quot;20307&quot; value=&quot;286&quot;/&gt;&lt;/object&gt;&lt;object type=&quot;3&quot; unique_id=&quot;10035&quot;&gt;&lt;property id=&quot;20148&quot; value=&quot;5&quot;/&gt;&lt;property id=&quot;20300&quot; value=&quot;Slide 35&quot;/&gt;&lt;property id=&quot;20307&quot; value=&quot;287&quot;/&gt;&lt;/object&gt;&lt;object type=&quot;3&quot; unique_id=&quot;10036&quot;&gt;&lt;property id=&quot;20148&quot; value=&quot;5&quot;/&gt;&lt;property id=&quot;20300&quot; value=&quot;Slide 36&quot;/&gt;&lt;property id=&quot;20307&quot; value=&quot;288&quot;/&gt;&lt;/object&gt;&lt;object type=&quot;3&quot; unique_id=&quot;10037&quot;&gt;&lt;property id=&quot;20148&quot; value=&quot;5&quot;/&gt;&lt;property id=&quot;20300&quot; value=&quot;Slide 36&quot;/&gt;&lt;property id=&quot;20307&quot; value=&quot;289&quot;/&gt;&lt;/object&gt;&lt;object type=&quot;3&quot; unique_id=&quot;10038&quot;&gt;&lt;property id=&quot;20148&quot; value=&quot;5&quot;/&gt;&lt;property id=&quot;20300&quot; value=&quot;Slide 37&quot;/&gt;&lt;property id=&quot;20307&quot; value=&quot;290&quot;/&gt;&lt;/object&gt;&lt;object type=&quot;3&quot; unique_id=&quot;10039&quot;&gt;&lt;property id=&quot;20148&quot; value=&quot;5&quot;/&gt;&lt;property id=&quot;20300&quot; value=&quot;Slide 38&quot;/&gt;&lt;property id=&quot;20307&quot; value=&quot;291&quot;/&gt;&lt;/object&gt;&lt;object type=&quot;3&quot; unique_id=&quot;10040&quot;&gt;&lt;property id=&quot;20148&quot; value=&quot;5&quot;/&gt;&lt;property id=&quot;20300&quot; value=&quot;Slide 39&quot;/&gt;&lt;property id=&quot;20307&quot; value=&quot;292&quot;/&gt;&lt;/object&gt;&lt;object type=&quot;3&quot; unique_id=&quot;10041&quot;&gt;&lt;property id=&quot;20148&quot; value=&quot;5&quot;/&gt;&lt;property id=&quot;20300&quot; value=&quot;Slide 40&quot;/&gt;&lt;property id=&quot;20307&quot; value=&quot;293&quot;/&gt;&lt;/object&gt;&lt;object type=&quot;3&quot; unique_id=&quot;10042&quot;&gt;&lt;property id=&quot;20148&quot; value=&quot;5&quot;/&gt;&lt;property id=&quot;20300&quot; value=&quot;Slide 42&quot;/&gt;&lt;property id=&quot;20307&quot; value=&quot;294&quot;/&gt;&lt;/object&gt;&lt;object type=&quot;3&quot; unique_id=&quot;10043&quot;&gt;&lt;property id=&quot;20148&quot; value=&quot;5&quot;/&gt;&lt;property id=&quot;20300&quot; value=&quot;Slide 43&quot;/&gt;&lt;property id=&quot;20307&quot; value=&quot;295&quot;/&gt;&lt;/object&gt;&lt;object type=&quot;3&quot; unique_id=&quot;10044&quot;&gt;&lt;property id=&quot;20148&quot; value=&quot;5&quot;/&gt;&lt;property id=&quot;20300&quot; value=&quot;Slide 43&quot;/&gt;&lt;property id=&quot;20307&quot; value=&quot;296&quot;/&gt;&lt;/object&gt;&lt;object type=&quot;3&quot; unique_id=&quot;10045&quot;&gt;&lt;property id=&quot;20148&quot; value=&quot;5&quot;/&gt;&lt;property id=&quot;20300&quot; value=&quot;Slide 47&quot;/&gt;&lt;property id=&quot;20307&quot; value=&quot;297&quot;/&gt;&lt;/object&gt;&lt;object type=&quot;3&quot; unique_id=&quot;10046&quot;&gt;&lt;property id=&quot;20148&quot; value=&quot;5&quot;/&gt;&lt;property id=&quot;20300&quot; value=&quot;Slide 53&quot;/&gt;&lt;property id=&quot;20307&quot; value=&quot;298&quot;/&gt;&lt;/object&gt;&lt;object type=&quot;3&quot; unique_id=&quot;10047&quot;&gt;&lt;property id=&quot;20148&quot; value=&quot;5&quot;/&gt;&lt;property id=&quot;20300&quot; value=&quot;Slide 54&quot;/&gt;&lt;property id=&quot;20307&quot; value=&quot;299&quot;/&gt;&lt;/object&gt;&lt;object type=&quot;3&quot; unique_id=&quot;10048&quot;&gt;&lt;property id=&quot;20148&quot; value=&quot;5&quot;/&gt;&lt;property id=&quot;20300&quot; value=&quot;Slide 55&quot;/&gt;&lt;property id=&quot;20307&quot; value=&quot;300&quot;/&gt;&lt;/object&gt;&lt;object type=&quot;3&quot; unique_id=&quot;10049&quot;&gt;&lt;property id=&quot;20148&quot; value=&quot;5&quot;/&gt;&lt;property id=&quot;20300&quot; value=&quot;Slide 56&quot;/&gt;&lt;property id=&quot;20307&quot; value=&quot;301&quot;/&gt;&lt;/object&gt;&lt;object type=&quot;3&quot; unique_id=&quot;10050&quot;&gt;&lt;property id=&quot;20148&quot; value=&quot;5&quot;/&gt;&lt;property id=&quot;20300&quot; value=&quot;Slide 57&quot;/&gt;&lt;property id=&quot;20307&quot; value=&quot;302&quot;/&gt;&lt;/object&gt;&lt;object type=&quot;3&quot; unique_id=&quot;10051&quot;&gt;&lt;property id=&quot;20148&quot; value=&quot;5&quot;/&gt;&lt;property id=&quot;20300&quot; value=&quot;Slide 58&quot;/&gt;&lt;property id=&quot;20307&quot; value=&quot;303&quot;/&gt;&lt;/object&gt;&lt;object type=&quot;3&quot; unique_id=&quot;10052&quot;&gt;&lt;property id=&quot;20148&quot; value=&quot;5&quot;/&gt;&lt;property id=&quot;20300&quot; value=&quot;Slide 59&quot;/&gt;&lt;property id=&quot;20307&quot; value=&quot;304&quot;/&gt;&lt;/object&gt;&lt;object type=&quot;3&quot; unique_id=&quot;10053&quot;&gt;&lt;property id=&quot;20148&quot; value=&quot;5&quot;/&gt;&lt;property id=&quot;20300&quot; value=&quot;Slide 60&quot;/&gt;&lt;property id=&quot;20307&quot; value=&quot;342&quot;/&gt;&lt;/object&gt;&lt;object type=&quot;3&quot; unique_id=&quot;10054&quot;&gt;&lt;property id=&quot;20148&quot; value=&quot;5&quot;/&gt;&lt;property id=&quot;20300&quot; value=&quot;Slide 54&quot;/&gt;&lt;property id=&quot;20307&quot; value=&quot;309&quot;/&gt;&lt;/object&gt;&lt;object type=&quot;3&quot; unique_id=&quot;10055&quot;&gt;&lt;property id=&quot;20148&quot; value=&quot;5&quot;/&gt;&lt;property id=&quot;20300&quot; value=&quot;Slide 55&quot;/&gt;&lt;property id=&quot;20307&quot; value=&quot;310&quot;/&gt;&lt;/object&gt;&lt;object type=&quot;3&quot; unique_id=&quot;10056&quot;&gt;&lt;property id=&quot;20148&quot; value=&quot;5&quot;/&gt;&lt;property id=&quot;20300&quot; value=&quot;Slide 64&quot;/&gt;&lt;property id=&quot;20307&quot; value=&quot;311&quot;/&gt;&lt;/object&gt;&lt;object type=&quot;3&quot; unique_id=&quot;10057&quot;&gt;&lt;property id=&quot;20148&quot; value=&quot;5&quot;/&gt;&lt;property id=&quot;20300&quot; value=&quot;Slide 65&quot;/&gt;&lt;property id=&quot;20307&quot; value=&quot;312&quot;/&gt;&lt;/object&gt;&lt;object type=&quot;3&quot; unique_id=&quot;10058&quot;&gt;&lt;property id=&quot;20148&quot; value=&quot;5&quot;/&gt;&lt;property id=&quot;20300&quot; value=&quot;Slide 66&quot;/&gt;&lt;property id=&quot;20307&quot; value=&quot;313&quot;/&gt;&lt;/object&gt;&lt;object type=&quot;3&quot; unique_id=&quot;10059&quot;&gt;&lt;property id=&quot;20148&quot; value=&quot;5&quot;/&gt;&lt;property id=&quot;20300&quot; value=&quot;Slide 67&quot;/&gt;&lt;property id=&quot;20307&quot; value=&quot;314&quot;/&gt;&lt;/object&gt;&lt;object type=&quot;3&quot; unique_id=&quot;10060&quot;&gt;&lt;property id=&quot;20148&quot; value=&quot;5&quot;/&gt;&lt;property id=&quot;20300&quot; value=&quot;Slide 68&quot;/&gt;&lt;property id=&quot;20307&quot; value=&quot;315&quot;/&gt;&lt;/object&gt;&lt;object type=&quot;3&quot; unique_id=&quot;10061&quot;&gt;&lt;property id=&quot;20148&quot; value=&quot;5&quot;/&gt;&lt;property id=&quot;20300&quot; value=&quot;Slide 69&quot;/&gt;&lt;property id=&quot;20307&quot; value=&quot;316&quot;/&gt;&lt;/object&gt;&lt;object type=&quot;3&quot; unique_id=&quot;10062&quot;&gt;&lt;property id=&quot;20148&quot; value=&quot;5&quot;/&gt;&lt;property id=&quot;20300&quot; value=&quot;Slide 70&quot;/&gt;&lt;property id=&quot;20307&quot; value=&quot;317&quot;/&gt;&lt;/object&gt;&lt;object type=&quot;3&quot; unique_id=&quot;10063&quot;&gt;&lt;property id=&quot;20148&quot; value=&quot;5&quot;/&gt;&lt;property id=&quot;20300&quot; value=&quot;Slide 71&quot;/&gt;&lt;property id=&quot;20307&quot; value=&quot;318&quot;/&gt;&lt;/object&gt;&lt;object type=&quot;3&quot; unique_id=&quot;10064&quot;&gt;&lt;property id=&quot;20148&quot; value=&quot;5&quot;/&gt;&lt;property id=&quot;20300&quot; value=&quot;Slide 85&quot;/&gt;&lt;property id=&quot;20307&quot; value=&quot;305&quot;/&gt;&lt;/object&gt;&lt;object type=&quot;3&quot; unique_id=&quot;10065&quot;&gt;&lt;property id=&quot;20148&quot; value=&quot;5&quot;/&gt;&lt;property id=&quot;20300&quot; value=&quot;Slide 84&quot;/&gt;&lt;property id=&quot;20307&quot; value=&quot;319&quot;/&gt;&lt;/object&gt;&lt;object type=&quot;3&quot; unique_id=&quot;10066&quot;&gt;&lt;property id=&quot;20148&quot; value=&quot;5&quot;/&gt;&lt;property id=&quot;20300&quot; value=&quot;Slide 87&quot;/&gt;&lt;property id=&quot;20307&quot; value=&quot;320&quot;/&gt;&lt;/object&gt;&lt;object type=&quot;3&quot; unique_id=&quot;10067&quot;&gt;&lt;property id=&quot;20148&quot; value=&quot;5&quot;/&gt;&lt;property id=&quot;20300&quot; value=&quot;Slide 86&quot;/&gt;&lt;property id=&quot;20307&quot; value=&quot;307&quot;/&gt;&lt;/object&gt;&lt;object type=&quot;3&quot; unique_id=&quot;10068&quot;&gt;&lt;property id=&quot;20148&quot; value=&quot;5&quot;/&gt;&lt;property id=&quot;20300&quot; value=&quot;Slide 88&quot;/&gt;&lt;property id=&quot;20307&quot; value=&quot;321&quot;/&gt;&lt;/object&gt;&lt;object type=&quot;3&quot; unique_id=&quot;10069&quot;&gt;&lt;property id=&quot;20148&quot; value=&quot;5&quot;/&gt;&lt;property id=&quot;20300&quot; value=&quot;Slide 89&quot;/&gt;&lt;property id=&quot;20307&quot; value=&quot;322&quot;/&gt;&lt;/object&gt;&lt;object type=&quot;3&quot; unique_id=&quot;10070&quot;&gt;&lt;property id=&quot;20148&quot; value=&quot;5&quot;/&gt;&lt;property id=&quot;20300&quot; value=&quot;Slide 90&quot;/&gt;&lt;property id=&quot;20307&quot; value=&quot;306&quot;/&gt;&lt;/object&gt;&lt;object type=&quot;3&quot; unique_id=&quot;10071&quot;&gt;&lt;property id=&quot;20148&quot; value=&quot;5&quot;/&gt;&lt;property id=&quot;20300&quot; value=&quot;Slide 93&quot;/&gt;&lt;property id=&quot;20307&quot; value=&quot;308&quot;/&gt;&lt;/object&gt;&lt;object type=&quot;3&quot; unique_id=&quot;10072&quot;&gt;&lt;property id=&quot;20148&quot; value=&quot;5&quot;/&gt;&lt;property id=&quot;20300&quot; value=&quot;Slide 96&quot;/&gt;&lt;property id=&quot;20307&quot; value=&quot;343&quot;/&gt;&lt;/object&gt;&lt;object type=&quot;3&quot; unique_id=&quot;10073&quot;&gt;&lt;property id=&quot;20148&quot; value=&quot;5&quot;/&gt;&lt;property id=&quot;20300&quot; value=&quot;Slide 73&quot;/&gt;&lt;property id=&quot;20307&quot; value=&quot;323&quot;/&gt;&lt;/object&gt;&lt;object type=&quot;3&quot; unique_id=&quot;10074&quot;&gt;&lt;property id=&quot;20148&quot; value=&quot;5&quot;/&gt;&lt;property id=&quot;20300&quot; value=&quot;Slide 76&quot;/&gt;&lt;property id=&quot;20307&quot; value=&quot;324&quot;/&gt;&lt;/object&gt;&lt;object type=&quot;3&quot; unique_id=&quot;10075&quot;&gt;&lt;property id=&quot;20148&quot; value=&quot;5&quot;/&gt;&lt;property id=&quot;20300&quot; value=&quot;Slide 81&quot;/&gt;&lt;property id=&quot;20307&quot; value=&quot;325&quot;/&gt;&lt;/object&gt;&lt;object type=&quot;3&quot; unique_id=&quot;10076&quot;&gt;&lt;property id=&quot;20148&quot; value=&quot;5&quot;/&gt;&lt;property id=&quot;20300&quot; value=&quot;Slide 82&quot;/&gt;&lt;property id=&quot;20307&quot; value=&quot;326&quot;/&gt;&lt;/object&gt;&lt;object type=&quot;3&quot; unique_id=&quot;10077&quot;&gt;&lt;property id=&quot;20148&quot; value=&quot;5&quot;/&gt;&lt;property id=&quot;20300&quot; value=&quot;Slide 83&quot;/&gt;&lt;property id=&quot;20307&quot; value=&quot;327&quot;/&gt;&lt;/object&gt;&lt;object type=&quot;3&quot; unique_id=&quot;10078&quot;&gt;&lt;property id=&quot;20148&quot; value=&quot;5&quot;/&gt;&lt;property id=&quot;20300&quot; value=&quot;Slide 49&quot;/&gt;&lt;property id=&quot;20307&quot; value=&quot;328&quot;/&gt;&lt;/object&gt;&lt;object type=&quot;3&quot; unique_id=&quot;10079&quot;&gt;&lt;property id=&quot;20148&quot; value=&quot;5&quot;/&gt;&lt;property id=&quot;20300&quot; value=&quot;Slide 50&quot;/&gt;&lt;property id=&quot;20307&quot; value=&quot;329&quot;/&gt;&lt;/object&gt;&lt;object type=&quot;3&quot; unique_id=&quot;10080&quot;&gt;&lt;property id=&quot;20148&quot; value=&quot;5&quot;/&gt;&lt;property id=&quot;20300&quot; value=&quot;Slide 51&quot;/&gt;&lt;property id=&quot;20307&quot; value=&quot;330&quot;/&gt;&lt;/object&gt;&lt;object type=&quot;3&quot; unique_id=&quot;10081&quot;&gt;&lt;property id=&quot;20148&quot; value=&quot;5&quot;/&gt;&lt;property id=&quot;20300&quot; value=&quot;Slide 52&quot;/&gt;&lt;property id=&quot;20307&quot; value=&quot;331&quot;/&gt;&lt;/object&gt;&lt;object type=&quot;3&quot; unique_id=&quot;10082&quot;&gt;&lt;property id=&quot;20148&quot; value=&quot;5&quot;/&gt;&lt;property id=&quot;20300&quot; value=&quot;Slide 97&quot;/&gt;&lt;property id=&quot;20307&quot; value=&quot;332&quot;/&gt;&lt;/object&gt;&lt;object type=&quot;3&quot; unique_id=&quot;10083&quot;&gt;&lt;property id=&quot;20148&quot; value=&quot;5&quot;/&gt;&lt;property id=&quot;20300&quot; value=&quot;Slide 98&quot;/&gt;&lt;property id=&quot;20307&quot; value=&quot;333&quot;/&gt;&lt;/object&gt;&lt;object type=&quot;3&quot; unique_id=&quot;10084&quot;&gt;&lt;property id=&quot;20148&quot; value=&quot;5&quot;/&gt;&lt;property id=&quot;20300&quot; value=&quot;Slide 99&quot;/&gt;&lt;property id=&quot;20307&quot; value=&quot;334&quot;/&gt;&lt;/object&gt;&lt;object type=&quot;3&quot; unique_id=&quot;10085&quot;&gt;&lt;property id=&quot;20148&quot; value=&quot;5&quot;/&gt;&lt;property id=&quot;20300&quot; value=&quot;Slide 102&quot;/&gt;&lt;property id=&quot;20307&quot; value=&quot;335&quot;/&gt;&lt;/object&gt;&lt;object type=&quot;3&quot; unique_id=&quot;10086&quot;&gt;&lt;property id=&quot;20148&quot; value=&quot;5&quot;/&gt;&lt;property id=&quot;20300&quot; value=&quot;Slide 103&quot;/&gt;&lt;property id=&quot;20307&quot; value=&quot;336&quot;/&gt;&lt;/object&gt;&lt;object type=&quot;3&quot; unique_id=&quot;10087&quot;&gt;&lt;property id=&quot;20148&quot; value=&quot;5&quot;/&gt;&lt;property id=&quot;20300&quot; value=&quot;Slide 104&quot;/&gt;&lt;property id=&quot;20307&quot; value=&quot;337&quot;/&gt;&lt;/object&gt;&lt;object type=&quot;3&quot; unique_id=&quot;10088&quot;&gt;&lt;property id=&quot;20148&quot; value=&quot;5&quot;/&gt;&lt;property id=&quot;20300&quot; value=&quot;Slide 106 - &amp;quot;Government-designated Parks, Forests, Etc. &amp;quot;&quot;/&gt;&lt;property id=&quot;20307&quot; value=&quot;338&quot;/&gt;&lt;/object&gt;&lt;object type=&quot;3&quot; unique_id=&quot;10089&quot;&gt;&lt;property id=&quot;20148&quot; value=&quot;5&quot;/&gt;&lt;property id=&quot;20300&quot; value=&quot;Slide 108&quot;/&gt;&lt;property id=&quot;20307&quot; value=&quot;344&quot;/&gt;&lt;/object&gt;&lt;object type=&quot;3&quot; unique_id=&quot;10090&quot;&gt;&lt;property id=&quot;20148&quot; value=&quot;5&quot;/&gt;&lt;property id=&quot;20300&quot; value=&quot;Slide 105&quot;/&gt;&lt;property id=&quot;20307&quot; value=&quot;339&quot;/&gt;&lt;/object&gt;&lt;object type=&quot;3&quot; unique_id=&quot;10091&quot;&gt;&lt;property id=&quot;20148&quot; value=&quot;5&quot;/&gt;&lt;property id=&quot;20300&quot; value=&quot;Slide 91&quot;/&gt;&lt;property id=&quot;20307&quot; value=&quot;340&quot;/&gt;&lt;/object&gt;&lt;object type=&quot;3&quot; unique_id=&quot;11082&quot;&gt;&lt;property id=&quot;20148&quot; value=&quot;5&quot;/&gt;&lt;property id=&quot;20300&quot; value=&quot;Slide 4&quot;/&gt;&lt;property id=&quot;20307&quot; value=&quot;345&quot;/&gt;&lt;/object&gt;&lt;object type=&quot;3&quot; unique_id=&quot;11083&quot;&gt;&lt;property id=&quot;20148&quot; value=&quot;5&quot;/&gt;&lt;property id=&quot;20300&quot; value=&quot;Slide 26&quot;/&gt;&lt;property id=&quot;20307&quot; value=&quot;347&quot;/&gt;&lt;/object&gt;&lt;object type=&quot;3&quot; unique_id=&quot;11084&quot;&gt;&lt;property id=&quot;20148&quot; value=&quot;5&quot;/&gt;&lt;property id=&quot;20300&quot; value=&quot;Slide 48&quot;/&gt;&lt;property id=&quot;20307&quot; value=&quot;346&quot;/&gt;&lt;/object&gt;&lt;object type=&quot;3&quot; unique_id=&quot;11271&quot;&gt;&lt;property id=&quot;20148&quot; value=&quot;5&quot;/&gt;&lt;property id=&quot;20300&quot; value=&quot;Slide 100&quot;/&gt;&lt;property id=&quot;20307&quot; value=&quot;348&quot;/&gt;&lt;/object&gt;&lt;object type=&quot;3&quot; unique_id=&quot;11272&quot;&gt;&lt;property id=&quot;20148&quot; value=&quot;5&quot;/&gt;&lt;property id=&quot;20300&quot; value=&quot;Slide 101&quot;/&gt;&lt;property id=&quot;20307&quot; value=&quot;349&quot;/&gt;&lt;/object&gt;&lt;object type=&quot;3&quot; unique_id=&quot;11273&quot;&gt;&lt;property id=&quot;20148&quot; value=&quot;5&quot;/&gt;&lt;property id=&quot;20300&quot; value=&quot;Slide 12 - &amp;quot;Initial Articles&amp;quot;&quot;/&gt;&lt;property id=&quot;20307&quot; value=&quot;367&quot;/&gt;&lt;/object&gt;&lt;object type=&quot;3&quot; unique_id=&quot;11274&quot;&gt;&lt;property id=&quot;20148&quot; value=&quot;5&quot;/&gt;&lt;property id=&quot;20300&quot; value=&quot;Slide 14&quot;/&gt;&lt;property id=&quot;20307&quot; value=&quot;382&quot;/&gt;&lt;/object&gt;&lt;object type=&quot;3&quot; unique_id=&quot;11275&quot;&gt;&lt;property id=&quot;20148&quot; value=&quot;5&quot;/&gt;&lt;property id=&quot;20300&quot; value=&quot;Slide 16 - &amp;quot;Identifying Corporate Bodies:  Core Elements (0.6.7)&amp;quot;&quot;/&gt;&lt;property id=&quot;20307&quot; value=&quot;368&quot;/&gt;&lt;/object&gt;&lt;object type=&quot;3&quot; unique_id=&quot;11276&quot;&gt;&lt;property id=&quot;20148&quot; value=&quot;5&quot;/&gt;&lt;property id=&quot;20300&quot; value=&quot;Slide 17 - &amp;quot;Identifying Corporate Bodies:  Core if needed to distinguish (0.6.7)&amp;quot;&quot;/&gt;&lt;property id=&quot;20307&quot; value=&quot;369&quot;/&gt;&lt;/object&gt;&lt;object type=&quot;3&quot; unique_id=&quot;11277&quot;&gt;&lt;property id=&quot;20148&quot; value=&quot;5&quot;/&gt;&lt;property id=&quot;20300&quot; value=&quot;Slide 18&quot;/&gt;&lt;property id=&quot;20307&quot; value=&quot;373&quot;/&gt;&lt;/object&gt;&lt;object type=&quot;3&quot; unique_id=&quot;11278&quot;&gt;&lt;property id=&quot;20148&quot; value=&quot;5&quot;/&gt;&lt;property id=&quot;20300&quot; value=&quot;Slide 37&quot;/&gt;&lt;property id=&quot;20307&quot; value=&quot;352&quot;/&gt;&lt;/object&gt;&lt;object type=&quot;3&quot; unique_id=&quot;11279&quot;&gt;&lt;property id=&quot;20148&quot; value=&quot;5&quot;/&gt;&lt;property id=&quot;20300&quot; value=&quot;Slide 38&quot;/&gt;&lt;property id=&quot;20307&quot; value=&quot;353&quot;/&gt;&lt;/object&gt;&lt;object type=&quot;3&quot; unique_id=&quot;11280&quot;&gt;&lt;property id=&quot;20148&quot; value=&quot;5&quot;/&gt;&lt;property id=&quot;20300&quot; value=&quot;Slide 39&quot;/&gt;&lt;property id=&quot;20307&quot; value=&quot;354&quot;/&gt;&lt;/object&gt;&lt;object type=&quot;3&quot; unique_id=&quot;11281&quot;&gt;&lt;property id=&quot;20148&quot; value=&quot;5&quot;/&gt;&lt;property id=&quot;20300&quot; value=&quot;Slide 40&quot;/&gt;&lt;property id=&quot;20307&quot; value=&quot;355&quot;/&gt;&lt;/object&gt;&lt;object type=&quot;3&quot; unique_id=&quot;11282&quot;&gt;&lt;property id=&quot;20148&quot; value=&quot;5&quot;/&gt;&lt;property id=&quot;20300&quot; value=&quot;Slide 41&quot;/&gt;&lt;property id=&quot;20307&quot; value=&quot;356&quot;/&gt;&lt;/object&gt;&lt;object type=&quot;3&quot; unique_id=&quot;11283&quot;&gt;&lt;property id=&quot;20148&quot; value=&quot;5&quot;/&gt;&lt;property id=&quot;20300&quot; value=&quot;Slide 44&quot;/&gt;&lt;property id=&quot;20307&quot; value=&quot;357&quot;/&gt;&lt;/object&gt;&lt;object type=&quot;3&quot; unique_id=&quot;11284&quot;&gt;&lt;property id=&quot;20148&quot; value=&quot;5&quot;/&gt;&lt;property id=&quot;20300&quot; value=&quot;Slide 45&quot;/&gt;&lt;property id=&quot;20307&quot; value=&quot;358&quot;/&gt;&lt;/object&gt;&lt;object type=&quot;3&quot; unique_id=&quot;11285&quot;&gt;&lt;property id=&quot;20148&quot; value=&quot;5&quot;/&gt;&lt;property id=&quot;20300&quot; value=&quot;Slide 46&quot;/&gt;&lt;property id=&quot;20307&quot; value=&quot;359&quot;/&gt;&lt;/object&gt;&lt;object type=&quot;3&quot; unique_id=&quot;11286&quot;&gt;&lt;property id=&quot;20148&quot; value=&quot;5&quot;/&gt;&lt;property id=&quot;20300&quot; value=&quot;Slide 61 - &amp;quot;Attributes of Corporate Bodies: Dates&amp;quot;&quot;/&gt;&lt;property id=&quot;20307&quot; value=&quot;370&quot;/&gt;&lt;/object&gt;&lt;object type=&quot;3&quot; unique_id=&quot;11287&quot;&gt;&lt;property id=&quot;20148&quot; value=&quot;5&quot;/&gt;&lt;property id=&quot;20300&quot; value=&quot;Slide 62 - &amp;quot;Attributes of Corporate Bodies: Dates&amp;quot;&quot;/&gt;&lt;property id=&quot;20307&quot; value=&quot;371&quot;/&gt;&lt;/object&gt;&lt;object type=&quot;3&quot; unique_id=&quot;11288&quot;&gt;&lt;property id=&quot;20148&quot; value=&quot;5&quot;/&gt;&lt;property id=&quot;20300&quot; value=&quot;Slide 63 - &amp;quot;Attributes of Corporate Bodies: Dates&amp;quot;&quot;/&gt;&lt;property id=&quot;20307&quot; value=&quot;372&quot;/&gt;&lt;/object&gt;&lt;object type=&quot;3&quot; unique_id=&quot;11289&quot;&gt;&lt;property id=&quot;20148&quot; value=&quot;5&quot;/&gt;&lt;property id=&quot;20300&quot; value=&quot;Slide 72&quot;/&gt;&lt;property id=&quot;20307&quot; value=&quot;374&quot;/&gt;&lt;/object&gt;&lt;object type=&quot;3&quot; unique_id=&quot;11290&quot;&gt;&lt;property id=&quot;20148&quot; value=&quot;5&quot;/&gt;&lt;property id=&quot;20300&quot; value=&quot;Slide 73&quot;/&gt;&lt;property id=&quot;20307&quot; value=&quot;375&quot;/&gt;&lt;/object&gt;&lt;object type=&quot;3&quot; unique_id=&quot;11291&quot;&gt;&lt;property id=&quot;20148&quot; value=&quot;5&quot;/&gt;&lt;property id=&quot;20300&quot; value=&quot;Slide 74&quot;/&gt;&lt;property id=&quot;20307&quot; value=&quot;376&quot;/&gt;&lt;/object&gt;&lt;object type=&quot;3&quot; unique_id=&quot;11292&quot;&gt;&lt;property id=&quot;20148&quot; value=&quot;5&quot;/&gt;&lt;property id=&quot;20300&quot; value=&quot;Slide 75&quot;/&gt;&lt;property id=&quot;20307&quot; value=&quot;377&quot;/&gt;&lt;/object&gt;&lt;object type=&quot;3&quot; unique_id=&quot;11293&quot;&gt;&lt;property id=&quot;20148&quot; value=&quot;5&quot;/&gt;&lt;property id=&quot;20300&quot; value=&quot;Slide 77&quot;/&gt;&lt;property id=&quot;20307&quot; value=&quot;363&quot;/&gt;&lt;/object&gt;&lt;object type=&quot;3&quot; unique_id=&quot;11294&quot;&gt;&lt;property id=&quot;20148&quot; value=&quot;5&quot;/&gt;&lt;property id=&quot;20300&quot; value=&quot;Slide 78&quot;/&gt;&lt;property id=&quot;20307&quot; value=&quot;366&quot;/&gt;&lt;/object&gt;&lt;object type=&quot;3&quot; unique_id=&quot;11295&quot;&gt;&lt;property id=&quot;20148&quot; value=&quot;5&quot;/&gt;&lt;property id=&quot;20300&quot; value=&quot;Slide 79&quot;/&gt;&lt;property id=&quot;20307&quot; value=&quot;365&quot;/&gt;&lt;/object&gt;&lt;object type=&quot;3&quot; unique_id=&quot;11296&quot;&gt;&lt;property id=&quot;20148&quot; value=&quot;5&quot;/&gt;&lt;property id=&quot;20300&quot; value=&quot;Slide 80&quot;/&gt;&lt;property id=&quot;20307&quot; value=&quot;364&quot;/&gt;&lt;/object&gt;&lt;object type=&quot;3&quot; unique_id=&quot;11297&quot;&gt;&lt;property id=&quot;20148&quot; value=&quot;5&quot;/&gt;&lt;property id=&quot;20300&quot; value=&quot;Slide 91&quot;/&gt;&lt;property id=&quot;20307&quot; value=&quot;379&quot;/&gt;&lt;/object&gt;&lt;object type=&quot;3&quot; unique_id=&quot;11298&quot;&gt;&lt;property id=&quot;20148&quot; value=&quot;5&quot;/&gt;&lt;property id=&quot;20300&quot; value=&quot;Slide 92&quot;/&gt;&lt;property id=&quot;20307&quot; value=&quot;378&quot;/&gt;&lt;/object&gt;&lt;object type=&quot;3&quot; unique_id=&quot;11299&quot;&gt;&lt;property id=&quot;20148&quot; value=&quot;5&quot;/&gt;&lt;property id=&quot;20300&quot; value=&quot;Slide 94&quot;/&gt;&lt;property id=&quot;20307&quot; value=&quot;380&quot;/&gt;&lt;/object&gt;&lt;object type=&quot;3&quot; unique_id=&quot;11300&quot;&gt;&lt;property id=&quot;20148&quot; value=&quot;5&quot;/&gt;&lt;property id=&quot;20300&quot; value=&quot;Slide 95&quot;/&gt;&lt;property id=&quot;20307&quot; value=&quot;381&quot;/&gt;&lt;/object&gt;&lt;object type=&quot;3&quot; unique_id=&quot;11301&quot;&gt;&lt;property id=&quot;20148&quot; value=&quot;5&quot;/&gt;&lt;property id=&quot;20300&quot; value=&quot;Slide 107&quot;/&gt;&lt;property id=&quot;20307&quot; value=&quot;384&quot;/&gt;&lt;/object&gt;&lt;/object&gt;&lt;/object&gt;&lt;/database&gt;"/>
</p:tagLst>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icrosoft YaHei"/>
        <a:cs typeface=""/>
      </a:majorFont>
      <a:minorFont>
        <a:latin typeface="Calibri"/>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icrosoft YaHei"/>
        <a:cs typeface=""/>
      </a:majorFont>
      <a:minorFont>
        <a:latin typeface="Calibri"/>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icrosoft YaHei"/>
        <a:cs typeface=""/>
      </a:majorFont>
      <a:minorFont>
        <a:latin typeface="Calibri"/>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7216</TotalTime>
  <Words>18978</Words>
  <Application>Microsoft Office PowerPoint</Application>
  <PresentationFormat>On-screen Show (4:3)</PresentationFormat>
  <Paragraphs>1879</Paragraphs>
  <Slides>120</Slides>
  <Notes>120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120</vt:i4>
      </vt:variant>
    </vt:vector>
  </HeadingPairs>
  <TitlesOfParts>
    <vt:vector size="131" baseType="lpstr">
      <vt:lpstr>Microsoft YaHei</vt:lpstr>
      <vt:lpstr>Abadi</vt:lpstr>
      <vt:lpstr>Arial</vt:lpstr>
      <vt:lpstr>Calibri</vt:lpstr>
      <vt:lpstr>Symbol</vt:lpstr>
      <vt:lpstr>Tahoma</vt:lpstr>
      <vt:lpstr>Times New Roman</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Identifying Corporate Bodies:  Core Elements (0.6.7)</vt:lpstr>
      <vt:lpstr>Identifying Corporate Bodies:  Core if needed to distinguish (0.6.7)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Preferred name (Initial Articles)</vt:lpstr>
      <vt:lpstr>Preferred name  (Terms indicating incorporation, etc.)</vt:lpstr>
      <vt:lpstr>Preferred name  (Terms indicating incorporation, etc.)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URIs in 3XX and 5XX</vt:lpstr>
      <vt:lpstr>PowerPoint Presentation</vt:lpstr>
      <vt:lpstr>PowerPoint Presentation</vt:lpstr>
      <vt:lpstr>PowerPoint Presentation</vt:lpstr>
      <vt:lpstr>PowerPoint Presentation</vt:lpstr>
      <vt:lpstr>PowerPoint Presentation</vt:lpstr>
      <vt:lpstr>PowerPoint Presentation</vt:lpstr>
      <vt:lpstr>Government-designated Parks, Forests, Etc.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Describing Corporate Bodies</dc:title>
  <dc:creator>mdc</dc:creator>
  <cp:lastModifiedBy>Adam L Schiff</cp:lastModifiedBy>
  <cp:revision>514</cp:revision>
  <cp:lastPrinted>2024-10-09T21:35:08Z</cp:lastPrinted>
  <dcterms:created xsi:type="dcterms:W3CDTF">1601-01-01T00:00:00Z</dcterms:created>
  <dcterms:modified xsi:type="dcterms:W3CDTF">2025-07-30T22:15:07Z</dcterms:modified>
</cp:coreProperties>
</file>